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sldIdLst>
    <p:sldId id="256" r:id="rId2"/>
    <p:sldId id="261" r:id="rId3"/>
    <p:sldId id="259" r:id="rId4"/>
    <p:sldId id="260" r:id="rId5"/>
    <p:sldId id="262" r:id="rId6"/>
    <p:sldId id="257" r:id="rId7"/>
    <p:sldId id="263" r:id="rId8"/>
    <p:sldId id="264" r:id="rId9"/>
    <p:sldId id="258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7000">
              <a:schemeClr val="accent4">
                <a:lumMod val="20000"/>
                <a:lumOff val="80000"/>
              </a:scheme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D2246E-A39F-4AE5-B437-B69447B73ADE}" type="datetimeFigureOut">
              <a:rPr lang="ru-RU" smtClean="0"/>
              <a:t>07.02.2013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48EEAED-8F03-4323-AB73-0171FB027AE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2887961"/>
          </a:xfrm>
        </p:spPr>
        <p:txBody>
          <a:bodyPr/>
          <a:lstStyle/>
          <a:p>
            <a:r>
              <a:rPr lang="ru-RU" dirty="0" smtClean="0"/>
              <a:t>Строение атома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121920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ru-RU" sz="3200" dirty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Опыт </a:t>
            </a:r>
            <a:r>
              <a:rPr lang="ru-RU" sz="3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Резерфорда</a:t>
            </a:r>
            <a:endParaRPr lang="ru-RU" sz="32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8831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9552" y="292007"/>
            <a:ext cx="7848872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401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/>
              <a:t>Планетарная модель атома, предложенная Резерфордом, несомненно явилась крупным шагом вперед в развитии знаний о строении атома. Она была совершенно необходимой для объяснения опытов по рассеянию α-частиц, однако оказалась неспособной объяснить сам факт длительного существования атома, т. е. его </a:t>
            </a:r>
            <a:r>
              <a:rPr lang="ru-RU" sz="2400" b="1" i="1" dirty="0"/>
              <a:t>устойчивость</a:t>
            </a:r>
            <a:r>
              <a:rPr lang="ru-RU" sz="2400" dirty="0"/>
              <a:t>. По законам классической электродинамики, движущийся с ускорением заряд должен излучать электромагнитные волны, уносящие энергию. За короткое время (порядка 10</a:t>
            </a:r>
            <a:r>
              <a:rPr lang="ru-RU" sz="2400" baseline="30000" dirty="0"/>
              <a:t>–8</a:t>
            </a:r>
            <a:r>
              <a:rPr lang="ru-RU" sz="2400" dirty="0"/>
              <a:t> с) все электроны в атоме Резерфорда должны растратить всю свою энергию и упасть на ядро. То, что этого не происходит в устойчивых состояниях атома, показывает, что внутренние процессы в атоме не подчиняются классическим законам.</a:t>
            </a:r>
          </a:p>
          <a:p>
            <a:pPr marR="0" lvl="0" indent="3540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7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2084" y="260648"/>
            <a:ext cx="57606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/>
            <a:r>
              <a:rPr lang="ru-RU" sz="2400" dirty="0" smtClean="0">
                <a:cs typeface="Aparajita" pitchFamily="34" charset="0"/>
              </a:rPr>
              <a:t>1896г. -</a:t>
            </a:r>
            <a:r>
              <a:rPr lang="ru-RU" sz="2400" dirty="0" err="1" smtClean="0">
                <a:cs typeface="Aparajita" pitchFamily="34" charset="0"/>
              </a:rPr>
              <a:t>Дж.Дж.Томсон</a:t>
            </a:r>
            <a:r>
              <a:rPr lang="ru-RU" sz="2400" dirty="0" smtClean="0">
                <a:cs typeface="Aparajita" pitchFamily="34" charset="0"/>
              </a:rPr>
              <a:t> - выдающийся ученый, директор знаменитой </a:t>
            </a:r>
            <a:r>
              <a:rPr lang="ru-RU" sz="2400" dirty="0" err="1" smtClean="0">
                <a:cs typeface="Aparajita" pitchFamily="34" charset="0"/>
              </a:rPr>
              <a:t>Кавендишской</a:t>
            </a:r>
            <a:r>
              <a:rPr lang="ru-RU" sz="2400" dirty="0" smtClean="0">
                <a:cs typeface="Aparajita" pitchFamily="34" charset="0"/>
              </a:rPr>
              <a:t> лаборатории, лауреат Нобелевской премии. </a:t>
            </a:r>
            <a:r>
              <a:rPr lang="ru-RU" sz="2400" dirty="0">
                <a:cs typeface="Aparajita" pitchFamily="34" charset="0"/>
              </a:rPr>
              <a:t>открыл электрон. </a:t>
            </a:r>
            <a:endParaRPr lang="ru-RU" sz="2400" dirty="0" smtClean="0">
              <a:cs typeface="Aparajita" pitchFamily="34" charset="0"/>
            </a:endParaRPr>
          </a:p>
          <a:p>
            <a:pPr indent="354013"/>
            <a:r>
              <a:rPr lang="ru-RU" sz="2400" dirty="0" smtClean="0">
                <a:cs typeface="Aparajita" pitchFamily="34" charset="0"/>
              </a:rPr>
              <a:t>1903г</a:t>
            </a:r>
            <a:r>
              <a:rPr lang="ru-RU" sz="2400" dirty="0">
                <a:cs typeface="Aparajita" pitchFamily="34" charset="0"/>
              </a:rPr>
              <a:t>. - </a:t>
            </a:r>
            <a:r>
              <a:rPr lang="ru-RU" sz="2400" dirty="0" err="1">
                <a:cs typeface="Aparajita" pitchFamily="34" charset="0"/>
              </a:rPr>
              <a:t>Дж.Дж.Томсон</a:t>
            </a:r>
            <a:r>
              <a:rPr lang="ru-RU" sz="2400" dirty="0">
                <a:cs typeface="Aparajita" pitchFamily="34" charset="0"/>
              </a:rPr>
              <a:t> выдвинул гипотезу о том, что электрон находится внутри атома</a:t>
            </a:r>
            <a:r>
              <a:rPr lang="ru-RU" sz="2400" dirty="0" smtClean="0">
                <a:cs typeface="Aparajita" pitchFamily="34" charset="0"/>
              </a:rPr>
              <a:t>. Но </a:t>
            </a:r>
            <a:r>
              <a:rPr lang="ru-RU" sz="2400" dirty="0">
                <a:cs typeface="Aparajita" pitchFamily="34" charset="0"/>
              </a:rPr>
              <a:t>атом в целом нейтральный, поэтому ученый предположил, что отрицательные электроны окружены в атоме положительно заряженным веществом. Атом, по мысли Дж. Томсона, очень похож на </a:t>
            </a:r>
            <a:r>
              <a:rPr lang="ru-RU" sz="2400" b="1" i="1" dirty="0">
                <a:cs typeface="Aparajita" pitchFamily="34" charset="0"/>
              </a:rPr>
              <a:t>"пудинг с изюмом</a:t>
            </a:r>
            <a:r>
              <a:rPr lang="ru-RU" sz="2400" dirty="0">
                <a:cs typeface="Aparajita" pitchFamily="34" charset="0"/>
              </a:rPr>
              <a:t>", где "каша" - положительно заряженное вещество атома., а электроны- " изюм" в ней.</a:t>
            </a:r>
          </a:p>
        </p:txBody>
      </p:sp>
      <p:pic>
        <p:nvPicPr>
          <p:cNvPr id="1026" name="Picture 2" descr="http://class-fizika.narod.ru/9_class/35/tomp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4"/>
            <a:ext cx="288032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1560" y="411527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err="1"/>
              <a:t>Дж.Дж.Томсон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450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&amp;Kcy;&amp;vcy;&amp;acy;&amp;ncy;&amp;tcy;&amp;ocy;&amp;vcy;&amp;acy;&amp;yacy; &amp;fcy;&amp;icy;&amp;zcy;&amp;icy;&amp;kcy;&amp;acy;. &amp;Gcy;&amp;lcy;&amp;acy;&amp;vcy;&amp;ncy;&amp;acy;&amp;yacy;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03448"/>
            <a:ext cx="9144000" cy="835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68909" y="-4465"/>
            <a:ext cx="76979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Модель атома Томсона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28904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persons-info.com/userfiles/image/persons/0-10000/3000-4000/3379/REZERFORD_Ernst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45" y="1419312"/>
            <a:ext cx="4032407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7586" y="260648"/>
            <a:ext cx="844288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00" dirty="0">
                <a:cs typeface="Aparajita" pitchFamily="34" charset="0"/>
              </a:rPr>
              <a:t>Через несколько лет в опытах великого английского физика Э. Резерфорда было доказано, что модель Томсона неверна.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89678" y="1268760"/>
            <a:ext cx="45720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300" dirty="0">
                <a:cs typeface="Aparajita" pitchFamily="34" charset="0"/>
              </a:rPr>
              <a:t>Первые прямые эксперименты по исследованию внутренней структуры атомов были выполнены Э. Резерфордом и его сотрудниками Э. </a:t>
            </a:r>
            <a:r>
              <a:rPr lang="ru-RU" sz="2300" dirty="0" err="1">
                <a:cs typeface="Aparajita" pitchFamily="34" charset="0"/>
              </a:rPr>
              <a:t>Марсденом</a:t>
            </a:r>
            <a:r>
              <a:rPr lang="ru-RU" sz="2300" dirty="0">
                <a:cs typeface="Aparajita" pitchFamily="34" charset="0"/>
              </a:rPr>
              <a:t> и Х. Гейгером в 1909–1911 годах. Резерфорд предложил применить зондирование атома с помощью α-частиц, которые возникают при радиоактивном распаде радия и некоторых других элементов.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5616" y="5777687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Эрнест Резерфорд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8231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3525"/>
            <a:r>
              <a:rPr lang="ru-RU" sz="2400" dirty="0" smtClean="0">
                <a:cs typeface="Aparajita" pitchFamily="34" charset="0"/>
              </a:rPr>
              <a:t>Резерфорд </a:t>
            </a:r>
            <a:r>
              <a:rPr lang="ru-RU" sz="2400" dirty="0">
                <a:cs typeface="Aparajita" pitchFamily="34" charset="0"/>
              </a:rPr>
              <a:t>бомбардировал атомы тяжелых элементов (золото, серебро, медь и др</a:t>
            </a:r>
            <a:r>
              <a:rPr lang="ru-RU" sz="2400" dirty="0" smtClean="0">
                <a:cs typeface="Aparajita" pitchFamily="34" charset="0"/>
              </a:rPr>
              <a:t>.)</a:t>
            </a:r>
            <a:r>
              <a:rPr lang="ru-RU" sz="2400" dirty="0">
                <a:cs typeface="Aparajita" pitchFamily="34" charset="0"/>
              </a:rPr>
              <a:t> </a:t>
            </a:r>
            <a:r>
              <a:rPr lang="ru-RU" sz="2400" dirty="0" smtClean="0">
                <a:cs typeface="Aparajita" pitchFamily="34" charset="0"/>
              </a:rPr>
              <a:t>α-частицами.  </a:t>
            </a:r>
            <a:r>
              <a:rPr lang="ru-RU" sz="2400" dirty="0">
                <a:cs typeface="Aparajita" pitchFamily="34" charset="0"/>
              </a:rPr>
              <a:t>Электроны, входящие в состав атомов, вследствие малой массы не могут заметно изменить траекторию α-частицы. Рассеяние, то есть изменение направления движения α-частиц, может вызвать только тяжелая положительно заряженная часть атома. </a:t>
            </a:r>
            <a:endParaRPr lang="ru-RU" sz="2400" dirty="0" smtClean="0">
              <a:cs typeface="Aparajita" pitchFamily="34" charset="0"/>
            </a:endParaRPr>
          </a:p>
          <a:p>
            <a:pPr indent="263525"/>
            <a:r>
              <a:rPr lang="ru-RU" sz="2400" dirty="0" smtClean="0">
                <a:cs typeface="Aparajita" pitchFamily="34" charset="0"/>
              </a:rPr>
              <a:t>От </a:t>
            </a:r>
            <a:r>
              <a:rPr lang="ru-RU" sz="2400" dirty="0">
                <a:cs typeface="Aparajita" pitchFamily="34" charset="0"/>
              </a:rPr>
              <a:t>радиоактивного источника, заключенного в свинцовый контейнер, α-частицы направлялись на тонкую металлическую фольгу. Рассеянные частицы попадали на экран, покрытый слоем кристаллов сульфида цинка, способных светиться под ударами быстрых заряженных частиц. Сцинтилляции (вспышки) на экране наблюдались глазом с помощью микроскопа. Наблюдения рассеянных α-частиц в опыте Резерфорда можно было проводить под различными углами φ к первоначальному направлению пучка.</a:t>
            </a:r>
          </a:p>
        </p:txBody>
      </p:sp>
    </p:spTree>
    <p:extLst>
      <p:ext uri="{BB962C8B-B14F-4D97-AF65-F5344CB8AC3E}">
        <p14:creationId xmlns:p14="http://schemas.microsoft.com/office/powerpoint/2010/main" val="226643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776603" y="3313879"/>
            <a:ext cx="1405457" cy="971230"/>
            <a:chOff x="1115616" y="4083340"/>
            <a:chExt cx="1440160" cy="1008112"/>
          </a:xfrm>
        </p:grpSpPr>
        <p:sp>
          <p:nvSpPr>
            <p:cNvPr id="3" name="Цилиндр 2"/>
            <p:cNvSpPr/>
            <p:nvPr/>
          </p:nvSpPr>
          <p:spPr>
            <a:xfrm rot="5400000">
              <a:off x="1759772" y="4077072"/>
              <a:ext cx="360040" cy="1008112"/>
            </a:xfrm>
            <a:prstGeom prst="can">
              <a:avLst>
                <a:gd name="adj" fmla="val 40873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prstDash val="dash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" name="Цилиндр 1"/>
            <p:cNvSpPr/>
            <p:nvPr/>
          </p:nvSpPr>
          <p:spPr>
            <a:xfrm rot="5400000">
              <a:off x="1331640" y="3867316"/>
              <a:ext cx="1008112" cy="1440160"/>
            </a:xfrm>
            <a:prstGeom prst="can">
              <a:avLst>
                <a:gd name="adj" fmla="val 37472"/>
              </a:avLst>
            </a:prstGeom>
            <a:gradFill>
              <a:gsLst>
                <a:gs pos="100000">
                  <a:schemeClr val="dk1">
                    <a:tint val="50000"/>
                    <a:satMod val="300000"/>
                    <a:alpha val="35000"/>
                    <a:lumMod val="0"/>
                  </a:schemeClr>
                </a:gs>
                <a:gs pos="100000">
                  <a:schemeClr val="dk1">
                    <a:tint val="37000"/>
                    <a:satMod val="300000"/>
                  </a:schemeClr>
                </a:gs>
                <a:gs pos="100000">
                  <a:schemeClr val="dk1">
                    <a:tint val="15000"/>
                    <a:satMod val="350000"/>
                  </a:schemeClr>
                </a:gs>
              </a:gsLst>
            </a:gra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45" name="Полилиния 44"/>
          <p:cNvSpPr/>
          <p:nvPr/>
        </p:nvSpPr>
        <p:spPr>
          <a:xfrm>
            <a:off x="3049119" y="2678340"/>
            <a:ext cx="3614618" cy="2279449"/>
          </a:xfrm>
          <a:custGeom>
            <a:avLst/>
            <a:gdLst>
              <a:gd name="connsiteX0" fmla="*/ 0 w 3280410"/>
              <a:gd name="connsiteY0" fmla="*/ 1028700 h 2366010"/>
              <a:gd name="connsiteX1" fmla="*/ 1771650 w 3280410"/>
              <a:gd name="connsiteY1" fmla="*/ 1028700 h 2366010"/>
              <a:gd name="connsiteX2" fmla="*/ 3280410 w 3280410"/>
              <a:gd name="connsiteY2" fmla="*/ 0 h 2366010"/>
              <a:gd name="connsiteX3" fmla="*/ 3280410 w 3280410"/>
              <a:gd name="connsiteY3" fmla="*/ 2366010 h 2366010"/>
              <a:gd name="connsiteX4" fmla="*/ 1805940 w 3280410"/>
              <a:gd name="connsiteY4" fmla="*/ 1371600 h 2366010"/>
              <a:gd name="connsiteX5" fmla="*/ 0 w 3280410"/>
              <a:gd name="connsiteY5" fmla="*/ 1348740 h 2366010"/>
              <a:gd name="connsiteX6" fmla="*/ 0 w 3280410"/>
              <a:gd name="connsiteY6" fmla="*/ 1028700 h 2366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80410" h="2366010">
                <a:moveTo>
                  <a:pt x="0" y="1028700"/>
                </a:moveTo>
                <a:lnTo>
                  <a:pt x="1771650" y="1028700"/>
                </a:lnTo>
                <a:lnTo>
                  <a:pt x="3280410" y="0"/>
                </a:lnTo>
                <a:lnTo>
                  <a:pt x="3280410" y="2366010"/>
                </a:lnTo>
                <a:lnTo>
                  <a:pt x="1805940" y="1371600"/>
                </a:lnTo>
                <a:lnTo>
                  <a:pt x="0" y="1348740"/>
                </a:lnTo>
                <a:lnTo>
                  <a:pt x="0" y="1028700"/>
                </a:lnTo>
                <a:close/>
              </a:path>
            </a:pathLst>
          </a:custGeo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46000">
                <a:srgbClr val="D1D1D1"/>
              </a:gs>
              <a:gs pos="0">
                <a:schemeClr val="tx2">
                  <a:lumMod val="40000"/>
                  <a:lumOff val="60000"/>
                </a:schemeClr>
              </a:gs>
              <a:gs pos="66000">
                <a:schemeClr val="dk1">
                  <a:tint val="15000"/>
                  <a:satMod val="35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3003957" y="3773066"/>
            <a:ext cx="197214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 flipV="1">
            <a:off x="3347864" y="1052736"/>
            <a:ext cx="1604923" cy="27203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Дуга 57"/>
          <p:cNvSpPr/>
          <p:nvPr/>
        </p:nvSpPr>
        <p:spPr>
          <a:xfrm>
            <a:off x="920339" y="1052736"/>
            <a:ext cx="5883910" cy="5688632"/>
          </a:xfrm>
          <a:prstGeom prst="arc">
            <a:avLst>
              <a:gd name="adj1" fmla="val 14151123"/>
              <a:gd name="adj2" fmla="val 7626670"/>
            </a:avLst>
          </a:prstGeom>
          <a:ln w="269875"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34080" y="2404914"/>
            <a:ext cx="90058" cy="284431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Выноска 2 (без границы) 63"/>
          <p:cNvSpPr/>
          <p:nvPr/>
        </p:nvSpPr>
        <p:spPr>
          <a:xfrm rot="10800000" flipV="1">
            <a:off x="676930" y="2057866"/>
            <a:ext cx="1358856" cy="1109978"/>
          </a:xfrm>
          <a:prstGeom prst="callout2">
            <a:avLst/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Свинцовый цилиндр с радиоактивным веществом</a:t>
            </a:r>
            <a:endParaRPr lang="ru-RU" sz="1600" dirty="0"/>
          </a:p>
        </p:txBody>
      </p:sp>
      <p:sp>
        <p:nvSpPr>
          <p:cNvPr id="66" name="Выноска 2 (без границы) 65"/>
          <p:cNvSpPr/>
          <p:nvPr/>
        </p:nvSpPr>
        <p:spPr>
          <a:xfrm>
            <a:off x="7113027" y="1678341"/>
            <a:ext cx="1531063" cy="1040603"/>
          </a:xfrm>
          <a:prstGeom prst="callout2">
            <a:avLst>
              <a:gd name="adj1" fmla="val 17692"/>
              <a:gd name="adj2" fmla="val 6062"/>
              <a:gd name="adj3" fmla="val 18750"/>
              <a:gd name="adj4" fmla="val -16667"/>
              <a:gd name="adj5" fmla="val 122024"/>
              <a:gd name="adj6" fmla="val -133037"/>
            </a:avLst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Фольга из исследуемого материала</a:t>
            </a:r>
          </a:p>
        </p:txBody>
      </p:sp>
      <p:sp>
        <p:nvSpPr>
          <p:cNvPr id="68" name="Выноска 2 (без границы) 67"/>
          <p:cNvSpPr/>
          <p:nvPr/>
        </p:nvSpPr>
        <p:spPr>
          <a:xfrm>
            <a:off x="7410636" y="4789872"/>
            <a:ext cx="1240625" cy="1040603"/>
          </a:xfrm>
          <a:prstGeom prst="callout2">
            <a:avLst>
              <a:gd name="adj1" fmla="val 17692"/>
              <a:gd name="adj2" fmla="val 6062"/>
              <a:gd name="adj3" fmla="val 18750"/>
              <a:gd name="adj4" fmla="val -16667"/>
              <a:gd name="adj5" fmla="val 62764"/>
              <a:gd name="adj6" fmla="val -72797"/>
            </a:avLst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Экран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69" name="Выноска 2 (без границы) 68"/>
          <p:cNvSpPr/>
          <p:nvPr/>
        </p:nvSpPr>
        <p:spPr>
          <a:xfrm flipH="1">
            <a:off x="323528" y="4972842"/>
            <a:ext cx="1924001" cy="1040603"/>
          </a:xfrm>
          <a:prstGeom prst="callout2">
            <a:avLst>
              <a:gd name="adj1" fmla="val 18750"/>
              <a:gd name="adj2" fmla="val 1355"/>
              <a:gd name="adj3" fmla="val 18750"/>
              <a:gd name="adj4" fmla="val -16667"/>
              <a:gd name="adj5" fmla="val -90758"/>
              <a:gd name="adj6" fmla="val -124786"/>
            </a:avLst>
          </a:prstGeom>
          <a:noFill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Поток </a:t>
            </a:r>
            <a:r>
              <a:rPr lang="el-GR" sz="1600" dirty="0" smtClean="0">
                <a:solidFill>
                  <a:schemeClr val="tx1"/>
                </a:solidFill>
              </a:rPr>
              <a:t>α</a:t>
            </a:r>
            <a:r>
              <a:rPr lang="ru-RU" sz="1600" dirty="0" smtClean="0">
                <a:solidFill>
                  <a:schemeClr val="tx1"/>
                </a:solidFill>
              </a:rPr>
              <a:t>-частиц</a:t>
            </a:r>
          </a:p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90303" y="116632"/>
            <a:ext cx="50289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Опыт Резерфорда</a:t>
            </a:r>
            <a:endParaRPr lang="ru-RU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156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6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5536" y="548682"/>
            <a:ext cx="8352928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350838"/>
            <a:r>
              <a:rPr lang="ru-RU" sz="2400" dirty="0"/>
              <a:t>Было обнаружено, что большинство α-частиц проходит через тонкий слой металла, практически не испытывая отклонения. Однако небольшая часть частиц отклоняется на значительные углы, превышающие 30°. Очень редкие α-частицы (приблизительно одна на десять тысяч) испытывали отклонение на углы, близкие к 180.</a:t>
            </a:r>
          </a:p>
          <a:p>
            <a:pPr indent="447675"/>
            <a:r>
              <a:rPr lang="ru-RU" sz="2400" dirty="0"/>
              <a:t>Этот результат был совершенно неожиданным даже для Резерфорда. Его представления находились в резком противоречии с моделью атома Томсона, согласно которой положительный заряд распределен по всему объему атома. При таком распределении положительный заряд не может создать сильное электрическое поле, способное отбросить α-частицы назад.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04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97346"/>
            <a:ext cx="813690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/>
              <a:t>Эти соображения привели Резерфорда к выводу, что атом почти пустой, и весь его положительный заряд сосредоточен в малом объеме. Эту часть атома Резерфорд назвал атомным </a:t>
            </a:r>
            <a:r>
              <a:rPr lang="ru-RU" sz="2400" b="1" i="1" dirty="0"/>
              <a:t>ядром</a:t>
            </a:r>
            <a:r>
              <a:rPr lang="ru-RU" sz="2400" dirty="0"/>
              <a:t>. Так возникла </a:t>
            </a:r>
            <a:r>
              <a:rPr lang="ru-RU" sz="2400" b="1" i="1" dirty="0"/>
              <a:t>ядерная модель атома. </a:t>
            </a:r>
            <a:r>
              <a:rPr lang="ru-RU" sz="2400" dirty="0"/>
              <a:t>В центре атома находится плотное положительно заряженное ядро, диаметр которого не превышает 10</a:t>
            </a:r>
            <a:r>
              <a:rPr lang="ru-RU" sz="2400" baseline="30000" dirty="0"/>
              <a:t>–14</a:t>
            </a:r>
            <a:r>
              <a:rPr lang="ru-RU" sz="2400" dirty="0"/>
              <a:t>–10</a:t>
            </a:r>
            <a:r>
              <a:rPr lang="ru-RU" sz="2400" baseline="30000" dirty="0"/>
              <a:t>–15</a:t>
            </a:r>
            <a:r>
              <a:rPr lang="ru-RU" sz="2400" dirty="0"/>
              <a:t> м. </a:t>
            </a:r>
            <a:endParaRPr lang="ru-RU" sz="2400" dirty="0" smtClean="0"/>
          </a:p>
          <a:p>
            <a:pPr indent="354013" algn="just"/>
            <a:r>
              <a:rPr lang="ru-RU" sz="2400" dirty="0" smtClean="0"/>
              <a:t>Это </a:t>
            </a:r>
            <a:r>
              <a:rPr lang="ru-RU" sz="2400" dirty="0"/>
              <a:t>ядро занимает только 10</a:t>
            </a:r>
            <a:r>
              <a:rPr lang="ru-RU" sz="2400" baseline="30000" dirty="0"/>
              <a:t>–12</a:t>
            </a:r>
            <a:r>
              <a:rPr lang="ru-RU" sz="2400" dirty="0"/>
              <a:t> часть полного объема атома, но содержит весь положительный заряд и не менее 99,95 % его массы. Веществу, составляющему ядро атома, следовало приписать колоссальную плотность порядка ρ ≈ 10</a:t>
            </a:r>
            <a:r>
              <a:rPr lang="ru-RU" sz="2400" baseline="30000" dirty="0"/>
              <a:t>15</a:t>
            </a:r>
            <a:r>
              <a:rPr lang="ru-RU" sz="2400" dirty="0"/>
              <a:t> г/см</a:t>
            </a:r>
            <a:r>
              <a:rPr lang="ru-RU" sz="2400" baseline="30000" dirty="0"/>
              <a:t>3</a:t>
            </a:r>
            <a:r>
              <a:rPr lang="ru-RU" sz="2400" dirty="0"/>
              <a:t>. Заряд ядра должен быть равен суммарному заряду всех электронов, входящих в состав атома. Впоследствии удалось установить, что если заряд электрона принять за единицу, то заряд ядра в точности равен номеру данного элемента в таблице Менделеева.</a:t>
            </a:r>
          </a:p>
        </p:txBody>
      </p:sp>
    </p:spTree>
    <p:extLst>
      <p:ext uri="{BB962C8B-B14F-4D97-AF65-F5344CB8AC3E}">
        <p14:creationId xmlns:p14="http://schemas.microsoft.com/office/powerpoint/2010/main" val="353609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067944" y="3742772"/>
            <a:ext cx="648072" cy="576064"/>
          </a:xfrm>
          <a:prstGeom prst="ellipse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196850" h="10795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p3d extrusionH="88900">
              <a:bevelT w="247650" h="260350"/>
              <a:bevelB w="82550" h="165100"/>
            </a:sp3d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+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Дуга 2"/>
          <p:cNvSpPr/>
          <p:nvPr/>
        </p:nvSpPr>
        <p:spPr>
          <a:xfrm>
            <a:off x="2987824" y="2626648"/>
            <a:ext cx="2736304" cy="2808312"/>
          </a:xfrm>
          <a:prstGeom prst="arc">
            <a:avLst>
              <a:gd name="adj1" fmla="val 15948596"/>
              <a:gd name="adj2" fmla="val 15844584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364088" y="3202712"/>
            <a:ext cx="360040" cy="350558"/>
          </a:xfrm>
          <a:prstGeom prst="ellipse">
            <a:avLst/>
          </a:prstGeom>
          <a:scene3d>
            <a:camera prst="perspectiveLeft"/>
            <a:lightRig rig="threePt" dir="t">
              <a:rot lat="0" lon="0" rev="1200000"/>
            </a:lightRig>
          </a:scene3d>
          <a:sp3d>
            <a:bevelT w="241300" h="698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6" name="Дуга 5"/>
          <p:cNvSpPr/>
          <p:nvPr/>
        </p:nvSpPr>
        <p:spPr>
          <a:xfrm>
            <a:off x="2348753" y="1964884"/>
            <a:ext cx="4086454" cy="4176464"/>
          </a:xfrm>
          <a:prstGeom prst="arc">
            <a:avLst>
              <a:gd name="adj1" fmla="val 77181"/>
              <a:gd name="adj2" fmla="val 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175956" y="1762552"/>
            <a:ext cx="360040" cy="360040"/>
          </a:xfrm>
          <a:prstGeom prst="ellipse">
            <a:avLst/>
          </a:prstGeom>
          <a:scene3d>
            <a:camera prst="perspectiveLeft"/>
            <a:lightRig rig="threePt" dir="t">
              <a:rot lat="0" lon="0" rev="1200000"/>
            </a:lightRig>
          </a:scene3d>
          <a:sp3d>
            <a:bevelT w="241300" h="6985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-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9551" y="548680"/>
            <a:ext cx="8064897" cy="86409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ПЛАНЕТАРНАЯ МОДЕЛЬ АТОМА</a:t>
            </a:r>
            <a:endParaRPr lang="ru-RU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1613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C 0.04236 0.09722 0.01979 0.22199 -0.05139 0.27801 C -0.12205 0.33356 -0.21493 0.29976 -0.25781 0.20254 C -0.30104 0.10486 -0.27813 -0.01922 -0.20747 -0.075 C -0.13576 -0.13149 -0.04392 -0.09723 1.11111E-6 4.07407E-6 Z " pathEditMode="relative" rAng="3569506" ptsTypes="fffff">
                                      <p:cBhvr>
                                        <p:cTn id="6" dur="1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99" y="10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81481E-6 C 0.12136 -4.81481E-6 0.22066 0.1375 0.22066 0.30718 C 0.22066 0.47663 0.12136 0.61436 -2.77778E-6 0.61436 C -0.1217 0.61436 -0.22031 0.47663 -0.22031 0.30718 C -0.22031 0.1375 -0.1217 -4.81481E-6 -2.77778E-6 -4.81481E-6 Z " pathEditMode="relative" rAng="0" ptsTypes="fffff">
                                      <p:cBhvr>
                                        <p:cTn id="8" dur="10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3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БЛОКНОТ</Template>
  <TotalTime>242</TotalTime>
  <Words>446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Исполнительная</vt:lpstr>
      <vt:lpstr>Строение атома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атома</dc:title>
  <dc:creator>admin</dc:creator>
  <cp:lastModifiedBy>admin</cp:lastModifiedBy>
  <cp:revision>24</cp:revision>
  <dcterms:created xsi:type="dcterms:W3CDTF">2013-02-04T13:17:44Z</dcterms:created>
  <dcterms:modified xsi:type="dcterms:W3CDTF">2013-02-07T15:50:05Z</dcterms:modified>
</cp:coreProperties>
</file>