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64" r:id="rId8"/>
    <p:sldId id="272" r:id="rId9"/>
    <p:sldId id="273" r:id="rId10"/>
    <p:sldId id="274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298E-AE58-47CC-B0D0-9DB17A5213D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F987-B895-4EBC-A51E-E258FD58A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0%D1%82%D0%BE%D0%BC%D0%B8%D1%8F" TargetMode="External"/><Relationship Id="rId3" Type="http://schemas.openxmlformats.org/officeDocument/2006/relationships/hyperlink" Target="http://ru.wikipedia.org/wiki/131_%D0%B3%D0%BE%D0%B4" TargetMode="External"/><Relationship Id="rId7" Type="http://schemas.openxmlformats.org/officeDocument/2006/relationships/hyperlink" Target="http://ru.wikipedia.org/wiki/%D0%9C%D0%B5%D0%B4%D0%B8%D1%86%D0%B8%D0%BD%D0%B0" TargetMode="External"/><Relationship Id="rId2" Type="http://schemas.openxmlformats.org/officeDocument/2006/relationships/hyperlink" Target="http://ru.wikipedia.org/wiki/129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17_%D0%B3%D0%BE%D0%B4" TargetMode="External"/><Relationship Id="rId5" Type="http://schemas.openxmlformats.org/officeDocument/2006/relationships/hyperlink" Target="http://ru.wikipedia.org/wiki/200_%D0%B3%D0%BE%D0%B4" TargetMode="External"/><Relationship Id="rId4" Type="http://schemas.openxmlformats.org/officeDocument/2006/relationships/hyperlink" Target="http://ru.wikipedia.org/wiki/%D0%9F%D0%B5%D1%80%D0%B3%D0%B0%D0%BC" TargetMode="Externa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F%D0%B8%D1%81%D1%82%D0%B5%D0%BC%D0%BE%D0%BB%D0%BE%D0%B3%D0%B8%D1%8F" TargetMode="External"/><Relationship Id="rId3" Type="http://schemas.openxmlformats.org/officeDocument/2006/relationships/hyperlink" Target="http://ru.wikipedia.org/wiki/1596_%D0%B3%D0%BE%D0%B4" TargetMode="External"/><Relationship Id="rId7" Type="http://schemas.openxmlformats.org/officeDocument/2006/relationships/hyperlink" Target="http://ru.wikipedia.org/wiki/%D0%9C%D0%B5%D1%82%D0%B0%D1%84%D0%B8%D0%B7%D0%B8%D0%BA%D0%B0" TargetMode="External"/><Relationship Id="rId2" Type="http://schemas.openxmlformats.org/officeDocument/2006/relationships/hyperlink" Target="http://ru.wikipedia.org/wiki/31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650_%D0%B3%D0%BE%D0%B4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ru.wikipedia.org/wiki/11_%D1%84%D0%B5%D0%B2%D1%80%D0%B0%D0%BB%D1%8F" TargetMode="External"/><Relationship Id="rId10" Type="http://schemas.openxmlformats.org/officeDocument/2006/relationships/hyperlink" Target="http://ru.wikipedia.org/wiki/%D0%9C%D0%B5%D1%85%D0%B0%D0%BD%D0%B8%D0%BA%D0%B0" TargetMode="External"/><Relationship Id="rId4" Type="http://schemas.openxmlformats.org/officeDocument/2006/relationships/hyperlink" Target="http://ru.wikipedia.org/wiki/%D0%90%D0%B1%D1%81%D0%BE%D0%BB%D1%8E%D1%82%D0%BD%D0%B0%D1%8F_%D0%BC%D0%BE%D0%BD%D0%B0%D1%80%D1%85%D0%B8%D1%8F_%D0%B2%D0%BE_%D0%A4%D1%80%D0%B0%D0%BD%D1%86%D0%B8%D0%B8" TargetMode="External"/><Relationship Id="rId9" Type="http://schemas.openxmlformats.org/officeDocument/2006/relationships/hyperlink" Target="http://ru.wikipedia.org/wiki/%D0%9C%D0%B0%D1%82%D0%B5%D0%BC%D0%B0%D1%82%D0%B8%D0%BA%D0%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36_%D0%B3%D0%BE%D0%B4" TargetMode="External"/><Relationship Id="rId13" Type="http://schemas.openxmlformats.org/officeDocument/2006/relationships/hyperlink" Target="http://ru.wikipedia.org/wiki/%D0%A4%D0%B8%D0%B7%D0%B8%D0%BE%D0%BB%D0%BE%D0%B3%D0%B8%D1%8F" TargetMode="External"/><Relationship Id="rId3" Type="http://schemas.openxmlformats.org/officeDocument/2006/relationships/hyperlink" Target="http://ru.wikipedia.org/wiki/26_%D1%81%D0%B5%D0%BD%D1%82%D1%8F%D0%B1%D1%80%D1%8F" TargetMode="External"/><Relationship Id="rId7" Type="http://schemas.openxmlformats.org/officeDocument/2006/relationships/hyperlink" Target="http://ru.wikipedia.org/wiki/27_%D1%84%D0%B5%D0%B2%D1%80%D0%B0%D0%BB%D1%8F" TargetMode="External"/><Relationship Id="rId12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1%81%D1%81%D0%B8%D0%B9%D1%81%D0%BA%D0%B0%D1%8F_%D0%B8%D0%BC%D0%BF%D0%B5%D1%80%D0%B8%D1%8F" TargetMode="External"/><Relationship Id="rId11" Type="http://schemas.openxmlformats.org/officeDocument/2006/relationships/hyperlink" Target="http://ru.wikipedia.org/wiki/%D0%A1%D0%A1%D0%A1%D0%A0" TargetMode="External"/><Relationship Id="rId5" Type="http://schemas.openxmlformats.org/officeDocument/2006/relationships/hyperlink" Target="http://ru.wikipedia.org/wiki/%D0%A0%D1%8F%D0%B7%D0%B0%D0%BD%D1%8C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://ru.wikipedia.org/wiki/%D0%A0%D0%A1%D0%A4%D0%A1%D0%A0" TargetMode="External"/><Relationship Id="rId4" Type="http://schemas.openxmlformats.org/officeDocument/2006/relationships/hyperlink" Target="http://ru.wikipedia.org/wiki/1849_%D0%B3%D0%BE%D0%B4" TargetMode="External"/><Relationship Id="rId9" Type="http://schemas.openxmlformats.org/officeDocument/2006/relationships/hyperlink" Target="http://ru.wikipedia.org/wiki/%D0%A1%D0%B0%D0%BD%D0%BA%D1%82-%D0%9F%D0%B5%D1%82%D0%B5%D1%80%D0%B1%D1%83%D1%80%D0%B3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человека.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4291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43998" cy="61436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Ввел в научный язык термин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«высшая нервная деятельность»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Считал, что высшая нервная деятельность равнозначно понятию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«психическая деятельность»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Наука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психофизиология,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изучающая физиологические основы психической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Рефлексы – условные и безусловные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19" t="7892" r="8501" b="3717"/>
          <a:stretch>
            <a:fillRect/>
          </a:stretch>
        </p:blipFill>
        <p:spPr bwMode="auto">
          <a:xfrm>
            <a:off x="-6410" y="0"/>
            <a:ext cx="9150410" cy="68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92" t="8323" r="9536" b="6070"/>
          <a:stretch>
            <a:fillRect/>
          </a:stretch>
        </p:blipFill>
        <p:spPr bwMode="auto">
          <a:xfrm>
            <a:off x="1" y="20620"/>
            <a:ext cx="9144000" cy="683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00" t="8087" r="8371" b="2951"/>
          <a:stretch>
            <a:fillRect/>
          </a:stretch>
        </p:blipFill>
        <p:spPr bwMode="auto">
          <a:xfrm>
            <a:off x="0" y="-15952"/>
            <a:ext cx="9144000" cy="687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63" t="8135" r="8564" b="3736"/>
          <a:stretch>
            <a:fillRect/>
          </a:stretch>
        </p:blipFill>
        <p:spPr bwMode="auto">
          <a:xfrm>
            <a:off x="0" y="4903"/>
            <a:ext cx="9144000" cy="68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95" t="8839" r="9969" b="2771"/>
          <a:stretch>
            <a:fillRect/>
          </a:stretch>
        </p:blipFill>
        <p:spPr bwMode="auto">
          <a:xfrm>
            <a:off x="0" y="0"/>
            <a:ext cx="9144000" cy="686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Задание. Выберите один правильный ответ.</a:t>
            </a:r>
          </a:p>
          <a:p>
            <a:pPr>
              <a:buNone/>
            </a:pPr>
            <a:r>
              <a:rPr lang="ru-RU" dirty="0"/>
              <a:t>1. Принцип рефлекторной работы мозга был открыт:</a:t>
            </a:r>
          </a:p>
          <a:p>
            <a:pPr>
              <a:buNone/>
            </a:pPr>
            <a:r>
              <a:rPr lang="ru-RU" dirty="0" smtClean="0"/>
              <a:t>     A</a:t>
            </a:r>
            <a:r>
              <a:rPr lang="ru-RU" dirty="0"/>
              <a:t>. Иваном Михайловичем Сеченовым</a:t>
            </a:r>
          </a:p>
          <a:p>
            <a:pPr>
              <a:buNone/>
            </a:pPr>
            <a:r>
              <a:rPr lang="ru-RU" dirty="0" smtClean="0"/>
              <a:t>     Б</a:t>
            </a:r>
            <a:r>
              <a:rPr lang="ru-RU" dirty="0"/>
              <a:t>. Николаем Ивановичем Пироговым</a:t>
            </a:r>
          </a:p>
          <a:p>
            <a:pPr>
              <a:buNone/>
            </a:pPr>
            <a:r>
              <a:rPr lang="ru-RU" dirty="0" smtClean="0"/>
              <a:t>     B</a:t>
            </a:r>
            <a:r>
              <a:rPr lang="ru-RU" dirty="0"/>
              <a:t>. Ильей Ильичом Мечниковым</a:t>
            </a:r>
          </a:p>
          <a:p>
            <a:pPr>
              <a:buNone/>
            </a:pPr>
            <a:r>
              <a:rPr lang="ru-RU" dirty="0"/>
              <a:t>2. Сужение зрачка, слюноотделение можно отнести к:</a:t>
            </a:r>
          </a:p>
          <a:p>
            <a:pPr>
              <a:buNone/>
            </a:pPr>
            <a:r>
              <a:rPr lang="ru-RU" dirty="0" smtClean="0"/>
              <a:t>     A</a:t>
            </a:r>
            <a:r>
              <a:rPr lang="ru-RU" dirty="0"/>
              <a:t>. Условным рефлексам           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Б</a:t>
            </a:r>
            <a:r>
              <a:rPr lang="ru-RU" dirty="0"/>
              <a:t>. Безусловным рефлексам             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B</a:t>
            </a:r>
            <a:r>
              <a:rPr lang="ru-RU" dirty="0"/>
              <a:t>. Приобретенным рефлексам</a:t>
            </a:r>
          </a:p>
          <a:p>
            <a:pPr>
              <a:buNone/>
            </a:pPr>
            <a:r>
              <a:rPr lang="ru-RU" dirty="0"/>
              <a:t>3. Способность новорожденных к плаванию без предварительного обучения является примером:</a:t>
            </a:r>
          </a:p>
          <a:p>
            <a:pPr>
              <a:buNone/>
            </a:pPr>
            <a:r>
              <a:rPr lang="ru-RU" dirty="0" smtClean="0"/>
              <a:t>     A. Безусловного </a:t>
            </a:r>
            <a:r>
              <a:rPr lang="ru-RU" dirty="0"/>
              <a:t>рефлекса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Б</a:t>
            </a:r>
            <a:r>
              <a:rPr lang="ru-RU" dirty="0"/>
              <a:t>. Условного рефлекса      </a:t>
            </a:r>
            <a:r>
              <a:rPr lang="ru-RU" dirty="0" smtClean="0"/>
              <a:t>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B. Инстинкта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01122" cy="60007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4. В основе приобретенного поведения лежат:</a:t>
            </a:r>
          </a:p>
          <a:p>
            <a:pPr>
              <a:buNone/>
            </a:pPr>
            <a:r>
              <a:rPr lang="ru-RU" dirty="0" smtClean="0"/>
              <a:t>    A. Безусловные рефлексы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Б. Условные рефлексы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B. Инстинкты</a:t>
            </a:r>
          </a:p>
          <a:p>
            <a:pPr>
              <a:buNone/>
            </a:pPr>
            <a:r>
              <a:rPr lang="ru-RU" dirty="0" smtClean="0"/>
              <a:t>5. Навыки катания на коньках, на велосипеде, плавание формируются на основе:</a:t>
            </a:r>
          </a:p>
          <a:p>
            <a:pPr>
              <a:buNone/>
            </a:pPr>
            <a:r>
              <a:rPr lang="ru-RU" dirty="0" smtClean="0"/>
              <a:t>    A. Динамического стереотипа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Б. Инстинктивных реакций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B. Безусловных реакций</a:t>
            </a:r>
          </a:p>
          <a:p>
            <a:pPr>
              <a:buNone/>
            </a:pPr>
            <a:r>
              <a:rPr lang="ru-RU" dirty="0" smtClean="0"/>
              <a:t>6. Если не подкреплять условный раздражитель безусловным, произойдет:</a:t>
            </a:r>
          </a:p>
          <a:p>
            <a:pPr>
              <a:buNone/>
            </a:pPr>
            <a:r>
              <a:rPr lang="ru-RU" dirty="0" smtClean="0"/>
              <a:t>    A. Безусловное торможение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Б. Исчезновение рефлекса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B. Условное торможение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Задание. Вставьте пропущенное слово.</a:t>
            </a:r>
          </a:p>
          <a:p>
            <a:pPr>
              <a:buNone/>
            </a:pPr>
            <a:r>
              <a:rPr lang="ru-RU" dirty="0"/>
              <a:t>1. Безусловные рефлексы являются..., передаются из поколения в поколение и проявляются как... реакции на определенные... раздражители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2. Примером безусловного рефлекса служит сужение</a:t>
            </a:r>
            <a:r>
              <a:rPr lang="ru-RU" dirty="0" smtClean="0"/>
              <a:t>...,    ...  в </a:t>
            </a:r>
            <a:r>
              <a:rPr lang="ru-RU" dirty="0"/>
              <a:t>ротовой полости и более сложные формы врожденного поведения – ...</a:t>
            </a:r>
          </a:p>
          <a:p>
            <a:pPr>
              <a:buNone/>
            </a:pPr>
            <a:r>
              <a:rPr lang="ru-RU" dirty="0"/>
              <a:t>3. Рефлексы, возникающие в течение жизни, называются..., являются строго... и возникают в ответ </a:t>
            </a:r>
            <a:r>
              <a:rPr lang="ru-RU" dirty="0" smtClean="0"/>
              <a:t>на ... </a:t>
            </a:r>
            <a:r>
              <a:rPr lang="ru-RU" dirty="0"/>
              <a:t>раздражители.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000240"/>
            <a:ext cx="4786346" cy="4125923"/>
          </a:xfrm>
        </p:spPr>
        <p:txBody>
          <a:bodyPr/>
          <a:lstStyle/>
          <a:p>
            <a:r>
              <a:rPr lang="ru-RU" dirty="0" smtClean="0"/>
              <a:t>Стр. 225-230</a:t>
            </a:r>
          </a:p>
          <a:p>
            <a:r>
              <a:rPr lang="ru-RU" dirty="0" smtClean="0"/>
              <a:t>Вопросы стр. 234 № 1-5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0004"/>
            <a:ext cx="2857520" cy="29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5929354"/>
          </a:xfrm>
        </p:spPr>
        <p:txBody>
          <a:bodyPr>
            <a:normAutofit/>
          </a:bodyPr>
          <a:lstStyle/>
          <a:p>
            <a:r>
              <a:rPr lang="ru-RU" b="1" u="sng" dirty="0"/>
              <a:t>Знать</a:t>
            </a:r>
            <a:r>
              <a:rPr lang="ru-RU" b="1" u="sng" dirty="0" smtClean="0"/>
              <a:t>: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высшей нервной деятельности человека, ее значение в восприятии окружающей среды; </a:t>
            </a:r>
            <a:endParaRPr lang="ru-RU" dirty="0" smtClean="0"/>
          </a:p>
          <a:p>
            <a:r>
              <a:rPr lang="ru-RU" dirty="0" smtClean="0"/>
              <a:t>заслуги </a:t>
            </a:r>
            <a:r>
              <a:rPr lang="ru-RU" dirty="0"/>
              <a:t>И.М. Сеченова и И.П. Павлова в изучении высшей нервной деятельности; </a:t>
            </a:r>
            <a:endParaRPr lang="ru-RU" dirty="0" smtClean="0"/>
          </a:p>
          <a:p>
            <a:r>
              <a:rPr lang="ru-RU" dirty="0" smtClean="0"/>
              <a:t>рефлекс </a:t>
            </a:r>
            <a:r>
              <a:rPr lang="ru-RU" dirty="0"/>
              <a:t>– основа нервной деятельности;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суть рефлекторной теории поведения; особенности врожденных и приобретенных форм поведения.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Под    </a:t>
            </a:r>
            <a:r>
              <a:rPr lang="ru-RU" i="1" dirty="0" smtClean="0">
                <a:solidFill>
                  <a:srgbClr val="FF0000"/>
                </a:solidFill>
              </a:rPr>
              <a:t>высшей нервной деятельности </a:t>
            </a:r>
            <a:r>
              <a:rPr lang="ru-RU" dirty="0" smtClean="0"/>
              <a:t>понимают  все  те  нервные  процессы, которые    лежат   в  основе  поведения человека, обеспечивая приспособление каждого человека к быстро меняющимся  и очень  сложным  и  неблагоприятным условиям существования</a:t>
            </a:r>
          </a:p>
          <a:p>
            <a:r>
              <a:rPr lang="ru-RU" dirty="0" smtClean="0"/>
              <a:t>Материальной  основой  высшей  нервной деятельности  является    </a:t>
            </a:r>
            <a:r>
              <a:rPr lang="ru-RU" i="1" dirty="0" smtClean="0">
                <a:solidFill>
                  <a:srgbClr val="FF0000"/>
                </a:solidFill>
              </a:rPr>
              <a:t>головной мозг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286412" cy="1500198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400" i="0" dirty="0" err="1" smtClean="0"/>
              <a:t/>
            </a:r>
            <a:br>
              <a:rPr lang="ru-RU" sz="2400" i="0" dirty="0" err="1" smtClean="0"/>
            </a:br>
            <a:r>
              <a:rPr lang="ru-RU" sz="2400" dirty="0" smtClean="0"/>
              <a:t>Дата рождения: </a:t>
            </a:r>
            <a:r>
              <a:rPr lang="ru-RU" sz="2400" dirty="0" smtClean="0">
                <a:hlinkClick r:id="rId2" tooltip="129 год"/>
              </a:rPr>
              <a:t>129</a:t>
            </a:r>
            <a:r>
              <a:rPr lang="ru-RU" sz="2400" dirty="0" smtClean="0"/>
              <a:t> или </a:t>
            </a:r>
            <a:r>
              <a:rPr lang="ru-RU" sz="2400" dirty="0" smtClean="0">
                <a:hlinkClick r:id="rId3" tooltip="131 год"/>
              </a:rPr>
              <a:t>131 год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Месторождения: </a:t>
            </a:r>
            <a:r>
              <a:rPr lang="ru-RU" sz="2400" dirty="0" smtClean="0">
                <a:hlinkClick r:id="rId4" tooltip="Пергам"/>
              </a:rPr>
              <a:t>Пергам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Дата смерти: около </a:t>
            </a:r>
            <a:r>
              <a:rPr lang="ru-RU" sz="2400" dirty="0" smtClean="0">
                <a:hlinkClick r:id="rId5" tooltip="200 год"/>
              </a:rPr>
              <a:t>200</a:t>
            </a:r>
            <a:r>
              <a:rPr lang="ru-RU" sz="2400" dirty="0" smtClean="0"/>
              <a:t> или </a:t>
            </a:r>
            <a:r>
              <a:rPr lang="ru-RU" sz="2400" dirty="0" smtClean="0">
                <a:hlinkClick r:id="rId6" tooltip="217 год"/>
              </a:rPr>
              <a:t>217 года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Научная сфера: </a:t>
            </a:r>
            <a:r>
              <a:rPr lang="ru-RU" sz="2400" dirty="0" smtClean="0">
                <a:hlinkClick r:id="rId7" tooltip="Медицина"/>
              </a:rPr>
              <a:t>медицина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8" tooltip="Анатомия"/>
              </a:rPr>
              <a:t>анатомия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857364"/>
            <a:ext cx="4929222" cy="4786346"/>
          </a:xfrm>
        </p:spPr>
        <p:txBody>
          <a:bodyPr>
            <a:normAutofit fontScale="85000" lnSpcReduction="10000"/>
          </a:bodyPr>
          <a:lstStyle/>
          <a:p>
            <a:pPr fontAlgn="t"/>
            <a:r>
              <a:rPr lang="ru-RU" dirty="0" smtClean="0"/>
              <a:t>Головной и спинной мозг </a:t>
            </a:r>
          </a:p>
          <a:p>
            <a:pPr fontAlgn="t">
              <a:buNone/>
            </a:pPr>
            <a:r>
              <a:rPr lang="ru-RU" dirty="0" smtClean="0"/>
              <a:t>связаны со всеми остальными </a:t>
            </a:r>
          </a:p>
          <a:p>
            <a:pPr fontAlgn="t">
              <a:buNone/>
            </a:pPr>
            <a:r>
              <a:rPr lang="ru-RU" dirty="0" smtClean="0"/>
              <a:t>органами с помощью нервов</a:t>
            </a:r>
          </a:p>
          <a:p>
            <a:pPr fontAlgn="t"/>
            <a:r>
              <a:rPr lang="ru-RU" dirty="0" smtClean="0"/>
              <a:t>Разрыв нерва, соединяющего </a:t>
            </a:r>
          </a:p>
          <a:p>
            <a:pPr fontAlgn="t">
              <a:buNone/>
            </a:pPr>
            <a:r>
              <a:rPr lang="ru-RU" dirty="0" smtClean="0"/>
              <a:t>мозг и мышцу, приводит к </a:t>
            </a:r>
          </a:p>
          <a:p>
            <a:pPr fontAlgn="t">
              <a:buNone/>
            </a:pPr>
            <a:r>
              <a:rPr lang="ru-RU" dirty="0" smtClean="0"/>
              <a:t>параличу</a:t>
            </a:r>
          </a:p>
          <a:p>
            <a:pPr fontAlgn="t"/>
            <a:r>
              <a:rPr lang="ru-RU" dirty="0" smtClean="0"/>
              <a:t>При </a:t>
            </a:r>
            <a:r>
              <a:rPr lang="ru-RU" dirty="0" err="1" smtClean="0"/>
              <a:t>перерезании</a:t>
            </a:r>
            <a:r>
              <a:rPr lang="ru-RU" dirty="0" smtClean="0"/>
              <a:t> нервов, </a:t>
            </a:r>
          </a:p>
          <a:p>
            <a:pPr fontAlgn="t">
              <a:buNone/>
            </a:pPr>
            <a:r>
              <a:rPr lang="ru-RU" dirty="0" smtClean="0"/>
              <a:t>идущих от органов чувств, </a:t>
            </a:r>
          </a:p>
          <a:p>
            <a:pPr fontAlgn="t">
              <a:buNone/>
            </a:pPr>
            <a:r>
              <a:rPr lang="ru-RU" dirty="0" smtClean="0"/>
              <a:t>организм перестает</a:t>
            </a:r>
          </a:p>
          <a:p>
            <a:pPr fontAlgn="t">
              <a:buNone/>
            </a:pPr>
            <a:r>
              <a:rPr lang="ru-RU" dirty="0" smtClean="0"/>
              <a:t>воспринимать раздражители.</a:t>
            </a:r>
          </a:p>
          <a:p>
            <a:pPr fontAlgn="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Galen detai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071678"/>
            <a:ext cx="3538404" cy="42637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85789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Гален</a:t>
            </a:r>
            <a:r>
              <a:rPr lang="ru-RU" sz="3200" i="0" dirty="0" err="1" smtClean="0"/>
              <a:t>Γαληνός</a:t>
            </a:r>
            <a:r>
              <a:rPr lang="ru-RU" sz="3200" i="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14290"/>
            <a:ext cx="5214942" cy="2428892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2" tooltip="31 марта"/>
              </a:rPr>
              <a:t>31 </a:t>
            </a:r>
            <a:r>
              <a:rPr lang="ru-RU" sz="2700" dirty="0">
                <a:latin typeface="Times New Roman" pitchFamily="18" charset="0"/>
                <a:cs typeface="Times New Roman" pitchFamily="18" charset="0"/>
                <a:hlinkClick r:id="rId2" tooltip="31 марта"/>
              </a:rPr>
              <a:t>марта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3" tooltip="1596 год"/>
              </a:rPr>
              <a:t>1596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700" dirty="0">
                <a:latin typeface="Times New Roman" pitchFamily="18" charset="0"/>
                <a:cs typeface="Times New Roman" pitchFamily="18" charset="0"/>
                <a:hlinkClick r:id="rId4" tooltip="Абсолютная монархия во Франции"/>
              </a:rPr>
              <a:t>Королевство Франция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Дата смерти:</a:t>
            </a:r>
            <a:r>
              <a:rPr lang="ru-RU" sz="2700" dirty="0">
                <a:latin typeface="Times New Roman" pitchFamily="18" charset="0"/>
                <a:cs typeface="Times New Roman" pitchFamily="18" charset="0"/>
                <a:hlinkClick r:id="rId5" tooltip="11 февраля"/>
              </a:rPr>
              <a:t>11 февраля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>
                <a:latin typeface="Times New Roman" pitchFamily="18" charset="0"/>
                <a:cs typeface="Times New Roman" pitchFamily="18" charset="0"/>
                <a:hlinkClick r:id="rId6" tooltip="1650 год"/>
              </a:rPr>
              <a:t>1650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Основные интересы: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7" tooltip="Метафизика"/>
              </a:rPr>
              <a:t>метафизика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8" tooltip="Эпистемология"/>
              </a:rPr>
              <a:t>эпистемология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9" tooltip="Математика"/>
              </a:rPr>
              <a:t>математика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700" dirty="0">
                <a:latin typeface="Times New Roman" pitchFamily="18" charset="0"/>
                <a:cs typeface="Times New Roman" pitchFamily="18" charset="0"/>
                <a:hlinkClick r:id="rId10" tooltip="Механика"/>
              </a:rPr>
              <a:t>механика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/>
          <a:srcRect l="72992" t="15152" r="5567" b="48545"/>
          <a:stretch>
            <a:fillRect/>
          </a:stretch>
        </p:blipFill>
        <p:spPr bwMode="auto">
          <a:xfrm>
            <a:off x="214282" y="1643050"/>
            <a:ext cx="3643338" cy="44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2115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Рене Декарт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357430"/>
            <a:ext cx="4714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Заложил представления о рефлекторном принципе работы организма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основе деятельности мозга лежат те же принципы, что и в основе работы простейших механизмов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Признавал наличие у человека души, которая управляет сложным и многообразным поведением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68865"/>
          </a:xfrm>
        </p:spPr>
        <p:txBody>
          <a:bodyPr/>
          <a:lstStyle/>
          <a:p>
            <a:r>
              <a:rPr lang="ru-RU" dirty="0" smtClean="0"/>
              <a:t>Термин ввел чешский ученый </a:t>
            </a:r>
            <a:r>
              <a:rPr lang="ru-RU" dirty="0" err="1" smtClean="0"/>
              <a:t>И.Прохазка</a:t>
            </a:r>
            <a:r>
              <a:rPr lang="ru-RU" dirty="0" smtClean="0"/>
              <a:t>  </a:t>
            </a:r>
            <a:r>
              <a:rPr lang="en-US" dirty="0" smtClean="0"/>
              <a:t>XVIII</a:t>
            </a:r>
            <a:r>
              <a:rPr lang="ru-RU" dirty="0" smtClean="0"/>
              <a:t> веке.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Реакция организма на внешние раздражители, которая осуществляется через нервную систему.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Михайлович Сеченов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(1829-1905)  - русский естествоиспытатель, основоположник отечественной физиологии 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методов в психологии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39" t="18150" r="59968" b="16326"/>
          <a:stretch>
            <a:fillRect/>
          </a:stretch>
        </p:blipFill>
        <p:spPr bwMode="auto">
          <a:xfrm>
            <a:off x="285720" y="1643050"/>
            <a:ext cx="31432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1643050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Главный труд его жизни – книга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головного мозга»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1866"/>
              </a:rPr>
              <a:t>1863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tooltip="1866"/>
              </a:rPr>
              <a:t> 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обосновал рефлекторную природу бессознательной деятельности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сознательной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предположив, что в основе всех психических явлений лежат физиологические процессы, которые могут быть изучены объективными методами,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определяются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клеток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внешней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внутренней средой.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Важным заключением, сделанным учеными в конце </a:t>
            </a:r>
            <a:r>
              <a:rPr lang="en-US" dirty="0" smtClean="0"/>
              <a:t>XIX </a:t>
            </a:r>
            <a:r>
              <a:rPr lang="ru-RU" dirty="0" smtClean="0"/>
              <a:t>–начале </a:t>
            </a:r>
            <a:r>
              <a:rPr lang="en-US" dirty="0" smtClean="0"/>
              <a:t>XX</a:t>
            </a:r>
            <a:r>
              <a:rPr lang="ru-RU" dirty="0" smtClean="0"/>
              <a:t> в., был вывод о том, что любая ответная реакция организма на раздражитель всегда выражается движением.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Петрович Павлов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262" t="44195" r="6214" b="17485"/>
          <a:stretch>
            <a:fillRect/>
          </a:stretch>
        </p:blipFill>
        <p:spPr bwMode="auto">
          <a:xfrm>
            <a:off x="285720" y="1428736"/>
            <a:ext cx="3214678" cy="43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071934" y="1428736"/>
          <a:ext cx="4691074" cy="3840480"/>
        </p:xfrm>
        <a:graphic>
          <a:graphicData uri="http://schemas.openxmlformats.org/drawingml/2006/table">
            <a:tbl>
              <a:tblPr/>
              <a:tblGrid>
                <a:gridCol w="1520928"/>
                <a:gridCol w="3170146"/>
              </a:tblGrid>
              <a:tr h="332900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Дата рождения: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3" tooltip="26 сентября"/>
                        </a:rPr>
                        <a:t>14 (26) сентября</a:t>
                      </a:r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4" tooltip="1849 год"/>
                        </a:rPr>
                        <a:t>1849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2575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Место рождения: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5" tooltip="Рязань"/>
                        </a:rPr>
                        <a:t>Рязань</a:t>
                      </a:r>
                      <a:r>
                        <a:rPr lang="ru-RU"/>
                        <a:t>,</a:t>
                      </a:r>
                      <a:br>
                        <a:rPr lang="ru-RU"/>
                      </a:b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6" tooltip="Российская империя"/>
                        </a:rPr>
                        <a:t>Российская империя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2900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Дата смерти: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7" tooltip="27 февраля"/>
                        </a:rPr>
                        <a:t>27 февраля</a:t>
                      </a:r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8" tooltip="1936 год"/>
                        </a:rPr>
                        <a:t>1936</a:t>
                      </a:r>
                      <a:r>
                        <a:rPr lang="ru-RU"/>
                        <a:t> (86 лет)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2575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Место смерти: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hlinkClick r:id="rId9" tooltip="Санкт-Петербург"/>
                        </a:rPr>
                        <a:t>Ленинград</a:t>
                      </a:r>
                      <a:r>
                        <a:rPr lang="ru-RU" dirty="0"/>
                        <a:t>,</a:t>
                      </a:r>
                      <a:br>
                        <a:rPr lang="ru-RU" dirty="0"/>
                      </a:br>
                      <a:r>
                        <a:rPr lang="ru-RU" u="sng" dirty="0">
                          <a:solidFill>
                            <a:srgbClr val="0B0080"/>
                          </a:solidFill>
                          <a:hlinkClick r:id="rId10" tooltip="РСФСР"/>
                        </a:rPr>
                        <a:t>РСФСР</a:t>
                      </a:r>
                      <a:r>
                        <a:rPr lang="ru-RU" dirty="0"/>
                        <a:t>,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hlinkClick r:id="rId11" tooltip="СССР"/>
                        </a:rPr>
                        <a:t>СССР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32250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Страна: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6" tooltip="Российская империя"/>
                        </a:rPr>
                        <a:t>Российская империя</a:t>
                      </a:r>
                      <a:r>
                        <a:rPr lang="ru-RU"/>
                        <a:t/>
                      </a:r>
                      <a:br>
                        <a:rPr lang="ru-RU"/>
                      </a:br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10" tooltip="РСФСР"/>
                        </a:rPr>
                        <a:t>РСФСР</a:t>
                      </a:r>
                      <a:r>
                        <a:rPr lang="ru-RU"/>
                        <a:t/>
                      </a:r>
                      <a:br>
                        <a:rPr lang="ru-RU"/>
                      </a:br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12" tooltip="Союз Советских Социалистических Республик"/>
                        </a:rPr>
                        <a:t>СССР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2900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Научная сфера: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hlinkClick r:id="rId13" tooltip="Физиология"/>
                        </a:rPr>
                        <a:t>Физиология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8685" name="Picture 13" descr="Flag of Russia.sv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28686" name="Picture 14" descr="Flag RSFSR 1918.sv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28687" name="Picture 15" descr="Flag of the Soviet Union.sv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569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Поведение человека.</vt:lpstr>
      <vt:lpstr>Презентация PowerPoint</vt:lpstr>
      <vt:lpstr>ВНД</vt:lpstr>
      <vt:lpstr> Дата рождения: 129 или 131 год Месторождения: Пергам Дата смерти: около 200 или 217 года Научная сфера: медицина, анатомия </vt:lpstr>
      <vt:lpstr>Дата рождения:  31 марта 1596, Королевство Франция Дата смерти:11 февраля 1650  Основные интересы: метафизика, эпистемология, математика, механика, </vt:lpstr>
      <vt:lpstr>Рефлекс </vt:lpstr>
      <vt:lpstr>Иван Михайлович Сеченов  (1829-1905)  - русский естествоиспытатель, основоположник отечественной физиологии  и естественно-научных методов в психологии </vt:lpstr>
      <vt:lpstr>Презентация PowerPoint</vt:lpstr>
      <vt:lpstr>Иван Петрович Павлов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</vt:lpstr>
      <vt:lpstr>Презентация PowerPoint</vt:lpstr>
      <vt:lpstr>Презентация PowerPoint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человека.</dc:title>
  <dc:creator>WIN7XP</dc:creator>
  <cp:lastModifiedBy>0000</cp:lastModifiedBy>
  <cp:revision>27</cp:revision>
  <dcterms:created xsi:type="dcterms:W3CDTF">2013-05-06T16:26:46Z</dcterms:created>
  <dcterms:modified xsi:type="dcterms:W3CDTF">2020-05-10T16:20:44Z</dcterms:modified>
</cp:coreProperties>
</file>