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72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07744-D316-4F3B-8856-F8D96CE6EB67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0FD24-DD68-4B9F-9CEF-B37F63DB0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CE71C6A-DB4F-4A8A-96E5-847984111113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3E29AE6-40BC-4471-919C-4974FC0B1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E71C6A-DB4F-4A8A-96E5-847984111113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E29AE6-40BC-4471-919C-4974FC0B1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E71C6A-DB4F-4A8A-96E5-847984111113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E29AE6-40BC-4471-919C-4974FC0B1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E71C6A-DB4F-4A8A-96E5-847984111113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E29AE6-40BC-4471-919C-4974FC0B1F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E71C6A-DB4F-4A8A-96E5-847984111113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E29AE6-40BC-4471-919C-4974FC0B1F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E71C6A-DB4F-4A8A-96E5-847984111113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E29AE6-40BC-4471-919C-4974FC0B1F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E71C6A-DB4F-4A8A-96E5-847984111113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E29AE6-40BC-4471-919C-4974FC0B1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E71C6A-DB4F-4A8A-96E5-847984111113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E29AE6-40BC-4471-919C-4974FC0B1F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E71C6A-DB4F-4A8A-96E5-847984111113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E29AE6-40BC-4471-919C-4974FC0B1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CE71C6A-DB4F-4A8A-96E5-847984111113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E29AE6-40BC-4471-919C-4974FC0B1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CE71C6A-DB4F-4A8A-96E5-847984111113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3E29AE6-40BC-4471-919C-4974FC0B1F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CE71C6A-DB4F-4A8A-96E5-847984111113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3E29AE6-40BC-4471-919C-4974FC0B1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274716"/>
            <a:ext cx="7643866" cy="589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0900" algn="l"/>
              </a:tabLst>
            </a:pPr>
            <a:endParaRPr lang="ru-RU" sz="1200" dirty="0" smtClean="0" bmk="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0900" algn="l"/>
              </a:tabLst>
            </a:pPr>
            <a:endParaRPr kumimoji="0" lang="ru-RU" sz="12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0900" algn="l"/>
              </a:tabLst>
            </a:pPr>
            <a:endParaRPr lang="ru-RU" sz="1200" dirty="0" smtClean="0" bmk="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0900" algn="l"/>
              </a:tabLst>
            </a:pPr>
            <a:endParaRPr kumimoji="0" lang="ru-RU" sz="12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0900" algn="l"/>
              </a:tabLst>
            </a:pPr>
            <a:endParaRPr lang="ru-RU" sz="1200" dirty="0" smtClean="0" bmk="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0900" algn="l"/>
              </a:tabLst>
            </a:pPr>
            <a:endParaRPr kumimoji="0" lang="ru-RU" sz="12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0900" algn="l"/>
              </a:tabLst>
            </a:pPr>
            <a:endParaRPr lang="ru-RU" sz="1200" dirty="0" smtClean="0" bmk="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0900" algn="l"/>
              </a:tabLst>
            </a:pPr>
            <a:endParaRPr kumimoji="0" lang="ru-RU" sz="12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0900" algn="l"/>
              </a:tabLst>
            </a:pPr>
            <a:endParaRPr lang="ru-RU" sz="1200" dirty="0" smtClean="0" bmk="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0900" algn="l"/>
              </a:tabLst>
            </a:pPr>
            <a:endParaRPr kumimoji="0" lang="ru-RU" sz="12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0900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0900" algn="l"/>
              </a:tabLst>
            </a:pPr>
            <a:r>
              <a:rPr kumimoji="0" lang="ru-RU" sz="2800" b="1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 В О Р Ч Е С К И Й  П Р О Е К Т</a:t>
            </a:r>
            <a:endParaRPr kumimoji="0" lang="ru-RU" sz="900" b="0" i="0" u="none" strike="noStrike" cap="none" normalizeH="0" baseline="0" dirty="0" smtClean="0" bmk="_GoBack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0900" algn="l"/>
              </a:tabLst>
            </a:pPr>
            <a:r>
              <a:rPr kumimoji="0" lang="ru-RU" sz="2000" b="1" i="1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учебному предмету: Технология</a:t>
            </a:r>
            <a:endParaRPr kumimoji="0" lang="ru-RU" sz="900" b="0" i="0" u="none" strike="noStrike" cap="none" normalizeH="0" baseline="0" dirty="0" smtClean="0" bmk="_GoBack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0900" algn="l"/>
              </a:tabLst>
            </a:pPr>
            <a:r>
              <a:rPr kumimoji="0" lang="ru-RU" sz="2600" b="1" i="1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1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Раскладной табурет</a:t>
            </a:r>
            <a:r>
              <a:rPr kumimoji="0" lang="ru-RU" sz="2800" b="1" i="1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0900" algn="l"/>
              </a:tabLst>
            </a:pPr>
            <a:r>
              <a:rPr lang="ru-RU" sz="2800" b="1" i="1" dirty="0" smtClean="0" bmk="_GoBack">
                <a:latin typeface="Calibri"/>
                <a:cs typeface="Times New Roman" pitchFamily="18" charset="0"/>
              </a:rPr>
              <a:t>6 уроков </a:t>
            </a:r>
            <a:endParaRPr kumimoji="0" lang="ru-RU" sz="900" b="0" i="0" u="none" strike="noStrike" cap="none" normalizeH="0" baseline="0" dirty="0" smtClean="0" bmk="_GoBack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0900" algn="l"/>
              </a:tabLst>
            </a:pPr>
            <a:r>
              <a:rPr kumimoji="0" lang="ru-RU" sz="1400" b="0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0900" algn="l"/>
              </a:tabLst>
            </a:pPr>
            <a:endParaRPr lang="ru-RU" sz="1400" dirty="0" smtClean="0" bmk="_GoBack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0900" algn="l"/>
              </a:tabLst>
            </a:pPr>
            <a:endParaRPr kumimoji="0" lang="ru-RU" sz="1400" b="0" i="0" u="none" strike="noStrike" cap="none" normalizeH="0" baseline="0" dirty="0" smtClean="0" bmk="_GoBack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0900" algn="l"/>
              </a:tabLst>
            </a:pPr>
            <a:endParaRPr lang="ru-RU" sz="1400" dirty="0" smtClean="0" bmk="_GoBack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0900" algn="l"/>
              </a:tabLst>
            </a:pPr>
            <a:endParaRPr kumimoji="0" lang="ru-RU" sz="1400" b="0" i="0" u="none" strike="noStrike" cap="none" normalizeH="0" baseline="0" dirty="0" smtClean="0" bmk="_GoBack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0900" algn="l"/>
              </a:tabLst>
            </a:pPr>
            <a:endParaRPr lang="ru-RU" sz="1400" dirty="0" smtClean="0" bmk="_GoBack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0900" algn="l"/>
              </a:tabLst>
            </a:pPr>
            <a:endParaRPr kumimoji="0" lang="ru-RU" sz="1400" b="0" i="0" u="none" strike="noStrike" cap="none" normalizeH="0" baseline="0" dirty="0" smtClean="0" bmk="_GoBack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0900" algn="l"/>
              </a:tabLst>
            </a:pPr>
            <a:endParaRPr lang="ru-RU" sz="1400" dirty="0" smtClean="0" bmk="_GoBack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0900" algn="l"/>
              </a:tabLst>
            </a:pPr>
            <a:r>
              <a:rPr kumimoji="0" lang="ru-RU" sz="1400" b="0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</a:t>
            </a:r>
            <a:endParaRPr kumimoji="0" lang="ru-RU" sz="900" b="0" i="0" u="none" strike="noStrike" cap="none" normalizeH="0" baseline="0" dirty="0" smtClean="0" bmk="_GoBack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09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Схема 3</a:t>
            </a:r>
          </a:p>
          <a:p>
            <a:r>
              <a:rPr lang="ru-RU" i="1" dirty="0" smtClean="0"/>
              <a:t>Представляю вариант дизайнерского оформления изделия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2.2.Определение</a:t>
            </a:r>
            <a:r>
              <a:rPr lang="ru-RU" sz="3600" b="1" i="1" dirty="0" smtClean="0"/>
              <a:t> </a:t>
            </a:r>
            <a:r>
              <a:rPr lang="ru-RU" sz="3600" b="1" dirty="0" smtClean="0"/>
              <a:t>дизайнерской задачи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5214950"/>
            <a:ext cx="2071702" cy="857256"/>
          </a:xfrm>
          <a:prstGeom prst="rect">
            <a:avLst/>
          </a:prstGeom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Шлифование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29190" y="5214950"/>
            <a:ext cx="2071702" cy="857256"/>
          </a:xfrm>
          <a:prstGeom prst="rect">
            <a:avLst/>
          </a:prstGeom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Покрытие лаком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3500438"/>
            <a:ext cx="2071702" cy="857256"/>
          </a:xfrm>
          <a:prstGeom prst="rect">
            <a:avLst/>
          </a:prstGeom>
        </p:spPr>
        <p:style>
          <a:lnRef idx="1">
            <a:schemeClr val="accent1"/>
          </a:lnRef>
          <a:fillRef idx="1002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Способы отделки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2357422" y="4429132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429256" y="4429132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i="1" dirty="0" smtClean="0"/>
              <a:t>Обоснование используемых технологий, инструментов и оборудования</a:t>
            </a:r>
            <a:endParaRPr lang="ru-RU" dirty="0" smtClean="0"/>
          </a:p>
          <a:p>
            <a:r>
              <a:rPr lang="ru-RU" dirty="0" smtClean="0"/>
              <a:t>Для изготовления изделия – </a:t>
            </a:r>
            <a:r>
              <a:rPr lang="ru-RU" u="sng" dirty="0" smtClean="0"/>
              <a:t>складного табурета </a:t>
            </a:r>
            <a:r>
              <a:rPr lang="ru-RU" dirty="0" smtClean="0"/>
              <a:t>мне потребуются знания технологии по обработке древесины</a:t>
            </a:r>
          </a:p>
          <a:p>
            <a:r>
              <a:rPr lang="ru-RU" i="1" dirty="0" smtClean="0"/>
              <a:t>Из ручных инструментов «н</a:t>
            </a:r>
            <a:r>
              <a:rPr lang="ru-RU" dirty="0" smtClean="0"/>
              <a:t>еобходимы» следующие:</a:t>
            </a:r>
          </a:p>
          <a:p>
            <a:r>
              <a:rPr lang="ru-RU" dirty="0" smtClean="0"/>
              <a:t>1) разметочные - уголок, линейка, карандаш, штангенциркуль.</a:t>
            </a:r>
          </a:p>
          <a:p>
            <a:r>
              <a:rPr lang="ru-RU" dirty="0" smtClean="0"/>
              <a:t>2)  </a:t>
            </a:r>
            <a:r>
              <a:rPr lang="ru-RU" dirty="0" err="1" smtClean="0"/>
              <a:t>электролобзик</a:t>
            </a:r>
            <a:endParaRPr lang="ru-RU" dirty="0" smtClean="0"/>
          </a:p>
          <a:p>
            <a:r>
              <a:rPr lang="ru-RU" dirty="0" smtClean="0"/>
              <a:t>3) шлифовальная машинка</a:t>
            </a:r>
          </a:p>
          <a:p>
            <a:r>
              <a:rPr lang="ru-RU" i="1" dirty="0" smtClean="0"/>
              <a:t>Из станков:</a:t>
            </a:r>
            <a:endParaRPr lang="ru-RU" dirty="0" smtClean="0"/>
          </a:p>
          <a:p>
            <a:r>
              <a:rPr lang="ru-RU" dirty="0" smtClean="0"/>
              <a:t>1) сверлильный станок</a:t>
            </a:r>
          </a:p>
          <a:p>
            <a:r>
              <a:rPr lang="ru-RU" dirty="0" smtClean="0"/>
              <a:t>Для предохранения от влаги  - масло</a:t>
            </a:r>
          </a:p>
          <a:p>
            <a:r>
              <a:rPr lang="ru-RU" dirty="0" smtClean="0"/>
              <a:t>Все перечисленные материалы, инструменты и станки имеются в наличии в нашей школьной мастерской. Поэтому данное изделие можно изготовить.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2.2.Определение</a:t>
            </a:r>
            <a:r>
              <a:rPr lang="ru-RU" sz="3200" b="1" i="1" dirty="0" smtClean="0"/>
              <a:t> </a:t>
            </a:r>
            <a:r>
              <a:rPr lang="ru-RU" sz="3200" b="1" dirty="0" smtClean="0"/>
              <a:t>дизайнерской задачи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При изготовлении этого изделия я использовал как ручной деревообрабатывающий инструмент, так и оборудование, такое как  сверлильный станок. </a:t>
            </a:r>
            <a:endParaRPr lang="ru-RU" sz="2400" dirty="0" smtClean="0"/>
          </a:p>
          <a:p>
            <a:r>
              <a:rPr lang="ru-RU" b="1" i="1" u="sng" dirty="0" smtClean="0"/>
              <a:t>До начала работы	</a:t>
            </a:r>
            <a:endParaRPr lang="ru-RU" sz="2400" b="1" i="1" u="sng" dirty="0" smtClean="0"/>
          </a:p>
          <a:p>
            <a:pPr lvl="0"/>
            <a:r>
              <a:rPr lang="ru-RU" dirty="0" smtClean="0"/>
              <a:t>Правильно надеть спецодежду (фартук с нарукавниками или халат, берет или косынку).</a:t>
            </a:r>
            <a:endParaRPr lang="ru-RU" sz="2400" dirty="0" smtClean="0"/>
          </a:p>
          <a:p>
            <a:pPr lvl="0"/>
            <a:r>
              <a:rPr lang="ru-RU" dirty="0" smtClean="0"/>
              <a:t>Проверить надежность крепления защитного кожуха ременной передачи.</a:t>
            </a:r>
            <a:endParaRPr lang="ru-RU" sz="2400" dirty="0" smtClean="0"/>
          </a:p>
          <a:p>
            <a:pPr lvl="0"/>
            <a:r>
              <a:rPr lang="ru-RU" dirty="0" smtClean="0"/>
              <a:t>Проверить надежность соединения защитного заземления (</a:t>
            </a:r>
            <a:r>
              <a:rPr lang="ru-RU" dirty="0" err="1" smtClean="0"/>
              <a:t>зануления</a:t>
            </a:r>
            <a:r>
              <a:rPr lang="ru-RU" dirty="0" smtClean="0"/>
              <a:t>) с корпусом станка.</a:t>
            </a:r>
            <a:endParaRPr lang="ru-RU" sz="2400" dirty="0" smtClean="0"/>
          </a:p>
          <a:p>
            <a:pPr lvl="0"/>
            <a:r>
              <a:rPr lang="ru-RU" dirty="0" smtClean="0"/>
              <a:t>Надежно закрепить сверло в патроне.</a:t>
            </a:r>
            <a:endParaRPr lang="ru-RU" sz="2400" dirty="0" smtClean="0"/>
          </a:p>
          <a:p>
            <a:pPr lvl="0"/>
            <a:r>
              <a:rPr lang="ru-RU" dirty="0" smtClean="0"/>
              <a:t>Проверить работу станка на холостом ходу и исправность пусковой коробки путем включения и выключения кнопки.</a:t>
            </a:r>
            <a:endParaRPr lang="ru-RU" sz="2400" dirty="0" smtClean="0"/>
          </a:p>
          <a:p>
            <a:pPr lvl="0"/>
            <a:r>
              <a:rPr lang="ru-RU" dirty="0" smtClean="0"/>
              <a:t>Прочно закрепить деталь на столе станка в тисках или кондукторах. Запрещается при сверлении незакрепленную деталь поддерживать руками.</a:t>
            </a:r>
            <a:endParaRPr lang="ru-RU" sz="2400" dirty="0" smtClean="0"/>
          </a:p>
          <a:p>
            <a:pPr lvl="0"/>
            <a:r>
              <a:rPr lang="ru-RU" dirty="0" smtClean="0"/>
              <a:t>Надеть защитные очки.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2.3. Техника безопасности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55000" lnSpcReduction="20000"/>
          </a:bodyPr>
          <a:lstStyle/>
          <a:p>
            <a:r>
              <a:rPr lang="ru-RU" b="1" i="1" u="sng" dirty="0" smtClean="0"/>
              <a:t>Во время работы</a:t>
            </a:r>
            <a:endParaRPr lang="ru-RU" sz="2400" b="1" u="sng" dirty="0" smtClean="0"/>
          </a:p>
          <a:p>
            <a:pPr lvl="0"/>
            <a:r>
              <a:rPr lang="ru-RU" dirty="0" smtClean="0"/>
              <a:t>Нельзя пользоваться сверлами с изношенными конусными хвостовиками.</a:t>
            </a:r>
            <a:endParaRPr lang="ru-RU" sz="2400" dirty="0" smtClean="0"/>
          </a:p>
          <a:p>
            <a:pPr lvl="0"/>
            <a:r>
              <a:rPr lang="ru-RU" dirty="0" smtClean="0"/>
              <a:t>После того как шпиндель станка набрал полную скорость, сверло к детали подавать плавно, без усилий и рывков.</a:t>
            </a:r>
            <a:endParaRPr lang="ru-RU" sz="2400" dirty="0" smtClean="0"/>
          </a:p>
          <a:p>
            <a:pPr lvl="0"/>
            <a:r>
              <a:rPr lang="ru-RU" dirty="0" smtClean="0"/>
              <a:t>Перед сверлением  заготовки необходимо накренить центры отверстий. Деревянные заготовки в месте сверления накалываются шилом.</a:t>
            </a:r>
            <a:endParaRPr lang="ru-RU" sz="2400" dirty="0" smtClean="0"/>
          </a:p>
          <a:p>
            <a:pPr lvl="0"/>
            <a:r>
              <a:rPr lang="ru-RU" dirty="0" smtClean="0"/>
              <a:t>Необходимы особое внимание и осторожность в конце сверления. При выходе сверла из материала заготовки нужно уменьшить подачу.</a:t>
            </a:r>
            <a:endParaRPr lang="ru-RU" sz="2400" dirty="0" smtClean="0"/>
          </a:p>
          <a:p>
            <a:pPr lvl="0"/>
            <a:r>
              <a:rPr lang="ru-RU" dirty="0" smtClean="0"/>
              <a:t>При сверлении крупных деревянных заготовок (деталей) на стол под деталь кладется обрезок или кусок многослойной фанеры.</a:t>
            </a:r>
            <a:endParaRPr lang="ru-RU" sz="2400" dirty="0" smtClean="0"/>
          </a:p>
          <a:p>
            <a:pPr lvl="0"/>
            <a:r>
              <a:rPr lang="ru-RU" dirty="0" smtClean="0"/>
              <a:t>Во избежание травмы в процессе работы на станке запрещается:</a:t>
            </a:r>
            <a:endParaRPr lang="ru-RU" sz="2400" dirty="0" smtClean="0"/>
          </a:p>
          <a:p>
            <a:pPr lvl="1"/>
            <a:r>
              <a:rPr lang="ru-RU" dirty="0" smtClean="0"/>
              <a:t>наклонять голову близко к сверлу;</a:t>
            </a:r>
            <a:endParaRPr lang="ru-RU" sz="2000" dirty="0" smtClean="0"/>
          </a:p>
          <a:p>
            <a:pPr lvl="1"/>
            <a:r>
              <a:rPr lang="ru-RU" dirty="0" smtClean="0"/>
              <a:t>производить работу в рукавицах;</a:t>
            </a:r>
            <a:endParaRPr lang="ru-RU" sz="2000" dirty="0" smtClean="0"/>
          </a:p>
          <a:p>
            <a:pPr lvl="1"/>
            <a:r>
              <a:rPr lang="ru-RU" dirty="0" smtClean="0"/>
              <a:t>класть посторонние предметы на станину станка;</a:t>
            </a:r>
            <a:endParaRPr lang="ru-RU" sz="2000" dirty="0" smtClean="0"/>
          </a:p>
          <a:p>
            <a:pPr lvl="1"/>
            <a:r>
              <a:rPr lang="ru-RU" dirty="0" smtClean="0"/>
              <a:t>смазывать или охлаждать сверло с помощью мокрых тряпок. Для охлаждения сверла нужно пользоваться специальной кисточкой.</a:t>
            </a:r>
            <a:endParaRPr lang="ru-RU" sz="2000" dirty="0" smtClean="0"/>
          </a:p>
          <a:p>
            <a:pPr lvl="1"/>
            <a:r>
              <a:rPr lang="ru-RU" dirty="0" smtClean="0"/>
              <a:t>тормозить руками патрон или сверло;</a:t>
            </a:r>
            <a:endParaRPr lang="ru-RU" sz="2000" dirty="0" smtClean="0"/>
          </a:p>
          <a:p>
            <a:pPr lvl="1"/>
            <a:r>
              <a:rPr lang="ru-RU" dirty="0" smtClean="0"/>
              <a:t>отходить от станка, не выключив его.</a:t>
            </a:r>
            <a:endParaRPr lang="ru-RU" sz="2000" dirty="0" smtClean="0"/>
          </a:p>
          <a:p>
            <a:pPr lvl="0"/>
            <a:r>
              <a:rPr lang="ru-RU" dirty="0" smtClean="0"/>
              <a:t>При прекращении подачи электротока немедленно выключить мотор.</a:t>
            </a:r>
            <a:endParaRPr lang="ru-RU" sz="2400" dirty="0" smtClean="0"/>
          </a:p>
          <a:p>
            <a:pPr lvl="0"/>
            <a:r>
              <a:rPr lang="ru-RU" dirty="0" smtClean="0"/>
              <a:t>Перед остановкой станка необходимо отвести сверло от детали, после чего выключить мотор.</a:t>
            </a:r>
            <a:endParaRPr lang="ru-RU" sz="2400" dirty="0" smtClean="0"/>
          </a:p>
          <a:p>
            <a:endParaRPr lang="ru-RU" sz="24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2.3. Техника безопасности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u="sng" dirty="0" smtClean="0"/>
              <a:t>После окончания работы</a:t>
            </a:r>
            <a:endParaRPr lang="ru-RU" sz="2400" b="1" i="1" u="sng" dirty="0" smtClean="0"/>
          </a:p>
          <a:p>
            <a:pPr lvl="0"/>
            <a:r>
              <a:rPr lang="ru-RU" dirty="0" smtClean="0"/>
              <a:t>После остановки вращения сверла удалить опилки со станка с помощью щетки. В пазах станочного стола опилки убираются металлическим крючком. Запрещается сдувать опилки ртом или сметать рукой.</a:t>
            </a:r>
            <a:endParaRPr lang="ru-RU" sz="2400" dirty="0" smtClean="0"/>
          </a:p>
          <a:p>
            <a:pPr lvl="0"/>
            <a:r>
              <a:rPr lang="ru-RU" dirty="0" smtClean="0"/>
              <a:t>Отделить сверло от патрона и сдать станок учителю</a:t>
            </a: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2.3. Техника безопасности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амодельный складной стульчик для рыбака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52625" y="1839119"/>
            <a:ext cx="52387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2.4.Чертеж изделия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i="1" dirty="0" smtClean="0"/>
              <a:t>Для изготовления ножек четыре деревянных бруска таких размеров: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Длина 470 мм.</a:t>
            </a:r>
            <a:br>
              <a:rPr lang="ru-RU" dirty="0" smtClean="0"/>
            </a:br>
            <a:r>
              <a:rPr lang="ru-RU" dirty="0" smtClean="0"/>
              <a:t> Ширина 40 мм.</a:t>
            </a:r>
            <a:br>
              <a:rPr lang="ru-RU" dirty="0" smtClean="0"/>
            </a:br>
            <a:r>
              <a:rPr lang="ru-RU" dirty="0" smtClean="0"/>
              <a:t> Толщина 20 мм.</a:t>
            </a:r>
          </a:p>
          <a:p>
            <a:r>
              <a:rPr lang="ru-RU" i="1" dirty="0" smtClean="0"/>
              <a:t>Перекладины под сиденье, тоже четыре штуки, таких размеров: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Длина 320 мм.</a:t>
            </a:r>
            <a:br>
              <a:rPr lang="ru-RU" dirty="0" smtClean="0"/>
            </a:br>
            <a:r>
              <a:rPr lang="ru-RU" dirty="0" smtClean="0"/>
              <a:t> Ширина 40 мм.</a:t>
            </a:r>
            <a:br>
              <a:rPr lang="ru-RU" dirty="0" smtClean="0"/>
            </a:br>
            <a:r>
              <a:rPr lang="ru-RU" dirty="0" smtClean="0"/>
              <a:t> Толщина 20 мм.</a:t>
            </a:r>
          </a:p>
          <a:p>
            <a:r>
              <a:rPr lang="ru-RU" i="1" dirty="0" smtClean="0"/>
              <a:t>Накладные </a:t>
            </a:r>
            <a:r>
              <a:rPr lang="ru-RU" i="1" dirty="0" err="1" smtClean="0"/>
              <a:t>проножки</a:t>
            </a:r>
            <a:r>
              <a:rPr lang="ru-RU" i="1" dirty="0" smtClean="0"/>
              <a:t>– две шутки, размеры: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Длина 320 мм.</a:t>
            </a:r>
            <a:br>
              <a:rPr lang="ru-RU" dirty="0" smtClean="0"/>
            </a:br>
            <a:r>
              <a:rPr lang="ru-RU" dirty="0" smtClean="0"/>
              <a:t> Ширина 40 мм.</a:t>
            </a:r>
            <a:br>
              <a:rPr lang="ru-RU" dirty="0" smtClean="0"/>
            </a:br>
            <a:r>
              <a:rPr lang="ru-RU" dirty="0" smtClean="0"/>
              <a:t> Толщина 20 мм.</a:t>
            </a:r>
          </a:p>
          <a:p>
            <a:r>
              <a:rPr lang="ru-RU" i="1" dirty="0" smtClean="0"/>
              <a:t>Рейки  для сиденья в количестве пяти штук: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Длина 350 мм,</a:t>
            </a:r>
            <a:br>
              <a:rPr lang="ru-RU" dirty="0" smtClean="0"/>
            </a:br>
            <a:r>
              <a:rPr lang="ru-RU" dirty="0" smtClean="0"/>
              <a:t> Ширина двух 90 мм.</a:t>
            </a:r>
            <a:br>
              <a:rPr lang="ru-RU" dirty="0" smtClean="0"/>
            </a:br>
            <a:r>
              <a:rPr lang="ru-RU" dirty="0" smtClean="0"/>
              <a:t> Ширина еще двух 60 мм.</a:t>
            </a:r>
            <a:br>
              <a:rPr lang="ru-RU" dirty="0" smtClean="0"/>
            </a:br>
            <a:r>
              <a:rPr lang="ru-RU" dirty="0" smtClean="0"/>
              <a:t> Толщина 20 мм.</a:t>
            </a:r>
          </a:p>
          <a:p>
            <a:r>
              <a:rPr lang="ru-RU" dirty="0" smtClean="0"/>
              <a:t>Опора под сиденье -260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2.4.Чертеж изделия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204" t="16731" r="14135" b="12241"/>
          <a:stretch>
            <a:fillRect/>
          </a:stretch>
        </p:blipFill>
        <p:spPr bwMode="auto">
          <a:xfrm>
            <a:off x="428596" y="1214422"/>
            <a:ext cx="8001056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2.5.Технология изготовления складного табурета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695" t="26201" r="14644" b="39074"/>
          <a:stretch>
            <a:fillRect/>
          </a:stretch>
        </p:blipFill>
        <p:spPr bwMode="auto">
          <a:xfrm>
            <a:off x="285720" y="0"/>
            <a:ext cx="817640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 l="20690" t="19894" r="14058" b="16445"/>
          <a:stretch>
            <a:fillRect/>
          </a:stretch>
        </p:blipFill>
        <p:spPr bwMode="auto">
          <a:xfrm>
            <a:off x="428596" y="2285992"/>
            <a:ext cx="814393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432" t="43564" r="13381" b="7506"/>
          <a:stretch>
            <a:fillRect/>
          </a:stretch>
        </p:blipFill>
        <p:spPr bwMode="auto">
          <a:xfrm>
            <a:off x="0" y="285728"/>
            <a:ext cx="8786842" cy="459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57224" y="1643050"/>
            <a:ext cx="7643866" cy="35394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1.Введение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1.1.Обоснование возникшей проблемы и потребности, цели и задачи………..3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1.2. Схема обдумывания ……………………………………………………………….4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1.3. История и современность…………………………………………………………5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1.4. Анализ  идей………………………………………………………………………….6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2.Основная часть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2.1.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Выбор материалов для проекта, дизайн – анализ…………………………….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2.2. Определение</a:t>
            </a: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дизайнерской задачи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……………………………………………………….………..…9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2.3.Правила безопасности во время работы………………………………….........11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2.4. Чертёж изделия……………………………………………………………………..13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2.5.Технология изготовления складного табурета…………………………………14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2.6.Обоснование проекта: экономическое, экологическое, эстетическое….....16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3.Заключительная часть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3.1. Самооценка и контроль качества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……………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………………………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…………………..17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Словарь терминов…………………………………………………………….…..........18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Литература………………………………………………………........………………...19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1604" y="428604"/>
            <a:ext cx="61436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Содержание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i="1" u="sng" dirty="0" smtClean="0"/>
              <a:t>1.Расчет материальных затрат.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Мз=Цм</a:t>
            </a:r>
            <a:r>
              <a:rPr lang="ru-RU" dirty="0" smtClean="0"/>
              <a:t>. + С </a:t>
            </a:r>
            <a:r>
              <a:rPr lang="ru-RU" dirty="0" err="1" smtClean="0"/>
              <a:t>эл</a:t>
            </a:r>
            <a:r>
              <a:rPr lang="ru-RU" dirty="0" smtClean="0"/>
              <a:t>. +С </a:t>
            </a:r>
            <a:r>
              <a:rPr lang="ru-RU" dirty="0" err="1" smtClean="0"/>
              <a:t>зп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Цена материалов. </a:t>
            </a:r>
            <a:r>
              <a:rPr lang="ru-RU" dirty="0" err="1" smtClean="0"/>
              <a:t>Цм</a:t>
            </a:r>
            <a:r>
              <a:rPr lang="ru-RU" dirty="0" smtClean="0"/>
              <a:t>. =С реек. +С сам. +С винт. +С гаек + С пр.</a:t>
            </a:r>
          </a:p>
          <a:p>
            <a:r>
              <a:rPr lang="ru-RU" dirty="0" smtClean="0"/>
              <a:t>На рейки 25Х45Х100=9руб. ушло 3м.</a:t>
            </a:r>
            <a:br>
              <a:rPr lang="ru-RU" dirty="0" smtClean="0"/>
            </a:br>
            <a:r>
              <a:rPr lang="ru-RU" dirty="0" smtClean="0"/>
              <a:t>9Х3=27руб.</a:t>
            </a:r>
          </a:p>
          <a:p>
            <a:r>
              <a:rPr lang="ru-RU" dirty="0" smtClean="0"/>
              <a:t>На рейки 25Х60Х100=10руб. 1м.</a:t>
            </a:r>
            <a:br>
              <a:rPr lang="ru-RU" dirty="0" smtClean="0"/>
            </a:br>
            <a:r>
              <a:rPr lang="ru-RU" dirty="0" smtClean="0"/>
              <a:t>ушло 2.4м. 10Х2.4=24 руб.</a:t>
            </a:r>
            <a:br>
              <a:rPr lang="ru-RU" dirty="0" smtClean="0"/>
            </a:br>
            <a:r>
              <a:rPr lang="ru-RU" dirty="0" smtClean="0"/>
              <a:t>1 </a:t>
            </a:r>
            <a:r>
              <a:rPr lang="ru-RU" dirty="0" err="1" smtClean="0"/>
              <a:t>саморез</a:t>
            </a:r>
            <a:r>
              <a:rPr lang="ru-RU" dirty="0" smtClean="0"/>
              <a:t> 20коп. у нас 18 штук 18Х0,2=3,60руб.</a:t>
            </a:r>
            <a:br>
              <a:rPr lang="ru-RU" dirty="0" smtClean="0"/>
            </a:br>
            <a:r>
              <a:rPr lang="ru-RU" dirty="0" smtClean="0"/>
              <a:t>Винты и гайки 4руб. комплект.6 комплектов 6Х4=24руб.</a:t>
            </a:r>
            <a:br>
              <a:rPr lang="ru-RU" dirty="0" smtClean="0"/>
            </a:br>
            <a:r>
              <a:rPr lang="ru-RU" dirty="0" smtClean="0"/>
              <a:t>масло </a:t>
            </a:r>
            <a:r>
              <a:rPr lang="ru-RU" dirty="0" err="1" smtClean="0"/>
              <a:t>деревозащитное</a:t>
            </a:r>
            <a:r>
              <a:rPr lang="ru-RU" dirty="0" smtClean="0"/>
              <a:t> - 1л.-450р.ее ушло 70гр. 450:100Х70=24,5руб.</a:t>
            </a:r>
            <a:br>
              <a:rPr lang="ru-RU" dirty="0" smtClean="0"/>
            </a:br>
            <a:r>
              <a:rPr lang="ru-RU" dirty="0" smtClean="0"/>
              <a:t>и того Цм=27+24+3,6+24+24.5=103р10коп.</a:t>
            </a:r>
          </a:p>
          <a:p>
            <a:r>
              <a:rPr lang="ru-RU" dirty="0" smtClean="0"/>
              <a:t>На электроэнергию ушло </a:t>
            </a:r>
            <a:br>
              <a:rPr lang="ru-RU" dirty="0" smtClean="0"/>
            </a:br>
            <a:r>
              <a:rPr lang="ru-RU" dirty="0" smtClean="0"/>
              <a:t>Дрель- мощностью 500вт=0.5кВт, работали ей 1 час.</a:t>
            </a:r>
            <a:br>
              <a:rPr lang="ru-RU" dirty="0" smtClean="0"/>
            </a:br>
            <a:r>
              <a:rPr lang="ru-RU" dirty="0" smtClean="0"/>
              <a:t>0.5Х3.4=1.70руб.</a:t>
            </a:r>
            <a:br>
              <a:rPr lang="ru-RU" dirty="0" smtClean="0"/>
            </a:br>
            <a:r>
              <a:rPr lang="ru-RU" dirty="0" smtClean="0"/>
              <a:t>Стоимость заработной платы (С </a:t>
            </a:r>
            <a:r>
              <a:rPr lang="ru-RU" dirty="0" err="1" smtClean="0"/>
              <a:t>зп</a:t>
            </a:r>
            <a:r>
              <a:rPr lang="ru-RU" dirty="0" smtClean="0"/>
              <a:t>):</a:t>
            </a:r>
            <a:br>
              <a:rPr lang="ru-RU" dirty="0" smtClean="0"/>
            </a:br>
            <a:r>
              <a:rPr lang="ru-RU" dirty="0" smtClean="0"/>
              <a:t>плотник 3 разряда получает 40руб/час я работал 4 часа и стоимость работ составит 40Х4=160р</a:t>
            </a:r>
            <a:br>
              <a:rPr lang="ru-RU" dirty="0" smtClean="0"/>
            </a:br>
            <a:r>
              <a:rPr lang="ru-RU" dirty="0" smtClean="0"/>
              <a:t>вся стоимость работы равна 103,10+1,70+160=164руб 80коп.</a:t>
            </a:r>
          </a:p>
          <a:p>
            <a:r>
              <a:rPr lang="ru-RU" dirty="0" smtClean="0"/>
              <a:t> </a:t>
            </a:r>
          </a:p>
          <a:p>
            <a:r>
              <a:rPr lang="ru-RU" b="1" i="1" u="sng" dirty="0" smtClean="0"/>
              <a:t>2.Экологическое обоснование проекта</a:t>
            </a:r>
          </a:p>
          <a:p>
            <a:r>
              <a:rPr lang="ru-RU" u="sng" dirty="0" smtClean="0"/>
              <a:t>Табурет </a:t>
            </a:r>
            <a:r>
              <a:rPr lang="ru-RU" dirty="0" smtClean="0"/>
              <a:t> - материал – сосна является экологически чистым материалом. Это изделие во  время эксплуатации не принесет вред здоровью окружающим.</a:t>
            </a:r>
          </a:p>
          <a:p>
            <a:r>
              <a:rPr lang="ru-RU" dirty="0" smtClean="0"/>
              <a:t> </a:t>
            </a:r>
          </a:p>
          <a:p>
            <a:r>
              <a:rPr lang="ru-RU" b="1" i="1" u="sng" dirty="0" smtClean="0"/>
              <a:t>3.Эстетическое обоснование проекта</a:t>
            </a:r>
          </a:p>
          <a:p>
            <a:r>
              <a:rPr lang="ru-RU" dirty="0" smtClean="0"/>
              <a:t>Изготовлен аккуратно, в соответствии с технологией, имеет красивый внешний вид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2.6.Обоснование проекта: экономическое, экологическое, эстетическое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3.1.Самооценка и контроль качества</a:t>
            </a:r>
            <a:endParaRPr lang="ru-RU" dirty="0" smtClean="0"/>
          </a:p>
          <a:p>
            <a:r>
              <a:rPr lang="ru-RU" dirty="0" smtClean="0"/>
              <a:t>      После изготовления раскладного табурета мы провели испытание. </a:t>
            </a:r>
          </a:p>
          <a:p>
            <a:r>
              <a:rPr lang="ru-RU" dirty="0" smtClean="0"/>
              <a:t>       Изделие изготовлено собственными силами, удобно в использовании, намного дешевле, чем в магазине. Все технологические операции доступны.</a:t>
            </a:r>
          </a:p>
          <a:p>
            <a:r>
              <a:rPr lang="ru-RU" dirty="0" smtClean="0"/>
              <a:t>В основе моей работы лежат знания, полученные на уроке технологии. Приобретенные умения позволили мне воплотить в жизнь идею создания раскладного табурета.</a:t>
            </a:r>
          </a:p>
          <a:p>
            <a:r>
              <a:rPr lang="ru-RU" dirty="0" smtClean="0"/>
              <a:t>    Изготовленное изделие отвечает всем требованиям, которые я  поставил, перед собой создавая данный проект.</a:t>
            </a:r>
          </a:p>
          <a:p>
            <a:r>
              <a:rPr lang="ru-RU" i="1" dirty="0" smtClean="0"/>
              <a:t>Контроль качества</a:t>
            </a:r>
            <a:endParaRPr lang="ru-RU" dirty="0" smtClean="0"/>
          </a:p>
          <a:p>
            <a:r>
              <a:rPr lang="ru-RU" dirty="0" smtClean="0"/>
              <a:t>Готовое изделие соответствует техническим условиям, предъявляемым к изготовлению мебели. Изделие изготовлено из натуральной древесины. Все детали изготовлены аккуратно в соответствии с выше указанной технологией. Изделие представляет собой законченное изделие. Внешний вид изделия производит благоприятное впечатление.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3.Заключение</a:t>
            </a:r>
            <a:endParaRPr lang="ru-RU" sz="4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57175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71472" y="1357298"/>
            <a:ext cx="8072493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4292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1.1.Обоснование возникшей проблемы и потребности, цели и задачи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4292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поездок на природу надо всегда иметь среди своего туристического снаряжения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складной табурет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Складные табуреты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очень компактный и удобный вид туристической мебели. Подобные табуреты можно использовать для кемпинга, для дачи, в туристических походах или простых поездках на природу или рыбалку. Складные табуреты просты и долговечны в эксплуатации, очень компактны, удобны при перевозке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4292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как я очень люблю рыбалку, а у бабушки есть сад, да и часто выезжаем отдыхать с семьёй на природу. Я решил для таких случаев сделать раскладной табурет.	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4292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Мой проект будет состоять из разработки конструкции, изготовления стула, а так же экономических расчетов.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4292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решил сделать его из дерева т.к. это более удобный и экологически чистый продукт.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42925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429250" algn="l"/>
              </a:tabLst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42925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429250" algn="l"/>
              </a:tabLst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429250" algn="l"/>
              </a:tabLst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4292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 и задачи проекта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42925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творческого проекта является выполнение складного табурета для сада.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42925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проекта: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4292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 Разработать и выполнить проект.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4292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 Изучить историю табурета.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4292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Совершенствовать навыки и приемы работы, полученные на уроках   технологии.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4292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Оценить проделанную работу.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428604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atin typeface="Arial" pitchFamily="34" charset="0"/>
                <a:cs typeface="Arial" pitchFamily="34" charset="0"/>
              </a:rPr>
              <a:t>Введение</a:t>
            </a:r>
            <a:endParaRPr lang="ru-RU" sz="48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9" name="AutoShape 21"/>
          <p:cNvSpPr>
            <a:spLocks noChangeArrowheads="1"/>
          </p:cNvSpPr>
          <p:nvPr/>
        </p:nvSpPr>
        <p:spPr bwMode="auto">
          <a:xfrm>
            <a:off x="3700469" y="2168523"/>
            <a:ext cx="1489075" cy="676275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rgbClr val="8EAADB"/>
              </a:gs>
              <a:gs pos="50000">
                <a:srgbClr val="D9E2F3"/>
              </a:gs>
              <a:gs pos="100000">
                <a:srgbClr val="8EAADB"/>
              </a:gs>
            </a:gsLst>
            <a:lin ang="18900000" scaled="1"/>
          </a:gradFill>
          <a:ln w="12700">
            <a:solidFill>
              <a:srgbClr val="8EAADB"/>
            </a:solidFill>
            <a:miter lim="800000"/>
            <a:headEnd/>
            <a:tailEnd/>
          </a:ln>
          <a:effectLst>
            <a:outerShdw dist="28398" dir="3806097" algn="ctr" rotWithShape="0">
              <a:srgbClr val="1F376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ПРОБЛЕМА ПОТРЕБНОСТЬ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8" name="AutoShape 20"/>
          <p:cNvSpPr>
            <a:spLocks noChangeArrowheads="1"/>
          </p:cNvSpPr>
          <p:nvPr/>
        </p:nvSpPr>
        <p:spPr bwMode="auto">
          <a:xfrm>
            <a:off x="5362567" y="2406650"/>
            <a:ext cx="1781201" cy="676275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rgbClr val="8EAADB"/>
              </a:gs>
              <a:gs pos="50000">
                <a:srgbClr val="D9E2F3"/>
              </a:gs>
              <a:gs pos="100000">
                <a:srgbClr val="8EAADB"/>
              </a:gs>
            </a:gsLst>
            <a:lin ang="18900000" scaled="1"/>
          </a:gradFill>
          <a:ln w="12700">
            <a:solidFill>
              <a:srgbClr val="8EAADB"/>
            </a:solidFill>
            <a:miter lim="800000"/>
            <a:headEnd/>
            <a:tailEnd/>
          </a:ln>
          <a:effectLst>
            <a:outerShdw dist="28398" dir="3806097" algn="ctr" rotWithShape="0">
              <a:srgbClr val="1F376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ИСТОРИЯ  И СОВРЕМЕННОСТЬ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7" name="AutoShape 19"/>
          <p:cNvSpPr>
            <a:spLocks noChangeArrowheads="1"/>
          </p:cNvSpPr>
          <p:nvPr/>
        </p:nvSpPr>
        <p:spPr bwMode="auto">
          <a:xfrm>
            <a:off x="5667367" y="3262313"/>
            <a:ext cx="1562100" cy="606425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rgbClr val="8EAADB"/>
              </a:gs>
              <a:gs pos="50000">
                <a:srgbClr val="D9E2F3"/>
              </a:gs>
              <a:gs pos="100000">
                <a:srgbClr val="8EAADB"/>
              </a:gs>
            </a:gsLst>
            <a:lin ang="18900000" scaled="1"/>
          </a:gradFill>
          <a:ln w="12700">
            <a:solidFill>
              <a:srgbClr val="8EAADB"/>
            </a:solidFill>
            <a:miter lim="800000"/>
            <a:headEnd/>
            <a:tailEnd/>
          </a:ln>
          <a:effectLst>
            <a:outerShdw dist="28398" dir="3806097" algn="ctr" rotWithShape="0">
              <a:srgbClr val="1F376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КОНСТРУКЦИЯ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6" name="AutoShape 18"/>
          <p:cNvSpPr>
            <a:spLocks noChangeArrowheads="1"/>
          </p:cNvSpPr>
          <p:nvPr/>
        </p:nvSpPr>
        <p:spPr bwMode="auto">
          <a:xfrm>
            <a:off x="5675303" y="4048119"/>
            <a:ext cx="1514475" cy="581025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rgbClr val="8EAADB"/>
              </a:gs>
              <a:gs pos="50000">
                <a:srgbClr val="D9E2F3"/>
              </a:gs>
              <a:gs pos="100000">
                <a:srgbClr val="8EAADB"/>
              </a:gs>
            </a:gsLst>
            <a:lin ang="18900000" scaled="1"/>
          </a:gradFill>
          <a:ln w="12700">
            <a:solidFill>
              <a:srgbClr val="8EAADB"/>
            </a:solidFill>
            <a:miter lim="800000"/>
            <a:headEnd/>
            <a:tailEnd/>
          </a:ln>
          <a:effectLst>
            <a:outerShdw dist="28398" dir="3806097" algn="ctr" rotWithShape="0">
              <a:srgbClr val="1F376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МОДЕЛЬ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5" name="AutoShape 17"/>
          <p:cNvSpPr>
            <a:spLocks noChangeArrowheads="1"/>
          </p:cNvSpPr>
          <p:nvPr/>
        </p:nvSpPr>
        <p:spPr bwMode="auto">
          <a:xfrm>
            <a:off x="5667367" y="4814888"/>
            <a:ext cx="1400175" cy="590550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rgbClr val="8EAADB"/>
              </a:gs>
              <a:gs pos="50000">
                <a:srgbClr val="D9E2F3"/>
              </a:gs>
              <a:gs pos="100000">
                <a:srgbClr val="8EAADB"/>
              </a:gs>
            </a:gsLst>
            <a:lin ang="18900000" scaled="1"/>
          </a:gradFill>
          <a:ln w="12700">
            <a:solidFill>
              <a:srgbClr val="8EAADB"/>
            </a:solidFill>
            <a:miter lim="800000"/>
            <a:headEnd/>
            <a:tailEnd/>
          </a:ln>
          <a:effectLst>
            <a:outerShdw dist="28398" dir="3806097" algn="ctr" rotWithShape="0">
              <a:srgbClr val="1F376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МАТЕРИАЛ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4" name="AutoShape 16"/>
          <p:cNvSpPr>
            <a:spLocks noChangeArrowheads="1"/>
          </p:cNvSpPr>
          <p:nvPr/>
        </p:nvSpPr>
        <p:spPr bwMode="auto">
          <a:xfrm>
            <a:off x="3695692" y="5054600"/>
            <a:ext cx="1733564" cy="660416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rgbClr val="8EAADB"/>
              </a:gs>
              <a:gs pos="50000">
                <a:srgbClr val="D9E2F3"/>
              </a:gs>
              <a:gs pos="100000">
                <a:srgbClr val="8EAADB"/>
              </a:gs>
            </a:gsLst>
            <a:lin ang="18900000" scaled="1"/>
          </a:gradFill>
          <a:ln w="12700">
            <a:solidFill>
              <a:srgbClr val="8EAADB"/>
            </a:solidFill>
            <a:miter lim="800000"/>
            <a:headEnd/>
            <a:tailEnd/>
          </a:ln>
          <a:effectLst>
            <a:outerShdw dist="28398" dir="3806097" algn="ctr" rotWithShape="0">
              <a:srgbClr val="1F376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ИНСТРУМЕНТЫ,  ОБОРУДОВАНИЕ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3" name="AutoShape 15"/>
          <p:cNvSpPr>
            <a:spLocks noChangeArrowheads="1"/>
          </p:cNvSpPr>
          <p:nvPr/>
        </p:nvSpPr>
        <p:spPr bwMode="auto">
          <a:xfrm>
            <a:off x="1762117" y="4805363"/>
            <a:ext cx="1666875" cy="600075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rgbClr val="8EAADB"/>
              </a:gs>
              <a:gs pos="50000">
                <a:srgbClr val="D9E2F3"/>
              </a:gs>
              <a:gs pos="100000">
                <a:srgbClr val="8EAADB"/>
              </a:gs>
            </a:gsLst>
            <a:lin ang="18900000" scaled="1"/>
          </a:gradFill>
          <a:ln w="12700">
            <a:solidFill>
              <a:srgbClr val="8EAADB"/>
            </a:solidFill>
            <a:miter lim="800000"/>
            <a:headEnd/>
            <a:tailEnd/>
          </a:ln>
          <a:effectLst>
            <a:outerShdw dist="28398" dir="3806097" algn="ctr" rotWithShape="0">
              <a:srgbClr val="1F376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ТЕХНОЛОГИЯ ИЗГОТОВЛЕНИЯ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2" name="AutoShape 14"/>
          <p:cNvSpPr>
            <a:spLocks noChangeArrowheads="1"/>
          </p:cNvSpPr>
          <p:nvPr/>
        </p:nvSpPr>
        <p:spPr bwMode="auto">
          <a:xfrm>
            <a:off x="1628767" y="2454275"/>
            <a:ext cx="1800225" cy="628650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rgbClr val="8EAADB"/>
              </a:gs>
              <a:gs pos="50000">
                <a:srgbClr val="D9E2F3"/>
              </a:gs>
              <a:gs pos="100000">
                <a:srgbClr val="8EAADB"/>
              </a:gs>
            </a:gsLst>
            <a:lin ang="18900000" scaled="1"/>
          </a:gradFill>
          <a:ln w="12700">
            <a:solidFill>
              <a:srgbClr val="8EAADB"/>
            </a:solidFill>
            <a:miter lim="800000"/>
            <a:headEnd/>
            <a:tailEnd/>
          </a:ln>
          <a:effectLst>
            <a:outerShdw dist="28398" dir="3806097" algn="ctr" rotWithShape="0">
              <a:srgbClr val="1F376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ЭКОЛОГИЧЕСКОЕ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ОБОСНОВАНИЕ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1" name="AutoShape 13"/>
          <p:cNvSpPr>
            <a:spLocks noChangeArrowheads="1"/>
          </p:cNvSpPr>
          <p:nvPr/>
        </p:nvSpPr>
        <p:spPr bwMode="auto">
          <a:xfrm>
            <a:off x="1447792" y="3343275"/>
            <a:ext cx="1571625" cy="590550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rgbClr val="8EAADB"/>
              </a:gs>
              <a:gs pos="50000">
                <a:srgbClr val="D9E2F3"/>
              </a:gs>
              <a:gs pos="100000">
                <a:srgbClr val="8EAADB"/>
              </a:gs>
            </a:gsLst>
            <a:lin ang="18900000" scaled="1"/>
          </a:gradFill>
          <a:ln w="12700">
            <a:solidFill>
              <a:srgbClr val="8EAADB"/>
            </a:solidFill>
            <a:miter lim="800000"/>
            <a:headEnd/>
            <a:tailEnd/>
          </a:ln>
          <a:effectLst>
            <a:outerShdw dist="28398" dir="3806097" algn="ctr" rotWithShape="0">
              <a:srgbClr val="1F376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ЭКОНОМИЧЕСКОЕ ОБОСНОВАНИЕ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>
            <a:off x="1562092" y="4068763"/>
            <a:ext cx="1552575" cy="571500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rgbClr val="8EAADB"/>
              </a:gs>
              <a:gs pos="50000">
                <a:srgbClr val="D9E2F3"/>
              </a:gs>
              <a:gs pos="100000">
                <a:srgbClr val="8EAADB"/>
              </a:gs>
            </a:gsLst>
            <a:lin ang="18900000" scaled="1"/>
          </a:gradFill>
          <a:ln w="12700">
            <a:solidFill>
              <a:srgbClr val="8EAADB"/>
            </a:solidFill>
            <a:miter lim="800000"/>
            <a:headEnd/>
            <a:tailEnd/>
          </a:ln>
          <a:effectLst>
            <a:outerShdw dist="28398" dir="3806097" algn="ctr" rotWithShape="0">
              <a:srgbClr val="1F376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ОХРАНА   ТРУДА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V="1">
            <a:off x="3428992" y="2597150"/>
            <a:ext cx="266700" cy="180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5210167" y="2597150"/>
            <a:ext cx="152400" cy="180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7067542" y="2943225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H="1">
            <a:off x="7113580" y="3763963"/>
            <a:ext cx="115887" cy="438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H="1">
            <a:off x="7000867" y="4662488"/>
            <a:ext cx="112713" cy="209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H="1">
            <a:off x="5362567" y="5226050"/>
            <a:ext cx="219075" cy="85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H="1" flipV="1">
            <a:off x="3428992" y="5121275"/>
            <a:ext cx="228600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flipH="1" flipV="1">
            <a:off x="1762117" y="4719638"/>
            <a:ext cx="19050" cy="238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 flipH="1" flipV="1">
            <a:off x="1514467" y="3878263"/>
            <a:ext cx="47625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7410" name="Line 2"/>
          <p:cNvSpPr>
            <a:spLocks noChangeShapeType="1"/>
          </p:cNvSpPr>
          <p:nvPr/>
        </p:nvSpPr>
        <p:spPr bwMode="auto">
          <a:xfrm flipV="1">
            <a:off x="1514467" y="3095625"/>
            <a:ext cx="304800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7409" name="Oval 1"/>
          <p:cNvSpPr>
            <a:spLocks noChangeArrowheads="1"/>
          </p:cNvSpPr>
          <p:nvPr/>
        </p:nvSpPr>
        <p:spPr bwMode="auto">
          <a:xfrm>
            <a:off x="3428992" y="3429000"/>
            <a:ext cx="2071702" cy="962025"/>
          </a:xfrm>
          <a:prstGeom prst="ellipse">
            <a:avLst/>
          </a:prstGeom>
          <a:gradFill rotWithShape="0">
            <a:gsLst>
              <a:gs pos="0">
                <a:srgbClr val="8EAADB"/>
              </a:gs>
              <a:gs pos="50000">
                <a:srgbClr val="4472C4"/>
              </a:gs>
              <a:gs pos="100000">
                <a:srgbClr val="8EAADB"/>
              </a:gs>
            </a:gsLst>
            <a:lin ang="5400000" scaled="1"/>
          </a:gradFill>
          <a:ln w="12700">
            <a:solidFill>
              <a:srgbClr val="4472C4"/>
            </a:solidFill>
            <a:round/>
            <a:headEnd/>
            <a:tailEnd/>
          </a:ln>
          <a:effectLst>
            <a:outerShdw dist="28398" dir="3806097" algn="ctr" rotWithShape="0">
              <a:srgbClr val="1F376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/>
                <a:ea typeface="Times New Roman" pitchFamily="18" charset="0"/>
                <a:cs typeface="Times New Roman" pitchFamily="18" charset="0"/>
              </a:rPr>
              <a:t>Табурет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5B9BD5"/>
              </a:solidFill>
              <a:effectLst/>
              <a:latin typeface="Calibri Ligh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1857356" y="428604"/>
            <a:ext cx="534018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1505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2. Схема обдумывания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150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42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150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Заголовок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Одним из первых изобретений человека была табуретка. Слово «табурет» французского происхождения, и означает «стул без спинки»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Именно она, наряду с кроватью и столом, и является прародителем всего того, на чем мы сейчас сидим. До того как древний человек придумал табурет, он сидел на земле. Когда люди поняли, что на земле сидеть холодно и сыро, они стали класть под себя шкуры, пучки травы или веток. Прототипом стула стало бревно. Но так как оно катается, то кто-то додумался рубить его на части и сидеть на получившемся полене. Такой чурбан было не очень легко переносить с места на место, и у него стали отсекать ненужные части с боков или снизу, чтобы при этом оно оставалось устойчивым.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Самые древние из образцов найденных табуреток датируются примерно 3000 г до нашей эры. Именно эти древние табуретки впоследствии стали прародителями стульев.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В Древней Египте для изготовления мебели, в том числе табуреток, активно применялось дерево. Табуреты в те времена использовали в своем обиходе даже цари и фараоны. Причем в ходу были не только обычные, но и складные табуретки, сиденья которых выполнялись из дерева, а ножки напоминали копыта и делались из слоновьих клыков.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Массовое производство табуретов началось в 1933 году. Тем не менее, существуют вещи, которые всегда остаются популярными, независимо от времени, места и эпохи. Табурет как раз относится к таким. Благодаря своей гениальной простоте, минимальному количеству деталей, а также простой технологии производства, табурет невероятно популярный элемент мебели, особенно в России. В России табуреты очень часто применяют в качестве мебели для кухни или для дачи. Благодаря своей конструкции, они помогают значительно экономить место в малогабаритных квартирах. На сегодняшний день существует множество видов табуретов для разных целей и ситуаций.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1.3.История и современность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1.4.Анализ идей</a:t>
            </a:r>
            <a:endParaRPr lang="ru-RU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4189" t="23664" r="27432" b="13233"/>
          <a:stretch>
            <a:fillRect/>
          </a:stretch>
        </p:blipFill>
        <p:spPr bwMode="auto">
          <a:xfrm>
            <a:off x="1071538" y="1285860"/>
            <a:ext cx="6643734" cy="528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5454657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Приступая к проектированию изделия, необходимо предста­вить ряд вариантов подобного изделия, чтобы выявить ряд суще­ственных преимуществ и недостатков. При выборе конструкции и технологии изготовления этого изделия я определил параметры, которые следует учесть при изготовлении раскладной табуретки.</a:t>
            </a:r>
          </a:p>
          <a:p>
            <a:r>
              <a:rPr lang="ru-RU" i="1" u="sng" dirty="0" smtClean="0"/>
              <a:t>Назначение: </a:t>
            </a:r>
            <a:r>
              <a:rPr lang="ru-RU" dirty="0" smtClean="0"/>
              <a:t>использовать как  средство для сидения  на природе, рыбалке, и в саду. </a:t>
            </a:r>
          </a:p>
          <a:p>
            <a:r>
              <a:rPr lang="ru-RU" dirty="0" smtClean="0"/>
              <a:t>Варианты можно комбинировать между собой, тем самым получая множество различных решений. В качестве примера я взял четыре различных вариантов табуретов. Проанализировав ранее существующее, выбрал за основу табурет  под №4, изменив немного конструкцию.</a:t>
            </a:r>
          </a:p>
          <a:p>
            <a:r>
              <a:rPr lang="ru-RU" dirty="0" smtClean="0"/>
              <a:t>Это - основной вариант изделия</a:t>
            </a:r>
            <a:r>
              <a:rPr lang="ru-RU" i="1" dirty="0" smtClean="0"/>
              <a:t>, </a:t>
            </a:r>
            <a:r>
              <a:rPr lang="ru-RU" dirty="0" smtClean="0"/>
              <a:t>при из­готовлении которого, я хотел бы закрепить полученные на уро­ках технологии знания и умения. Процесс изготовления досту­пен, материал есть. Для работы необходимо иметь: навыки работы  на сверлильном станке, электрическим лобзиком, материал (древесину), инструмент, немного терпения, желания, внимания и усидчивости - и успех в работе гарантирован.   </a:t>
            </a:r>
          </a:p>
          <a:p>
            <a:r>
              <a:rPr lang="ru-RU" dirty="0" smtClean="0"/>
              <a:t>Представленный вариант с точки зрения конструкторской зада­чи выглядит, практичным и удобным. </a:t>
            </a:r>
          </a:p>
          <a:p>
            <a:r>
              <a:rPr lang="ru-RU" dirty="0" smtClean="0"/>
              <a:t>После выбора оптимального варианта необходима разработ­ка технической документации.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1.4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Анализ идей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2.1.Выбор материалов для проекта, дизайн – анализ</a:t>
            </a:r>
            <a:endParaRPr lang="ru-RU" dirty="0" smtClean="0"/>
          </a:p>
          <a:p>
            <a:r>
              <a:rPr lang="ru-RU" dirty="0" smtClean="0"/>
              <a:t>Исследуя различные материалы, применяемые в производст­ве подобного рода изделий, я нашел, на мой взгляд, оптималь­ное соотношение между стоимостью материала, сложностью его обработки и функциональными возможностями в результате эксплуатации (прочность, вес, долговечность).</a:t>
            </a:r>
          </a:p>
          <a:p>
            <a:r>
              <a:rPr lang="ru-RU" dirty="0" smtClean="0"/>
              <a:t>Проектируемый объект не должен быть громоздким, обла­дать большой массой и неустойчивостью, но в то же время он должен соответствовать заводским аналогам. Для изготовления изделия я выбрал самый распространённый конструкционный материал – древесину.</a:t>
            </a:r>
          </a:p>
          <a:p>
            <a:r>
              <a:rPr lang="ru-RU" dirty="0" smtClean="0"/>
              <a:t> Наряду с технологическими свойствами этот материал экономиче­ски выгоден, он гарантирует качество изделия, к тому же хоро­шо поддается механической обработке.</a:t>
            </a:r>
          </a:p>
          <a:p>
            <a:r>
              <a:rPr lang="ru-RU" dirty="0" smtClean="0"/>
              <a:t>При изготовлении изделия можно использовать ос­татки от промышленного производства, которое имеется в достаточном количестве в школе.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latin typeface="Arial" pitchFamily="34" charset="0"/>
                <a:cs typeface="Arial" pitchFamily="34" charset="0"/>
              </a:rPr>
              <a:t>2. Основная часть</a:t>
            </a:r>
            <a:endParaRPr lang="ru-RU" sz="48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Решая дизайнерскую задачу, предлагаю свой вариант, который мне кажется удобным, дешевым, оригинальным.</a:t>
            </a:r>
          </a:p>
          <a:p>
            <a:pPr algn="r">
              <a:buNone/>
            </a:pPr>
            <a:r>
              <a:rPr lang="ru-RU" dirty="0" smtClean="0"/>
              <a:t>Схема 2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2.2.Определение</a:t>
            </a:r>
            <a:r>
              <a:rPr lang="ru-RU" sz="3200" b="1" i="1" dirty="0" smtClean="0"/>
              <a:t> </a:t>
            </a:r>
            <a:r>
              <a:rPr lang="ru-RU" sz="3200" b="1" dirty="0" smtClean="0"/>
              <a:t>дизайнерской задачи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3500438"/>
            <a:ext cx="2000264" cy="857256"/>
          </a:xfrm>
          <a:prstGeom prst="rect">
            <a:avLst/>
          </a:prstGeom>
        </p:spPr>
        <p:style>
          <a:lnRef idx="1">
            <a:schemeClr val="accent1"/>
          </a:lnRef>
          <a:fillRef idx="1002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Вид соединения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2500298" y="4500570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214942" y="4500570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357290" y="5214950"/>
            <a:ext cx="2071702" cy="857256"/>
          </a:xfrm>
          <a:prstGeom prst="rect">
            <a:avLst/>
          </a:prstGeom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Винты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72066" y="5214950"/>
            <a:ext cx="2071702" cy="857256"/>
          </a:xfrm>
          <a:prstGeom prst="rect">
            <a:avLst/>
          </a:prstGeom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Саморезы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</TotalTime>
  <Words>969</Words>
  <Application>Microsoft Office PowerPoint</Application>
  <PresentationFormat>Экран (4:3)</PresentationFormat>
  <Paragraphs>174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Слайд 1</vt:lpstr>
      <vt:lpstr>Слайд 2</vt:lpstr>
      <vt:lpstr>Слайд 3</vt:lpstr>
      <vt:lpstr>Слайд 4</vt:lpstr>
      <vt:lpstr>1.3.История и современность   </vt:lpstr>
      <vt:lpstr>1.4.Анализ идей</vt:lpstr>
      <vt:lpstr>1.4.Анализ идей </vt:lpstr>
      <vt:lpstr>2. Основная часть</vt:lpstr>
      <vt:lpstr>2.2.Определение дизайнерской задачи</vt:lpstr>
      <vt:lpstr>2.2.Определение дизайнерской задачи</vt:lpstr>
      <vt:lpstr>2.2.Определение дизайнерской задачи</vt:lpstr>
      <vt:lpstr>2.3. Техника безопасности</vt:lpstr>
      <vt:lpstr>2.3. Техника безопасности</vt:lpstr>
      <vt:lpstr>2.3. Техника безопасности</vt:lpstr>
      <vt:lpstr>2.4.Чертеж изделия</vt:lpstr>
      <vt:lpstr>2.4.Чертеж изделия</vt:lpstr>
      <vt:lpstr>2.5.Технология изготовления складного табурета</vt:lpstr>
      <vt:lpstr>Слайд 18</vt:lpstr>
      <vt:lpstr>Слайд 19</vt:lpstr>
      <vt:lpstr>2.6.Обоснование проекта: экономическое, экологическое, эстетическое</vt:lpstr>
      <vt:lpstr>3.Заключение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Sony</cp:lastModifiedBy>
  <cp:revision>11</cp:revision>
  <dcterms:created xsi:type="dcterms:W3CDTF">2016-11-29T09:27:15Z</dcterms:created>
  <dcterms:modified xsi:type="dcterms:W3CDTF">2020-04-17T19:36:26Z</dcterms:modified>
</cp:coreProperties>
</file>