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8" r:id="rId3"/>
    <p:sldId id="259" r:id="rId4"/>
    <p:sldId id="260" r:id="rId5"/>
    <p:sldId id="261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93390-EB43-45EE-8F57-BE4AD01613E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908720"/>
            <a:ext cx="6400800" cy="151216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 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 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6700" b="1" dirty="0" smtClean="0"/>
              <a:t>Морфологический </a:t>
            </a:r>
            <a:r>
              <a:rPr lang="ru-RU" sz="6700" b="1" dirty="0" smtClean="0"/>
              <a:t>разбор глагола.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5110" y="3933056"/>
            <a:ext cx="5469138" cy="1934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b="1" dirty="0" smtClean="0"/>
              <a:t> </a:t>
            </a:r>
            <a:endParaRPr lang="ru-RU" dirty="0" smtClean="0"/>
          </a:p>
          <a:p>
            <a:pPr eaLnBrk="1" hangingPunct="1">
              <a:defRPr/>
            </a:pPr>
            <a:r>
              <a:rPr lang="ru-RU" sz="2000" b="1" dirty="0" smtClean="0"/>
              <a:t>Подготовила:</a:t>
            </a:r>
            <a:endParaRPr lang="ru-RU" sz="2000" dirty="0" smtClean="0"/>
          </a:p>
          <a:p>
            <a:pPr eaLnBrk="1" hangingPunct="1">
              <a:defRPr/>
            </a:pPr>
            <a:r>
              <a:rPr lang="ru-RU" sz="2000" b="1" dirty="0" smtClean="0"/>
              <a:t>Учитель русского языка и литературы</a:t>
            </a:r>
          </a:p>
          <a:p>
            <a:pPr eaLnBrk="1" hangingPunct="1">
              <a:defRPr/>
            </a:pPr>
            <a:r>
              <a:rPr lang="ru-RU" sz="2000" b="1" dirty="0" err="1" smtClean="0"/>
              <a:t>Исмаилова</a:t>
            </a:r>
            <a:r>
              <a:rPr lang="ru-RU" sz="2000" b="1" dirty="0" smtClean="0"/>
              <a:t> Л.З.</a:t>
            </a:r>
            <a:r>
              <a:rPr lang="ru-RU" sz="2000" b="1" dirty="0" smtClean="0"/>
              <a:t> </a:t>
            </a:r>
            <a:endParaRPr lang="ru-RU" sz="2000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91328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696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altLang="ru-RU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   </a:t>
            </a:r>
            <a:r>
              <a:rPr lang="en-US" altLang="ru-RU" smtClean="0"/>
              <a:t>“</a:t>
            </a:r>
            <a:r>
              <a:rPr lang="en-US" altLang="ru-RU" sz="4800" smtClean="0"/>
              <a:t>Глагол – самая огнепышущая, самая живая часть речи’’ </a:t>
            </a:r>
            <a:endParaRPr lang="ru-RU" altLang="ru-RU" sz="4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4800" smtClean="0"/>
              <a:t>                      </a:t>
            </a:r>
            <a:r>
              <a:rPr lang="ru-RU" altLang="ru-RU" smtClean="0"/>
              <a:t>(</a:t>
            </a:r>
            <a:r>
              <a:rPr lang="en-US" altLang="ru-RU" smtClean="0"/>
              <a:t>А. Югов</a:t>
            </a:r>
            <a:r>
              <a:rPr lang="ru-RU" altLang="ru-RU" smtClean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86148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6962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smtClean="0"/>
              <a:t>    Термин </a:t>
            </a:r>
            <a:r>
              <a:rPr lang="ru-RU" altLang="ru-RU" b="1" i="1" smtClean="0"/>
              <a:t>глагол</a:t>
            </a:r>
            <a:r>
              <a:rPr lang="ru-RU" altLang="ru-RU" i="1" smtClean="0"/>
              <a:t> </a:t>
            </a:r>
            <a:r>
              <a:rPr lang="ru-RU" altLang="ru-RU" sz="2800" smtClean="0"/>
              <a:t>– в  переводе с латинского   значит “слово, речь”.</a:t>
            </a:r>
          </a:p>
          <a:p>
            <a:pPr eaLnBrk="1" hangingPunct="1">
              <a:buFontTx/>
              <a:buNone/>
            </a:pPr>
            <a:endParaRPr lang="ru-RU" altLang="ru-RU" sz="2800" smtClean="0"/>
          </a:p>
          <a:p>
            <a:pPr eaLnBrk="1" hangingPunct="1">
              <a:buFontTx/>
              <a:buNone/>
            </a:pPr>
            <a:r>
              <a:rPr lang="ru-RU" altLang="ru-RU" sz="2800" smtClean="0"/>
              <a:t>    В  словаре В. Даля это слово означает:</a:t>
            </a:r>
          </a:p>
          <a:p>
            <a:pPr eaLnBrk="1" hangingPunct="1">
              <a:buFontTx/>
              <a:buNone/>
            </a:pPr>
            <a:r>
              <a:rPr lang="ru-RU" altLang="ru-RU" sz="2800" smtClean="0"/>
              <a:t>    1)слово, речь;</a:t>
            </a:r>
          </a:p>
          <a:p>
            <a:pPr eaLnBrk="1" hangingPunct="1">
              <a:buFontTx/>
              <a:buNone/>
            </a:pPr>
            <a:r>
              <a:rPr lang="ru-RU" altLang="ru-RU" sz="2800" smtClean="0"/>
              <a:t>     2)часть речи, разряд слов, выражающих   действие, состояние</a:t>
            </a:r>
            <a:r>
              <a:rPr lang="ru-RU" altLang="ru-RU" sz="2800" b="1" i="1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694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4704"/>
            <a:ext cx="7696200" cy="4340696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700" b="1" dirty="0" smtClean="0"/>
              <a:t>    </a:t>
            </a:r>
            <a:r>
              <a:rPr lang="ru-RU" altLang="ru-RU" b="1" dirty="0" smtClean="0">
                <a:solidFill>
                  <a:srgbClr val="FF0000"/>
                </a:solidFill>
              </a:rPr>
              <a:t>МОРФОЛОГИЧЕСКИЙ РАЗБОР ГЛАГОЛА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7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700" b="1" dirty="0" smtClean="0"/>
              <a:t>  1. Укажи часть речи.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700" b="1" dirty="0" smtClean="0"/>
              <a:t>  2. Образуй начальную форму глагола.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700" b="1" dirty="0" smtClean="0"/>
              <a:t>  3. Укажи постоянные признаки: вид и спряжение глагола.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700" b="1" dirty="0" smtClean="0"/>
              <a:t>  4. Укажи непостоянные признаки: наклонение, время, лицо, число, род.</a:t>
            </a:r>
            <a:endParaRPr lang="en-US" altLang="ru-RU" sz="27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700" b="1" dirty="0" smtClean="0"/>
              <a:t>  </a:t>
            </a:r>
            <a:r>
              <a:rPr lang="en-US" altLang="ru-RU" sz="2700" b="1" dirty="0" smtClean="0"/>
              <a:t>5. </a:t>
            </a:r>
            <a:r>
              <a:rPr lang="en-US" altLang="ru-RU" sz="2700" b="1" dirty="0" err="1" smtClean="0"/>
              <a:t>Определи</a:t>
            </a:r>
            <a:r>
              <a:rPr lang="en-US" altLang="ru-RU" sz="2700" b="1" dirty="0" smtClean="0"/>
              <a:t>, </a:t>
            </a:r>
            <a:r>
              <a:rPr lang="en-US" altLang="ru-RU" sz="2700" b="1" dirty="0" err="1" smtClean="0"/>
              <a:t>каким</a:t>
            </a:r>
            <a:r>
              <a:rPr lang="en-US" altLang="ru-RU" sz="2700" b="1" dirty="0" smtClean="0"/>
              <a:t> </a:t>
            </a:r>
            <a:r>
              <a:rPr lang="en-US" altLang="ru-RU" sz="2700" b="1" dirty="0" err="1" smtClean="0"/>
              <a:t>членом</a:t>
            </a:r>
            <a:r>
              <a:rPr lang="en-US" altLang="ru-RU" sz="2700" b="1" dirty="0" smtClean="0"/>
              <a:t> </a:t>
            </a:r>
            <a:r>
              <a:rPr lang="en-US" altLang="ru-RU" sz="2700" b="1" dirty="0" err="1" smtClean="0"/>
              <a:t>предложения</a:t>
            </a:r>
            <a:r>
              <a:rPr lang="en-US" altLang="ru-RU" sz="2700" b="1" dirty="0" smtClean="0"/>
              <a:t> </a:t>
            </a:r>
            <a:r>
              <a:rPr lang="en-US" altLang="ru-RU" sz="2700" b="1" dirty="0" err="1" smtClean="0"/>
              <a:t>является</a:t>
            </a:r>
            <a:r>
              <a:rPr lang="en-US" altLang="ru-RU" sz="2700" b="1" dirty="0" smtClean="0"/>
              <a:t> </a:t>
            </a:r>
            <a:r>
              <a:rPr lang="en-US" altLang="ru-RU" sz="2700" b="1" dirty="0" err="1" smtClean="0"/>
              <a:t>глагол</a:t>
            </a:r>
            <a:r>
              <a:rPr lang="ru-RU" altLang="ru-RU" sz="2700" dirty="0" smtClean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631191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dirty="0"/>
              <a:t>Схема морфологического разбора </a:t>
            </a:r>
            <a:r>
              <a:rPr lang="ru-RU" b="1" i="1" u="sng" dirty="0"/>
              <a:t>глагола: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- </a:t>
            </a:r>
            <a:r>
              <a:rPr lang="ru-RU" dirty="0"/>
              <a:t>начальная форма;</a:t>
            </a:r>
          </a:p>
          <a:p>
            <a:r>
              <a:rPr lang="ru-RU" dirty="0"/>
              <a:t>- постоянные признаки: спряжение, совершенного или несовершенного вида, возвратный или невозвратный, переходный или непереходный;</a:t>
            </a:r>
          </a:p>
          <a:p>
            <a:r>
              <a:rPr lang="ru-RU" dirty="0"/>
              <a:t>- непостоянные признаки: наклонение, время, число, лицо, род.</a:t>
            </a:r>
          </a:p>
          <a:p>
            <a:r>
              <a:rPr lang="ru-RU" dirty="0"/>
              <a:t>- синтаксическая роль в данном предложении.</a:t>
            </a:r>
          </a:p>
          <a:p>
            <a:r>
              <a:rPr lang="ru-RU" dirty="0"/>
              <a:t> </a:t>
            </a:r>
          </a:p>
          <a:p>
            <a:r>
              <a:rPr lang="ru-RU" b="1" dirty="0">
                <a:solidFill>
                  <a:srgbClr val="FF0000"/>
                </a:solidFill>
              </a:rPr>
              <a:t>Пример: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Художник </a:t>
            </a:r>
            <a:r>
              <a:rPr lang="ru-RU" b="1" i="1" u="dbl" dirty="0"/>
              <a:t>рисовал</a:t>
            </a:r>
            <a:r>
              <a:rPr lang="ru-RU" dirty="0"/>
              <a:t> кистью.</a:t>
            </a:r>
          </a:p>
          <a:p>
            <a:r>
              <a:rPr lang="ru-RU" b="1" i="1" dirty="0"/>
              <a:t>рисовал</a:t>
            </a:r>
            <a:r>
              <a:rPr lang="ru-RU" dirty="0"/>
              <a:t> - глагол, </a:t>
            </a:r>
            <a:r>
              <a:rPr lang="ru-RU" dirty="0" err="1"/>
              <a:t>н.ф</a:t>
            </a:r>
            <a:r>
              <a:rPr lang="ru-RU" dirty="0"/>
              <a:t>.- рисовать, </a:t>
            </a:r>
            <a:r>
              <a:rPr lang="ru-RU" dirty="0" err="1"/>
              <a:t>пост.призн</a:t>
            </a:r>
            <a:r>
              <a:rPr lang="ru-RU" dirty="0"/>
              <a:t>: несов. вид, I </a:t>
            </a:r>
            <a:r>
              <a:rPr lang="ru-RU" dirty="0" err="1"/>
              <a:t>спр</a:t>
            </a:r>
            <a:r>
              <a:rPr lang="ru-RU" dirty="0"/>
              <a:t>., </a:t>
            </a:r>
            <a:r>
              <a:rPr lang="ru-RU" dirty="0" err="1"/>
              <a:t>переходн</a:t>
            </a:r>
            <a:r>
              <a:rPr lang="ru-RU" dirty="0"/>
              <a:t>., </a:t>
            </a:r>
            <a:r>
              <a:rPr lang="ru-RU" dirty="0" err="1"/>
              <a:t>невозвр</a:t>
            </a:r>
            <a:r>
              <a:rPr lang="ru-RU" dirty="0"/>
              <a:t>.; </a:t>
            </a:r>
            <a:r>
              <a:rPr lang="ru-RU" dirty="0" err="1"/>
              <a:t>непост.призн</a:t>
            </a:r>
            <a:r>
              <a:rPr lang="ru-RU" dirty="0"/>
              <a:t>: изъявит. накл., </a:t>
            </a:r>
            <a:r>
              <a:rPr lang="ru-RU" dirty="0" err="1"/>
              <a:t>прош</a:t>
            </a:r>
            <a:r>
              <a:rPr lang="ru-RU" dirty="0"/>
              <a:t>. </a:t>
            </a:r>
            <a:r>
              <a:rPr lang="ru-RU" dirty="0" err="1"/>
              <a:t>вр</a:t>
            </a:r>
            <a:r>
              <a:rPr lang="ru-RU" dirty="0"/>
              <a:t>., ед. ч., 3 лицо, муж. р.; </a:t>
            </a:r>
          </a:p>
          <a:p>
            <a:r>
              <a:rPr lang="ru-RU" dirty="0"/>
              <a:t>(художник что делал?) </a:t>
            </a:r>
            <a:r>
              <a:rPr lang="ru-RU" b="1" i="1" dirty="0"/>
              <a:t>рисовал</a:t>
            </a:r>
            <a:r>
              <a:rPr lang="ru-RU" dirty="0"/>
              <a:t> – простое глагольное сказуемое ( подчеркнуть двумя линиями).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46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001000" cy="4543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i="1" dirty="0" smtClean="0"/>
              <a:t>  </a:t>
            </a:r>
            <a:r>
              <a:rPr lang="ru-RU" altLang="ru-RU" sz="2400" b="1" dirty="0" smtClean="0"/>
              <a:t>Зимой на лыжах ходишь,  резвишься на катке,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А летом – загорелый – купаешься в реке.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Ты любишь  прыгать, бегать,  играть тугим мячом.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Ты вырастешь здоровым, ты будешь  силачом!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1. Ходить  – глагол.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</a:rPr>
              <a:t>  2. Начальная форма – ходить.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</a:rPr>
              <a:t>  3. Постоянные признаки: несовершенный вид, 2</a:t>
            </a:r>
            <a:r>
              <a:rPr lang="ru-RU" altLang="ru-RU" sz="2400" b="1" u="sng" dirty="0" smtClean="0">
                <a:solidFill>
                  <a:srgbClr val="0070C0"/>
                </a:solidFill>
              </a:rPr>
              <a:t>е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 спряжение.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</a:rPr>
              <a:t>  4. Непостоянные признаки: изъявительное наклонение, настоящее время,  2</a:t>
            </a:r>
            <a:r>
              <a:rPr lang="ru-RU" altLang="ru-RU" sz="2400" b="1" u="sng" dirty="0" smtClean="0">
                <a:solidFill>
                  <a:srgbClr val="0070C0"/>
                </a:solidFill>
              </a:rPr>
              <a:t>е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 лицо,  единственное число.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</a:rPr>
              <a:t>  5. (Ты) </a:t>
            </a:r>
            <a:r>
              <a:rPr lang="ru-RU" altLang="ru-RU" sz="2400" b="1" u="sng" dirty="0" smtClean="0">
                <a:solidFill>
                  <a:srgbClr val="0070C0"/>
                </a:solidFill>
              </a:rPr>
              <a:t>ходишь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 – сказуемое.</a:t>
            </a:r>
          </a:p>
        </p:txBody>
      </p:sp>
    </p:spTree>
    <p:extLst>
      <p:ext uri="{BB962C8B-B14F-4D97-AF65-F5344CB8AC3E}">
        <p14:creationId xmlns:p14="http://schemas.microsoft.com/office/powerpoint/2010/main" val="4070048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"/>
            <a:ext cx="7696200" cy="528863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Ты с красным солнцем дружишь,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Волне прохладной рад,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Тебе не страшен дождик,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Не страшен снегопад.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Ты ветра не боишься,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В игре не устаешь,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И рано спать ложишься,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И с солнышком встаешь.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/>
              <a:t>   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1. Дружишь  – глагол.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</a:rPr>
              <a:t>    2. Начальная форма – дружить.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</a:rPr>
              <a:t>    3. Постоянные признаки: несовершенный вид, 2</a:t>
            </a:r>
            <a:r>
              <a:rPr lang="ru-RU" altLang="ru-RU" sz="2400" b="1" u="sng" dirty="0" smtClean="0">
                <a:solidFill>
                  <a:srgbClr val="0070C0"/>
                </a:solidFill>
              </a:rPr>
              <a:t>е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  спряжение.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</a:rPr>
              <a:t>      4. Непостоянные признаки: изъявительное наклонение, настоящее время, 2</a:t>
            </a:r>
            <a:r>
              <a:rPr lang="ru-RU" altLang="ru-RU" sz="2400" b="1" u="sng" dirty="0" smtClean="0">
                <a:solidFill>
                  <a:srgbClr val="0070C0"/>
                </a:solidFill>
              </a:rPr>
              <a:t>е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  лицо, единственное число.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</a:rPr>
              <a:t>      5. (Ты) </a:t>
            </a:r>
            <a:r>
              <a:rPr lang="ru-RU" altLang="ru-RU" sz="2400" b="1" u="sng" dirty="0" smtClean="0">
                <a:solidFill>
                  <a:srgbClr val="0070C0"/>
                </a:solidFill>
              </a:rPr>
              <a:t>дружишь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 – сказуемое.</a:t>
            </a:r>
          </a:p>
        </p:txBody>
      </p:sp>
    </p:spTree>
    <p:extLst>
      <p:ext uri="{BB962C8B-B14F-4D97-AF65-F5344CB8AC3E}">
        <p14:creationId xmlns:p14="http://schemas.microsoft.com/office/powerpoint/2010/main" val="2295448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aksesua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15783FE-50CA-484F-AF57-29198C702E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в клетку с канцелярскими принадлежностями</Template>
  <TotalTime>11</TotalTime>
  <Words>364</Words>
  <Application>Microsoft Office PowerPoint</Application>
  <PresentationFormat>Экран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4_aksesuary</vt:lpstr>
      <vt:lpstr>       Морфологический разбор глагола. </vt:lpstr>
      <vt:lpstr>Презентация PowerPoint</vt:lpstr>
      <vt:lpstr>Презентация PowerPoint</vt:lpstr>
      <vt:lpstr>Презентация PowerPoint</vt:lpstr>
      <vt:lpstr>Схема морфологического разбора глагола: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Морфологический разбор глагола.</dc:title>
  <dc:subject>Шаблон оформления</dc:subject>
  <dc:creator>Людмила</dc:creator>
  <cp:keywords/>
  <dc:description>Шаблон оформления
Корпорация Майкрософт</dc:description>
  <cp:lastModifiedBy>Людмила</cp:lastModifiedBy>
  <cp:revision>2</cp:revision>
  <dcterms:created xsi:type="dcterms:W3CDTF">2018-03-11T22:43:28Z</dcterms:created>
  <dcterms:modified xsi:type="dcterms:W3CDTF">2018-03-11T22:54:33Z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TC019087009991</vt:lpwstr>
  </property>
</Properties>
</file>