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6" r:id="rId2"/>
    <p:sldId id="290" r:id="rId3"/>
    <p:sldId id="258" r:id="rId4"/>
    <p:sldId id="288" r:id="rId5"/>
    <p:sldId id="256" r:id="rId6"/>
    <p:sldId id="287" r:id="rId7"/>
    <p:sldId id="257" r:id="rId8"/>
    <p:sldId id="292" r:id="rId9"/>
    <p:sldId id="293" r:id="rId10"/>
    <p:sldId id="294" r:id="rId11"/>
    <p:sldId id="295" r:id="rId12"/>
    <p:sldId id="291" r:id="rId13"/>
    <p:sldId id="283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7"/>
          <p:cNvSpPr txBox="1"/>
          <p:nvPr/>
        </p:nvSpPr>
        <p:spPr>
          <a:xfrm>
            <a:off x="1828800" y="3159125"/>
            <a:ext cx="457200" cy="1035050"/>
          </a:xfrm>
          <a:prstGeom prst="rect">
            <a:avLst/>
          </a:prstGeom>
          <a:noFill/>
        </p:spPr>
        <p:txBody>
          <a:bodyPr lIns="0" tIns="9144" rIns="0" bIns="9144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/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1DA59-A3F1-4372-8692-C6A3A0D4A8EB}" type="datetimeFigureOut">
              <a:rPr lang="ru-RU"/>
              <a:pPr>
                <a:defRPr/>
              </a:pPr>
              <a:t>17.04.2020</a:t>
            </a:fld>
            <a:endParaRPr lang="ru-RU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D4E5E8-4D22-490D-B85A-BB2FB61D83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C9DB23-3641-4014-A6CC-A9251D93CA9B}" type="datetimeFigureOut">
              <a:rPr lang="ru-RU"/>
              <a:pPr>
                <a:defRPr/>
              </a:pPr>
              <a:t>17.04.2020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5CDB46-528C-40DF-83A9-500A161762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85119-F26E-440D-AC1A-026AB4915B9A}" type="datetimeFigureOut">
              <a:rPr lang="ru-RU"/>
              <a:pPr>
                <a:defRPr/>
              </a:pPr>
              <a:t>17.04.2020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842B0D-E541-4D6C-BFA4-8D0243CA27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9C7C3-3CAB-4E40-A6F5-D0750FE570E7}" type="datetimeFigureOut">
              <a:rPr lang="ru-RU"/>
              <a:pPr>
                <a:defRPr/>
              </a:pPr>
              <a:t>17.04.2020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F2CA2D-0CDF-434C-AAFC-E9274FBEBF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7"/>
          <p:cNvSpPr txBox="1"/>
          <p:nvPr/>
        </p:nvSpPr>
        <p:spPr>
          <a:xfrm>
            <a:off x="4267200" y="4075113"/>
            <a:ext cx="457200" cy="1014412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2DCE4B-E9FB-4617-B009-280D4BC8AF19}" type="datetimeFigureOut">
              <a:rPr lang="ru-RU"/>
              <a:pPr>
                <a:defRPr/>
              </a:pPr>
              <a:t>17.04.2020</a:t>
            </a:fld>
            <a:endParaRPr lang="ru-RU"/>
          </a:p>
        </p:txBody>
      </p:sp>
      <p:sp>
        <p:nvSpPr>
          <p:cNvPr id="7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A4BBE3-A618-445E-A7BB-FFC521795D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5A0F19-55DB-4663-A099-C081B4860EB8}" type="datetimeFigureOut">
              <a:rPr lang="ru-RU"/>
              <a:pPr>
                <a:defRPr/>
              </a:pPr>
              <a:t>17.04.2020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B47252-C0BA-47CC-972A-A160A4318E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12"/>
          <p:cNvSpPr txBox="1"/>
          <p:nvPr/>
        </p:nvSpPr>
        <p:spPr>
          <a:xfrm>
            <a:off x="1057275" y="520700"/>
            <a:ext cx="457200" cy="922338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8" name="TextBox 17"/>
          <p:cNvSpPr txBox="1"/>
          <p:nvPr/>
        </p:nvSpPr>
        <p:spPr>
          <a:xfrm>
            <a:off x="4779963" y="520700"/>
            <a:ext cx="457200" cy="922338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AD673-270B-4B48-B43D-EE5E6F362299}" type="datetimeFigureOut">
              <a:rPr lang="ru-RU"/>
              <a:pPr>
                <a:defRPr/>
              </a:pPr>
              <a:t>17.04.2020</a:t>
            </a:fld>
            <a:endParaRPr lang="ru-RU"/>
          </a:p>
        </p:txBody>
      </p:sp>
      <p:sp>
        <p:nvSpPr>
          <p:cNvPr id="10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D4ACE-AC7A-47FD-AD28-4F9F29B099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FF7A8C-6147-4DE8-9D64-BC6FB28497C2}" type="datetimeFigureOut">
              <a:rPr lang="ru-RU"/>
              <a:pPr>
                <a:defRPr/>
              </a:pPr>
              <a:t>17.04.2020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BF0495-C1D8-4DB6-AEBB-06C83C9665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30F2B7-B5CC-45A1-A2E2-822132406308}" type="datetimeFigureOut">
              <a:rPr lang="ru-RU"/>
              <a:pPr>
                <a:defRPr/>
              </a:pPr>
              <a:t>17.04.2020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AE5115-8891-457A-9786-2EBF7FB301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8"/>
          <p:cNvSpPr txBox="1"/>
          <p:nvPr/>
        </p:nvSpPr>
        <p:spPr>
          <a:xfrm>
            <a:off x="5329238" y="1774825"/>
            <a:ext cx="457200" cy="1230313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7E53-1ECB-4808-A5E0-930CC8203CC2}" type="datetimeFigureOut">
              <a:rPr lang="ru-RU"/>
              <a:pPr>
                <a:defRPr/>
              </a:pPr>
              <a:t>17.04.2020</a:t>
            </a:fld>
            <a:endParaRPr lang="ru-RU"/>
          </a:p>
        </p:txBody>
      </p:sp>
      <p:sp>
        <p:nvSpPr>
          <p:cNvPr id="7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5C1870-C3D6-4CD9-B32F-FB4B1625DE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8"/>
          <p:cNvSpPr txBox="1"/>
          <p:nvPr/>
        </p:nvSpPr>
        <p:spPr>
          <a:xfrm>
            <a:off x="2435225" y="3332163"/>
            <a:ext cx="457200" cy="922337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6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5589B-E965-4124-BBF6-82E1E032F35B}" type="datetimeFigureOut">
              <a:rPr lang="ru-RU"/>
              <a:pPr>
                <a:defRPr/>
              </a:pPr>
              <a:t>17.04.2020</a:t>
            </a:fld>
            <a:endParaRPr lang="ru-RU"/>
          </a:p>
        </p:txBody>
      </p:sp>
      <p:sp>
        <p:nvSpPr>
          <p:cNvPr id="7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EB6AAF-4427-4B20-9B51-279E1AC671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875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0"/>
            <a:ext cx="6096000" cy="365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alpha val="6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BB302EB5-519F-4B45-B6D3-61D98E15CD7C}" type="datetimeFigureOut">
              <a:rPr lang="ru-RU"/>
              <a:pPr>
                <a:defRPr/>
              </a:pPr>
              <a:t>17.04.2020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325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alpha val="6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325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600">
                <a:solidFill>
                  <a:schemeClr val="tx1">
                    <a:alpha val="6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B5CBE023-2FC4-4B35-B585-97E73DBACC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74" r:id="rId5"/>
    <p:sldLayoutId id="2147483669" r:id="rId6"/>
    <p:sldLayoutId id="2147483668" r:id="rId7"/>
    <p:sldLayoutId id="2147483675" r:id="rId8"/>
    <p:sldLayoutId id="2147483676" r:id="rId9"/>
    <p:sldLayoutId id="2147483667" r:id="rId10"/>
    <p:sldLayoutId id="2147483666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Palatino Linotype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Palatino Linotype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Palatino Linotype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Palatino Linotype" pitchFamily="18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55588" algn="l" rtl="0" eaLnBrk="0" fontAlgn="base" hangingPunct="0">
        <a:spcBef>
          <a:spcPct val="20000"/>
        </a:spcBef>
        <a:spcAft>
          <a:spcPct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39763" indent="-255588" algn="l" rtl="0" eaLnBrk="0" fontAlgn="base" hangingPunct="0">
        <a:spcBef>
          <a:spcPct val="20000"/>
        </a:spcBef>
        <a:spcAft>
          <a:spcPct val="0"/>
        </a:spcAft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4888" indent="-255588" algn="l" rtl="0" eaLnBrk="0" fontAlgn="base" hangingPunct="0">
        <a:spcBef>
          <a:spcPct val="20000"/>
        </a:spcBef>
        <a:spcAft>
          <a:spcPct val="0"/>
        </a:spcAft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5588" algn="l" rtl="0" eaLnBrk="0" fontAlgn="base" hangingPunct="0">
        <a:spcBef>
          <a:spcPct val="20000"/>
        </a:spcBef>
        <a:spcAft>
          <a:spcPct val="0"/>
        </a:spcAft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4650" indent="-255588" algn="l" rtl="0" eaLnBrk="0" fontAlgn="base" hangingPunct="0">
        <a:spcBef>
          <a:spcPct val="20000"/>
        </a:spcBef>
        <a:spcAft>
          <a:spcPct val="0"/>
        </a:spcAft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8.jpeg"/><Relationship Id="rId4" Type="http://schemas.openxmlformats.org/officeDocument/2006/relationships/image" Target="../media/image7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/>
          </p:cNvSpPr>
          <p:nvPr>
            <p:ph type="body" idx="1"/>
          </p:nvPr>
        </p:nvSpPr>
        <p:spPr bwMode="auto">
          <a:xfrm>
            <a:off x="395288" y="333375"/>
            <a:ext cx="8497887" cy="597535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ru-RU" sz="3600" b="1" smtClean="0">
                <a:effectLst/>
              </a:rPr>
              <a:t>Л.Н.Толстой«Юность»: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3600" b="1" dirty="0" smtClean="0">
                <a:effectLst/>
              </a:rPr>
              <a:t>нравственные идеалы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3600" b="1" dirty="0" smtClean="0">
                <a:effectLst/>
              </a:rPr>
              <a:t>                                 </a:t>
            </a:r>
            <a:r>
              <a:rPr lang="ru-RU" dirty="0" smtClean="0">
                <a:effectLst/>
              </a:rPr>
              <a:t> </a:t>
            </a:r>
            <a:r>
              <a:rPr lang="ru-RU" b="1" i="1" dirty="0" smtClean="0">
                <a:effectLst/>
              </a:rPr>
              <a:t>Я был бы не счастливейший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b="1" i="1" dirty="0" smtClean="0">
                <a:effectLst/>
              </a:rPr>
              <a:t>                                                           из людей, ежели бы я не нашел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b="1" i="1" dirty="0" smtClean="0">
                <a:effectLst/>
              </a:rPr>
              <a:t>                                                                 цели для моей жизни - цели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b="1" i="1" dirty="0" smtClean="0">
                <a:effectLst/>
              </a:rPr>
              <a:t>                                                                               общей и полезной.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b="1" i="1" dirty="0" smtClean="0">
                <a:effectLst/>
              </a:rPr>
              <a:t>                                                                                                 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b="1" i="1" dirty="0" smtClean="0">
                <a:effectLst/>
              </a:rPr>
              <a:t>                                                                     </a:t>
            </a:r>
            <a:r>
              <a:rPr lang="ru-RU" b="1" dirty="0" smtClean="0">
                <a:effectLst/>
              </a:rPr>
              <a:t>              Л. Н. Толстой.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b="1" dirty="0" smtClean="0">
                <a:effectLst/>
              </a:rPr>
              <a:t>                                                            Из дневника юношеских лет.</a:t>
            </a:r>
            <a:r>
              <a:rPr lang="ru-RU" sz="3600" b="1" dirty="0" smtClean="0">
                <a:effectLst/>
              </a:rPr>
              <a:t>.</a:t>
            </a:r>
            <a:endParaRPr lang="ru-RU" sz="3600" b="1" i="1" dirty="0" smtClean="0">
              <a:effectLst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ru-RU" b="1" i="1" dirty="0" smtClean="0">
                <a:effectLst/>
              </a:rPr>
              <a:t>                                                                    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7" name="Rectangle 3"/>
          <p:cNvSpPr>
            <a:spLocks noGrp="1"/>
          </p:cNvSpPr>
          <p:nvPr>
            <p:ph type="body" idx="1"/>
          </p:nvPr>
        </p:nvSpPr>
        <p:spPr bwMode="auto">
          <a:xfrm>
            <a:off x="323850" y="333375"/>
            <a:ext cx="8496300" cy="6524625"/>
          </a:xfrm>
          <a:noFill/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buFont typeface="Wingdings" pitchFamily="2" charset="2"/>
              <a:buNone/>
            </a:pPr>
            <a:r>
              <a:rPr lang="ru-RU" b="1" smtClean="0">
                <a:effectLst/>
              </a:rPr>
              <a:t>2. Работа над главой «Я проваливаюсь».</a:t>
            </a:r>
            <a:endParaRPr lang="ru-RU" u="sng" smtClean="0">
              <a:effectLst/>
            </a:endParaRPr>
          </a:p>
          <a:p>
            <a:pPr>
              <a:buFont typeface="Wingdings" pitchFamily="2" charset="2"/>
              <a:buNone/>
            </a:pPr>
            <a:r>
              <a:rPr lang="ru-RU" u="sng" smtClean="0">
                <a:effectLst/>
              </a:rPr>
              <a:t>1) Беседа</a:t>
            </a:r>
            <a:r>
              <a:rPr lang="ru-RU" smtClean="0">
                <a:effectLst/>
              </a:rPr>
              <a:t>.</a:t>
            </a:r>
          </a:p>
          <a:p>
            <a:pPr>
              <a:buFont typeface="Wingdings" pitchFamily="2" charset="2"/>
              <a:buNone/>
            </a:pPr>
            <a:r>
              <a:rPr lang="ru-RU" smtClean="0">
                <a:effectLst/>
              </a:rPr>
              <a:t>– Почему накануне экзамена герой «был в каком-то странном тумане»?</a:t>
            </a:r>
          </a:p>
          <a:p>
            <a:pPr>
              <a:buFont typeface="Wingdings" pitchFamily="2" charset="2"/>
              <a:buNone/>
            </a:pPr>
            <a:r>
              <a:rPr lang="ru-RU" smtClean="0">
                <a:effectLst/>
              </a:rPr>
              <a:t>– Каково состояние внутреннего мира Николая во время сдачи экзамена?</a:t>
            </a:r>
          </a:p>
          <a:p>
            <a:pPr>
              <a:buFont typeface="Wingdings" pitchFamily="2" charset="2"/>
              <a:buNone/>
            </a:pPr>
            <a:r>
              <a:rPr lang="ru-RU" smtClean="0">
                <a:effectLst/>
              </a:rPr>
              <a:t>– О чем он думал после экзамена? Для чего автор так подробно передает его внутренний монолог?</a:t>
            </a:r>
          </a:p>
          <a:p>
            <a:pPr>
              <a:buFont typeface="Wingdings" pitchFamily="2" charset="2"/>
              <a:buNone/>
            </a:pPr>
            <a:r>
              <a:rPr lang="ru-RU" smtClean="0">
                <a:effectLst/>
              </a:rPr>
              <a:t>– Что больше всего огорчало Николеньку в этой истории?</a:t>
            </a:r>
          </a:p>
          <a:p>
            <a:pPr>
              <a:buFont typeface="Wingdings" pitchFamily="2" charset="2"/>
              <a:buNone/>
            </a:pPr>
            <a:r>
              <a:rPr lang="ru-RU" smtClean="0">
                <a:effectLst/>
              </a:rPr>
              <a:t>– Что изменилось в его чувствах после долгих раздумий?</a:t>
            </a:r>
          </a:p>
          <a:p>
            <a:pPr>
              <a:buFont typeface="Wingdings" pitchFamily="2" charset="2"/>
              <a:buNone/>
            </a:pPr>
            <a:r>
              <a:rPr lang="ru-RU" smtClean="0">
                <a:effectLst/>
              </a:rPr>
              <a:t>– На чем построен сюжет главы? Почему описания и рассуждения преобладают над действием? Как в связи с этим можно рассматривать замысел Толстого?</a:t>
            </a:r>
          </a:p>
          <a:p>
            <a:pPr>
              <a:buFont typeface="Wingdings" pitchFamily="2" charset="2"/>
              <a:buNone/>
            </a:pPr>
            <a:r>
              <a:rPr lang="ru-RU" smtClean="0">
                <a:effectLst/>
              </a:rPr>
              <a:t>– Что значит «я проваливаюсь», вынесенное в название главы?</a:t>
            </a:r>
          </a:p>
          <a:p>
            <a:pPr>
              <a:buFont typeface="Wingdings" pitchFamily="2" charset="2"/>
              <a:buNone/>
            </a:pPr>
            <a:r>
              <a:rPr lang="ru-RU" smtClean="0">
                <a:effectLst/>
              </a:rPr>
              <a:t>– Почему описанную половину юности автор считает не очень счастливой?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1" name="Rectangle 3"/>
          <p:cNvSpPr>
            <a:spLocks noGrp="1"/>
          </p:cNvSpPr>
          <p:nvPr>
            <p:ph type="body" idx="1"/>
          </p:nvPr>
        </p:nvSpPr>
        <p:spPr bwMode="auto">
          <a:xfrm>
            <a:off x="323850" y="260350"/>
            <a:ext cx="8820150" cy="6597650"/>
          </a:xfrm>
          <a:noFill/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b="1" smtClean="0">
                <a:effectLst/>
              </a:rPr>
              <a:t>Примерный план сочинения«Диалектика души в повести Л. Н. Толстого «Юность».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b="1" smtClean="0">
                <a:effectLst/>
              </a:rPr>
              <a:t>I. Автобиографическая проза – одна из форм раскрытия изнутри процесса становления личности.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b="1" smtClean="0">
                <a:effectLst/>
              </a:rPr>
              <a:t>II. Духовное становление человека на примере повести Л. Н. Толстого «Юность».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b="1" smtClean="0">
                <a:effectLst/>
              </a:rPr>
              <a:t>1. Духовный конфликт героя с окружающей его средой и борьба с собственными недостатками.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b="1" smtClean="0">
                <a:effectLst/>
              </a:rPr>
              <a:t>2. Подлинные и мнимые ценности жизни героя.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b="1" smtClean="0">
                <a:effectLst/>
              </a:rPr>
              <a:t>3. Толстой оценивает своего героя по способности или неспособности к духовному росту.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b="1" smtClean="0">
                <a:effectLst/>
              </a:rPr>
              <a:t>4. «Диалектика души» и чистота нравственного чувства в повести.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b="1" smtClean="0">
                <a:effectLst/>
              </a:rPr>
              <a:t>5. Особенности повествования (внутренние монологи, преобладание описаний и рассуждений над действием, диалоги).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b="1" smtClean="0">
                <a:effectLst/>
              </a:rPr>
              <a:t>6. К каким выводам о смысле жизни, о хорошем и дурном приходит в итоге Николенька Иртеньев?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b="1" smtClean="0">
                <a:effectLst/>
              </a:rPr>
              <a:t>III. В чем общечеловеческое значение повести «Юность»?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8370" name="Object 2"/>
          <p:cNvGraphicFramePr>
            <a:graphicFrameLocks noChangeAspect="1"/>
          </p:cNvGraphicFramePr>
          <p:nvPr/>
        </p:nvGraphicFramePr>
        <p:xfrm>
          <a:off x="4057650" y="2997200"/>
          <a:ext cx="10287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71" name="Объект упаковщика для оболочки" showAsIcon="1" r:id="rId3" imgW="1028880" imgH="863640" progId="Package">
                  <p:embed/>
                </p:oleObj>
              </mc:Choice>
              <mc:Fallback>
                <p:oleObj name="Объект упаковщика для оболочки" showAsIcon="1" r:id="rId3" imgW="1028880" imgH="863640" progId="Package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7650" y="2997200"/>
                        <a:ext cx="10287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8371" name="Picture 2" descr="C:\Users\Админ\Desktop\толстой\толстой картинка 3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9144000" cy="6858000"/>
          </a:xfrm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969" name="Picture 2" descr="C:\Users\Админ\Desktop\толстой\тол.3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</p:spPr>
      </p:pic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3"/>
          <p:cNvSpPr>
            <a:spLocks noGrp="1"/>
          </p:cNvSpPr>
          <p:nvPr>
            <p:ph type="body" idx="1"/>
          </p:nvPr>
        </p:nvSpPr>
        <p:spPr bwMode="auto">
          <a:xfrm>
            <a:off x="250825" y="549275"/>
            <a:ext cx="8893175" cy="604837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ru-RU" sz="3200" b="1" u="sng" smtClean="0">
                <a:effectLst/>
                <a:latin typeface="Times New Roman" pitchFamily="18" charset="0"/>
              </a:rPr>
              <a:t>Цели: </a:t>
            </a:r>
            <a:r>
              <a:rPr lang="ru-RU" sz="3200" smtClean="0">
                <a:effectLst/>
                <a:latin typeface="Times New Roman" pitchFamily="18" charset="0"/>
              </a:rPr>
              <a:t>1. углубление знаний  об особенностях автобиографической литературы;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3200" smtClean="0">
                <a:effectLst/>
                <a:latin typeface="Times New Roman" pitchFamily="18" charset="0"/>
              </a:rPr>
              <a:t>2. обучение  анализу художественного  произведения, работе с текстом.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3200" smtClean="0">
                <a:effectLst/>
                <a:latin typeface="Times New Roman" pitchFamily="18" charset="0"/>
              </a:rPr>
              <a:t>3.  развитие  навыка осмысленного чтения.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3200" smtClean="0">
                <a:effectLst/>
                <a:latin typeface="Times New Roman" pitchFamily="18" charset="0"/>
              </a:rPr>
              <a:t>4.  нравственное  развитие,  воспитание стремления  к  самопознанию и самосовершенствованию.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 flipV="1">
            <a:off x="777875" y="6858000"/>
            <a:ext cx="7543800" cy="4603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4213" y="620713"/>
            <a:ext cx="7775575" cy="5170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4213" y="620713"/>
            <a:ext cx="7775575" cy="561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4" descr="C:\Users\Админ\Desktop\толстой\толстой3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8748713" cy="748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3"/>
          <p:cNvSpPr>
            <a:spLocks noGrp="1"/>
          </p:cNvSpPr>
          <p:nvPr>
            <p:ph type="body" idx="1"/>
          </p:nvPr>
        </p:nvSpPr>
        <p:spPr bwMode="auto">
          <a:xfrm>
            <a:off x="250825" y="476250"/>
            <a:ext cx="8569325" cy="612140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ru-RU" sz="3200" b="1" i="1" smtClean="0">
                <a:effectLst/>
              </a:rPr>
              <a:t>Автобиографический.</a:t>
            </a:r>
            <a:r>
              <a:rPr lang="ru-RU" sz="3200" smtClean="0">
                <a:effectLst/>
              </a:rPr>
              <a:t>  Связанный с жизнью автора; являюется автобиографией.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3200" b="1" i="1" smtClean="0">
                <a:effectLst/>
              </a:rPr>
              <a:t>Трилогия.</a:t>
            </a:r>
            <a:r>
              <a:rPr lang="ru-RU" sz="3200" smtClean="0">
                <a:effectLst/>
              </a:rPr>
              <a:t>  Три литературных или музыкальных произведения одного автора, объединенные общей идеей и преемственностью сюжета.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4213" y="-26988"/>
            <a:ext cx="8054975" cy="1368426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dirty="0" smtClean="0"/>
              <a:t>«Жизнь Л. Н. Толстого –это целая эпоха, почти весь Х</a:t>
            </a:r>
            <a:r>
              <a:rPr lang="en-US" sz="2800" dirty="0" smtClean="0"/>
              <a:t>I</a:t>
            </a:r>
            <a:r>
              <a:rPr lang="ru-RU" sz="2800" dirty="0" smtClean="0"/>
              <a:t>Х век, вместившийся в его жизнь, и в его произведения».        Ги де Мопассан.</a:t>
            </a: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8313" y="1341438"/>
            <a:ext cx="4411662" cy="5256212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ru-RU" sz="2800" smtClean="0">
                <a:effectLst>
                  <a:outerShdw blurRad="38100" dist="38100" dir="2700000" algn="tl">
                    <a:srgbClr val="242852"/>
                  </a:outerShdw>
                </a:effectLst>
              </a:rPr>
              <a:t>Автобиографическая трилогия «Детство» (1852), «Отрочество» (1854), «Юность» (1857).</a:t>
            </a:r>
          </a:p>
          <a:p>
            <a:pPr eaLnBrk="1" hangingPunct="1">
              <a:defRPr/>
            </a:pPr>
            <a:r>
              <a:rPr lang="ru-RU" sz="2800" smtClean="0">
                <a:effectLst>
                  <a:outerShdw blurRad="38100" dist="38100" dir="2700000" algn="tl">
                    <a:srgbClr val="242852"/>
                  </a:outerShdw>
                </a:effectLst>
              </a:rPr>
              <a:t>Охарактеризуйте каждый период. С какой целью Л. Толстой пишет данные произведения? Какие вопросы поднимает в трилогии?</a:t>
            </a:r>
          </a:p>
        </p:txBody>
      </p:sp>
      <p:pic>
        <p:nvPicPr>
          <p:cNvPr id="7270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5088" y="1268413"/>
            <a:ext cx="3887787" cy="525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Grp="1"/>
          </p:cNvSpPr>
          <p:nvPr>
            <p:ph type="body" idx="1"/>
          </p:nvPr>
        </p:nvSpPr>
        <p:spPr bwMode="auto">
          <a:xfrm>
            <a:off x="395288" y="765175"/>
            <a:ext cx="8497887" cy="561657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3200" smtClean="0">
                <a:effectLst>
                  <a:outerShdw blurRad="38100" dist="38100" dir="2700000" algn="tl">
                    <a:srgbClr val="242852"/>
                  </a:outerShdw>
                </a:effectLst>
              </a:rPr>
              <a:t>Главный вопрос- каким надо быть? К чему стремиться?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3200" smtClean="0">
                <a:effectLst>
                  <a:outerShdw blurRad="38100" dist="38100" dir="2700000" algn="tl">
                    <a:srgbClr val="242852"/>
                  </a:outerShdw>
                </a:effectLst>
              </a:rPr>
              <a:t> Процесс умственного и нравственного развития человека.</a:t>
            </a:r>
          </a:p>
          <a:p>
            <a:pPr eaLnBrk="1" hangingPunct="1">
              <a:defRPr/>
            </a:pPr>
            <a:endParaRPr lang="ru-RU" sz="3200" smtClean="0">
              <a:effectLst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463" y="31750"/>
            <a:ext cx="9144000" cy="682625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 flipV="1">
            <a:off x="684213" y="5732463"/>
            <a:ext cx="7250112" cy="10096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9" name="Rectangle 3"/>
          <p:cNvSpPr>
            <a:spLocks noGrp="1"/>
          </p:cNvSpPr>
          <p:nvPr>
            <p:ph type="body" idx="1"/>
          </p:nvPr>
        </p:nvSpPr>
        <p:spPr bwMode="auto">
          <a:xfrm>
            <a:off x="395288" y="549275"/>
            <a:ext cx="8748712" cy="6308725"/>
          </a:xfrm>
          <a:noFill/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buFont typeface="Wingdings" pitchFamily="2" charset="2"/>
              <a:buNone/>
            </a:pPr>
            <a:r>
              <a:rPr lang="ru-RU" sz="2800" b="1" smtClean="0">
                <a:effectLst/>
              </a:rPr>
              <a:t>1. Анализ главы «Comme il faut».</a:t>
            </a:r>
            <a:endParaRPr lang="ru-RU" sz="2800" u="sng" smtClean="0">
              <a:effectLst/>
            </a:endParaRPr>
          </a:p>
          <a:p>
            <a:pPr>
              <a:buFont typeface="Wingdings" pitchFamily="2" charset="2"/>
              <a:buNone/>
            </a:pPr>
            <a:r>
              <a:rPr lang="ru-RU" sz="2800" u="sng" smtClean="0">
                <a:effectLst/>
              </a:rPr>
              <a:t>1) Беседа</a:t>
            </a:r>
            <a:r>
              <a:rPr lang="ru-RU" sz="2800" smtClean="0">
                <a:effectLst/>
              </a:rPr>
              <a:t>.</a:t>
            </a:r>
          </a:p>
          <a:p>
            <a:pPr>
              <a:buFont typeface="Wingdings" pitchFamily="2" charset="2"/>
              <a:buNone/>
            </a:pPr>
            <a:r>
              <a:rPr lang="ru-RU" sz="2800" smtClean="0">
                <a:effectLst/>
              </a:rPr>
              <a:t>– В чем состоит идеал человека «комильфо»?</a:t>
            </a:r>
          </a:p>
          <a:p>
            <a:pPr>
              <a:buFont typeface="Wingdings" pitchFamily="2" charset="2"/>
              <a:buNone/>
            </a:pPr>
            <a:r>
              <a:rPr lang="ru-RU" sz="2800" smtClean="0">
                <a:effectLst/>
              </a:rPr>
              <a:t>– Как Толстой оценивает это понятие? Как автор характеризует время, потраченное на приобретение качеств человека «комильфо»?</a:t>
            </a:r>
          </a:p>
          <a:p>
            <a:pPr>
              <a:buFont typeface="Wingdings" pitchFamily="2" charset="2"/>
              <a:buNone/>
            </a:pPr>
            <a:r>
              <a:rPr lang="ru-RU" sz="2800" smtClean="0">
                <a:effectLst/>
              </a:rPr>
              <a:t>– Что было главным злом этого увлечения?</a:t>
            </a:r>
            <a:endParaRPr lang="ru-RU" sz="2800" u="sng" smtClean="0">
              <a:effectLst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3" name="Rectangle 3"/>
          <p:cNvSpPr>
            <a:spLocks noGrp="1"/>
          </p:cNvSpPr>
          <p:nvPr>
            <p:ph type="body" idx="1"/>
          </p:nvPr>
        </p:nvSpPr>
        <p:spPr bwMode="auto">
          <a:xfrm>
            <a:off x="539750" y="476250"/>
            <a:ext cx="8208963" cy="6381750"/>
          </a:xfrm>
          <a:noFill/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buFont typeface="Wingdings" pitchFamily="2" charset="2"/>
              <a:buNone/>
            </a:pPr>
            <a:r>
              <a:rPr lang="ru-RU" sz="2800" u="sng" smtClean="0">
                <a:effectLst/>
              </a:rPr>
              <a:t> Работа в группах</a:t>
            </a:r>
            <a:r>
              <a:rPr lang="ru-RU" sz="2800" smtClean="0">
                <a:effectLst/>
              </a:rPr>
              <a:t>.</a:t>
            </a:r>
          </a:p>
          <a:p>
            <a:pPr>
              <a:buFont typeface="Wingdings" pitchFamily="2" charset="2"/>
              <a:buNone/>
            </a:pPr>
            <a:r>
              <a:rPr lang="ru-RU" sz="2800" smtClean="0">
                <a:effectLst/>
              </a:rPr>
              <a:t>Вопрос 1-й группе. Как вы оцениваете такую участь героя?</a:t>
            </a:r>
          </a:p>
          <a:p>
            <a:pPr>
              <a:buFont typeface="Wingdings" pitchFamily="2" charset="2"/>
              <a:buNone/>
            </a:pPr>
            <a:r>
              <a:rPr lang="ru-RU" sz="2800" smtClean="0">
                <a:effectLst/>
              </a:rPr>
              <a:t>Вопрос 2-й группе. Есть ли качества, привлекающие вас в перечне признаков, которыми руководствовался рассказчик?</a:t>
            </a:r>
          </a:p>
          <a:p>
            <a:pPr>
              <a:buFont typeface="Wingdings" pitchFamily="2" charset="2"/>
              <a:buNone/>
            </a:pPr>
            <a:r>
              <a:rPr lang="ru-RU" sz="2800" smtClean="0">
                <a:effectLst/>
              </a:rPr>
              <a:t>Вопрос 3-й группе. Напомнила ли эта глава что-то из вашей жизни? Нет ли подобных увлечений у ваших друзей? Стоит ли их переубеждать?</a:t>
            </a:r>
          </a:p>
          <a:p>
            <a:endParaRPr lang="ru-RU" sz="2800" smtClean="0">
              <a:effectLst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азов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азовая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215</TotalTime>
  <Words>356</Words>
  <Application>Microsoft Office PowerPoint</Application>
  <PresentationFormat>Экран (4:3)</PresentationFormat>
  <Paragraphs>51</Paragraphs>
  <Slides>13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Palatino Linotype</vt:lpstr>
      <vt:lpstr>Times New Roman</vt:lpstr>
      <vt:lpstr>Wingdings</vt:lpstr>
      <vt:lpstr>Базовая</vt:lpstr>
      <vt:lpstr>Объект упаковщика для оболочки</vt:lpstr>
      <vt:lpstr>Презентация PowerPoint</vt:lpstr>
      <vt:lpstr>Презентация PowerPoint</vt:lpstr>
      <vt:lpstr>Презентация PowerPoint</vt:lpstr>
      <vt:lpstr>Презентация PowerPoint</vt:lpstr>
      <vt:lpstr>«Жизнь Л. Н. Толстого –это целая эпоха, почти весь ХIХ век, вместившийся в его жизнь, и в его произведения».        Ги де Мопассан.</vt:lpstr>
      <vt:lpstr>Презентация PowerPoint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</dc:creator>
  <cp:lastModifiedBy>Пользователь</cp:lastModifiedBy>
  <cp:revision>15</cp:revision>
  <dcterms:created xsi:type="dcterms:W3CDTF">2013-02-10T09:59:03Z</dcterms:created>
  <dcterms:modified xsi:type="dcterms:W3CDTF">2020-04-17T19:29:14Z</dcterms:modified>
</cp:coreProperties>
</file>