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Наш сегодняшний урок мы посвятим сравнительному обороту. Цель моего занятия : донести до Вас понятие сравнительного оборота, рассказать о знаках препинания, обозначающих сравнительный оборот на письме, создать у Вас предствление о том, как и почему в художественной речи сравнительный оборот называется тропом, самым популярном в художественном жанре.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И так сравнительный оборот в роди тропа, который построен или состоит в том, что один предмет сравнивается ( уподобляется) другому предмету на основании общего у них признака, очень часто он встречается в художественной речи.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Никогда не путайте сравнительный оборот с такой частью предложения в которой присутствует союз КАК, который нужен нам для того, чтобы показать что кто-то или что-то выступает в качестве кого-то.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      Как Вы уже заметили, что во всех предложениях, которые Вы видите есть часть, которая начинается со слов КАК, но она синонимична выражению в качестве кого-то. давайте попробуем перефразировать: в качестве журналиста, в качестве представителя своей организации, в качестве миротворцев. Аналогично можно скказать о роли кого-то.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     Запомните, если выражение, которое начинается со слова КАК, мы можем заменить его выражением в роли, в качестве кого-то, то тогда запятая в таком предложении не ставится.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8924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Что же представляет собой сравнительный оборот? Сравнительный оборот - это грамматическая структура, оборот, выражающий сравнение и представляющий собой часть простого предложения.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Сразу же повторюсь, что очень часто сравнительный оборот путают со сравнительными, придаточными предложениями. К примеру приведу такие недоразумения встречающиеся в художественной литературе: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ru"/>
              <a:t>Хочу напомнить Вам, что придаточное предложение - это зависимое предложение в структуре сложных предложений, которые называются сложноподчиненным предложением.</a:t>
            </a:r>
          </a:p>
          <a:p>
            <a:pPr lvl="0" rtl="0">
              <a:spcBef>
                <a:spcPts val="0"/>
              </a:spcBef>
              <a:buNone/>
            </a:pPr>
            <a:r>
              <a:rPr lang="ru"/>
              <a:t> Вот примеры предложений с придаточными сравнительными:</a:t>
            </a:r>
          </a:p>
          <a:p>
            <a:pPr lvl="0" rtl="0">
              <a:spcBef>
                <a:spcPts val="0"/>
              </a:spcBef>
              <a:buNone/>
            </a:pPr>
            <a:r>
              <a:rPr lang="ru"/>
              <a:t> В этих предложениях мы наглядно видим такие структуры, в которых присутствует действие сравниваемое с тем действием, о котором говорилось в главном предложении.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Приведу пример предложения со сравнительными оборотами, которые не представляют собой самостоятельную единицу и предназначены только для сравнения каких-либо явлений, признаков и т.д.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Два сравнения, которые приведены Вашему вниманию, как поцелуй ребенка, и как на икону.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  И так мы уже имеем представление о сравнительном обороте. Хочу дополнить к уже сказанному мной, что сравнительный оборот является частью простого предложения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Давайте же поговорим о том, что же входит в состав сравнительного оборота, для начала это имя существительное в именительном падеже с пояснительными словами или без них, если в предложении присутствуют пояснительные слова они становятся согласованными или несогласованными определениями к ключевому слову сравнительного оборота.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Но и на конец сравнительный оборот может иметь такой состав: имя существительное в форме косвенного падежа или слово другой части речи, которая выступает в роли второстепенного члена предложения (чаще всего обстоятельства).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Обратите внимание на то, что все сравнительные обороты в какой бы части предложения они бы не присутствовали, то на письме они выделяются знаками препинания запятыми.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   Если же сравнительный оборот находится в середине предложения то он выделяется запятыми с двух сторон. Если сравнительный оборот находится в начале или в конце предложения то выделяем мы его запятой с одной стороны.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А так же обращаю ваше внимание на многообразие союзов, при помощи которых может образоваться сравнительный оборот.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Посмотрим на доску, где перечислены множество этих союзов. Запомните, что эти же союзы служат для присоединения придаточных сравнительных предложений к главному предложению.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Теперь более подробно остановлюсь на примерах о стилистической роли сравнительных оборотов в художественной речи.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5176499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-3832" y="12039"/>
            <a:ext cx="10925833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14659" y="660"/>
            <a:ext cx="10500940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-846666" y="-661"/>
            <a:ext cx="2167466" cy="5176308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 rot="10800000" flipH="1">
            <a:off x="-524933" y="131"/>
            <a:ext cx="1403434" cy="5176308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algn="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1082040" y="2423159"/>
            <a:ext cx="7035899" cy="694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algn="r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648200" y="1244242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3700039"/>
            <a:ext cx="9150267" cy="2325488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buNone/>
              <a:defRPr sz="2400"/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560"/>
              </a:spcBef>
              <a:buClr>
                <a:schemeClr val="dk2"/>
              </a:buClr>
              <a:buSzPct val="100000"/>
              <a:buFont typeface="Trebuchet MS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ru"/>
              <a:t>Сравнительный оборот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1082040" y="2423159"/>
            <a:ext cx="7035899" cy="694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Он нежен, сладостен, мягок,</a:t>
            </a:r>
            <a:r>
              <a:rPr lang="ru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рокот волн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тягуч и густ,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смола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ярок,</a:t>
            </a:r>
            <a:r>
              <a:rPr lang="ru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молния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прозрачен и чист,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кристалл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душист и благовонен,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весна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крепок и могуч,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удар меча в руках богатыря</a:t>
            </a:r>
            <a:r>
              <a:rPr lang="ru"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(Белинский).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05973"/>
            <a:ext cx="8229600" cy="1515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 интересны развёрнутые сравнения (сравнения, построенные на сопоставлении многих схожих черт):</a:t>
            </a:r>
          </a:p>
          <a:p>
            <a:pPr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 sz="3600">
                <a:solidFill>
                  <a:srgbClr val="000000"/>
                </a:solidFill>
              </a:rPr>
              <a:t>Он приехал сюда </a:t>
            </a:r>
            <a:r>
              <a:rPr lang="ru" sz="3600">
                <a:solidFill>
                  <a:srgbClr val="FF0000"/>
                </a:solidFill>
              </a:rPr>
              <a:t>как журналист</a:t>
            </a:r>
            <a:r>
              <a:rPr lang="ru" sz="3600">
                <a:solidFill>
                  <a:srgbClr val="000000"/>
                </a:solidFill>
              </a:rPr>
              <a:t>.</a:t>
            </a:r>
          </a:p>
          <a:p>
            <a:pPr rtl="0">
              <a:spcBef>
                <a:spcPts val="0"/>
              </a:spcBef>
              <a:buNone/>
            </a:pPr>
            <a:endParaRPr sz="3600">
              <a:solidFill>
                <a:srgbClr val="000000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rPr lang="ru" sz="3600">
                <a:solidFill>
                  <a:srgbClr val="000000"/>
                </a:solidFill>
              </a:rPr>
              <a:t>Он приехал сюда </a:t>
            </a:r>
            <a:r>
              <a:rPr lang="ru" sz="3600">
                <a:solidFill>
                  <a:srgbClr val="FF0000"/>
                </a:solidFill>
              </a:rPr>
              <a:t>как представитель своей организации</a:t>
            </a:r>
            <a:r>
              <a:rPr lang="ru" sz="3600">
                <a:solidFill>
                  <a:srgbClr val="000000"/>
                </a:solidFill>
              </a:rPr>
              <a:t>.</a:t>
            </a:r>
          </a:p>
          <a:p>
            <a:pPr rtl="0">
              <a:spcBef>
                <a:spcPts val="0"/>
              </a:spcBef>
              <a:buNone/>
            </a:pPr>
            <a:endParaRPr sz="360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" sz="3600">
                <a:solidFill>
                  <a:srgbClr val="000000"/>
                </a:solidFill>
              </a:rPr>
              <a:t>Они приехали сюда </a:t>
            </a:r>
            <a:r>
              <a:rPr lang="ru" sz="3600">
                <a:solidFill>
                  <a:srgbClr val="FF0000"/>
                </a:solidFill>
              </a:rPr>
              <a:t>как миротворцы</a:t>
            </a:r>
            <a:r>
              <a:rPr lang="ru" sz="3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>
                <a:solidFill>
                  <a:srgbClr val="FF0000"/>
                </a:solidFill>
              </a:rPr>
              <a:t>Внимание! </a:t>
            </a:r>
            <a:r>
              <a:rPr lang="ru">
                <a:solidFill>
                  <a:srgbClr val="000000"/>
                </a:solidFill>
              </a:rPr>
              <a:t>Не путайте с: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4800" b="1">
                <a:solidFill>
                  <a:srgbClr val="000000"/>
                </a:solidFill>
              </a:rPr>
              <a:t>Сегодня вы узнали все о сравнительных оборотах, удачи Вам ,будьте грамотными!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970844"/>
            <a:ext cx="8229600" cy="390369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ru-RU" sz="1800" b="1" dirty="0">
                <a:solidFill>
                  <a:srgbClr val="C00000"/>
                </a:solidFill>
              </a:rPr>
              <a:t>объясните 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>
                <a:solidFill>
                  <a:srgbClr val="C00000"/>
                </a:solidFill>
              </a:rPr>
              <a:t>постановку знаков препинания</a:t>
            </a:r>
            <a:r>
              <a:rPr lang="ru-RU" sz="1800" b="1" dirty="0" smtClean="0">
                <a:solidFill>
                  <a:srgbClr val="C00000"/>
                </a:solidFill>
              </a:rPr>
              <a:t>:</a:t>
            </a:r>
          </a:p>
          <a:p>
            <a:endParaRPr lang="ru-RU" sz="1800" dirty="0"/>
          </a:p>
          <a:p>
            <a:r>
              <a:rPr lang="ru-RU" sz="1800" dirty="0"/>
              <a:t>Леса шумели справа и </a:t>
            </a:r>
            <a:r>
              <a:rPr lang="ru-RU" sz="1800" dirty="0" smtClean="0"/>
              <a:t>слева бушуя </a:t>
            </a:r>
            <a:r>
              <a:rPr lang="ru-RU" sz="1800" dirty="0"/>
              <a:t>как озера.</a:t>
            </a:r>
          </a:p>
          <a:p>
            <a:r>
              <a:rPr lang="ru-RU" sz="1800" dirty="0" smtClean="0"/>
              <a:t>Сосна </a:t>
            </a:r>
            <a:r>
              <a:rPr lang="ru-RU" sz="1800" dirty="0"/>
              <a:t>как дерево </a:t>
            </a:r>
            <a:r>
              <a:rPr lang="ru-RU" sz="1800" dirty="0" smtClean="0"/>
              <a:t>смолистое </a:t>
            </a:r>
            <a:r>
              <a:rPr lang="ru-RU" sz="1800" dirty="0"/>
              <a:t>с трудом поддается гниению.</a:t>
            </a:r>
          </a:p>
          <a:p>
            <a:r>
              <a:rPr lang="ru-RU" sz="1800" dirty="0"/>
              <a:t>Дождь </a:t>
            </a:r>
            <a:r>
              <a:rPr lang="ru-RU" sz="1800" dirty="0" smtClean="0"/>
              <a:t>мелкий </a:t>
            </a:r>
            <a:r>
              <a:rPr lang="ru-RU" sz="1800" dirty="0"/>
              <a:t>как </a:t>
            </a:r>
            <a:r>
              <a:rPr lang="ru-RU" sz="1800" dirty="0" smtClean="0"/>
              <a:t>изморось </a:t>
            </a:r>
            <a:r>
              <a:rPr lang="ru-RU" sz="1800" dirty="0"/>
              <a:t>продолжал бесшумно ложиться на тайгу.</a:t>
            </a:r>
          </a:p>
          <a:p>
            <a:r>
              <a:rPr lang="ru-RU" sz="1800" dirty="0"/>
              <a:t>Слева по-прежнему шла черная гряда </a:t>
            </a:r>
            <a:r>
              <a:rPr lang="ru-RU" sz="1800" dirty="0" smtClean="0"/>
              <a:t>сопок изогнувшись </a:t>
            </a:r>
            <a:r>
              <a:rPr lang="ru-RU" sz="1800" dirty="0"/>
              <a:t>как хребет гигантского зверя.</a:t>
            </a:r>
          </a:p>
          <a:p>
            <a:r>
              <a:rPr lang="ru-RU" sz="1800" dirty="0"/>
              <a:t>Зимой тротуар как каток.</a:t>
            </a:r>
          </a:p>
          <a:p>
            <a:r>
              <a:rPr lang="ru-RU" sz="1800" dirty="0"/>
              <a:t>Он пролетел как стрела всё расстояние.</a:t>
            </a:r>
          </a:p>
          <a:p>
            <a:r>
              <a:rPr lang="ru-RU" sz="1800" dirty="0"/>
              <a:t>Его знали как опытного врача.</a:t>
            </a:r>
          </a:p>
          <a:p>
            <a:r>
              <a:rPr lang="ru-RU" sz="1800" dirty="0"/>
              <a:t>Небо в январе как звёздный шатер.</a:t>
            </a:r>
          </a:p>
          <a:p>
            <a:pPr lvl="0" rtl="0">
              <a:spcBef>
                <a:spcPts val="0"/>
              </a:spcBef>
              <a:buNone/>
            </a:pPr>
            <a:endParaRPr lang="ru" sz="1400" b="1" dirty="0">
              <a:solidFill>
                <a:srgbClr val="000000"/>
              </a:solidFill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76486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Домашняя работа.</a:t>
            </a:r>
            <a:endParaRPr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05816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Сравнительный оборот – это оборот, выражающий сравнение и представляющий собой часть простого предложения.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b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Понятие о сравнительном обороте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0611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Служите мне, </a:t>
            </a:r>
            <a:r>
              <a:rPr lang="ru" sz="24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 вы ему служили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(ПУШКИН).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Вся комната вдруг потемнела, </a:t>
            </a:r>
            <a:r>
              <a:rPr lang="ru" sz="24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точно в ней задёрнулись занавески (Куприн).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1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Впереди виднелась белая пелена, </a:t>
            </a:r>
            <a:r>
              <a:rPr lang="ru" sz="2400" b="1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будто река вышла из 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берегов (А. Н. Толстой)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buNone/>
            </a:pPr>
            <a:r>
              <a:rPr lang="ru" sz="2400" b="1">
                <a:solidFill>
                  <a:srgbClr val="FF0000"/>
                </a:solidFill>
              </a:rPr>
              <a:t>Это структуры, в которых есть действие, сравнимое с действием в главном предложении.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Примеры предложений с придаточными сравнительными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Воздух чист и свеж, </a:t>
            </a:r>
            <a:r>
              <a:rPr lang="ru" sz="30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поцелуй ребёнка</a:t>
            </a:r>
            <a:r>
              <a:rPr lang="ru" sz="3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(Лермонтов).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buNone/>
            </a:pPr>
            <a:r>
              <a:rPr lang="ru"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Она глядела на него, </a:t>
            </a:r>
            <a:r>
              <a:rPr lang="ru" sz="3000" b="1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как на икону</a:t>
            </a:r>
            <a:r>
              <a:rPr lang="ru"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со страхом и раскаянием (Чехов)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Примеры предложений со сравнительными оборотами: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 b="1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- имя существительное в именительном падеже с пояснительными словами или без них – согласованным либо несогласованным определением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Он мог  бы чувства обнаружить, а не щетиниться, </a:t>
            </a:r>
            <a:r>
              <a:rPr lang="ru" sz="18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зверь</a:t>
            </a:r>
            <a:r>
              <a:rPr lang="ru" sz="1800" b="1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(Пушкин).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Офицерик ахнул и, свернувшись, сел на землю, </a:t>
            </a:r>
            <a:r>
              <a:rPr lang="ru" sz="18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на лету подстреленная птица</a:t>
            </a:r>
            <a:r>
              <a:rPr lang="ru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(Л. Толстой).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уже смешались облака и дымы, </a:t>
            </a:r>
            <a:r>
              <a:rPr lang="ru" sz="18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будто рядовые одного полка</a:t>
            </a:r>
            <a:r>
              <a:rPr lang="ru" sz="1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(Маяковский).</a:t>
            </a:r>
          </a:p>
          <a:p>
            <a:pPr lvl="0" rtl="0">
              <a:spcBef>
                <a:spcPts val="0"/>
              </a:spcBef>
              <a:buNone/>
            </a:pPr>
            <a:endParaRPr sz="1800" b="1"/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endParaRPr sz="1100" b="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3000">
                <a:solidFill>
                  <a:srgbClr val="000000"/>
                </a:solidFill>
              </a:rPr>
              <a:t>В состав сравнительного оборота обычно входят: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Так же непринуждённа была её походка, </a:t>
            </a:r>
            <a:r>
              <a:rPr lang="ru" sz="30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в Стальхейме</a:t>
            </a:r>
            <a:r>
              <a:rPr lang="ru" sz="3000" b="1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(Федин).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сон, и сладостный покой, </a:t>
            </a:r>
            <a:r>
              <a:rPr lang="ru" sz="30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прежде</a:t>
            </a:r>
            <a:r>
              <a:rPr lang="ru" sz="3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ru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посетили снова мой угол тесный и простой (Пушкин)</a:t>
            </a:r>
          </a:p>
          <a:p>
            <a:pPr lvl="0" rtl="0">
              <a:spcBef>
                <a:spcPts val="0"/>
              </a:spcBef>
              <a:buNone/>
            </a:pPr>
            <a:endParaRPr sz="3000" b="1"/>
          </a:p>
        </p:txBody>
      </p:sp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264725" y="74850"/>
            <a:ext cx="8229600" cy="157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endParaRPr sz="140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400"/>
          </a:p>
          <a:p>
            <a:pPr lvl="0" rtl="0">
              <a:spcBef>
                <a:spcPts val="0"/>
              </a:spcBef>
              <a:buNone/>
            </a:pPr>
            <a:r>
              <a:rPr lang="ru" sz="2400">
                <a:solidFill>
                  <a:srgbClr val="000000"/>
                </a:solidFill>
              </a:rPr>
              <a:t>Имя существительное в форме косвенного падежа или слово другой части речи, выступающие в роли второстепенного члена предложения (чаще всего обстоятельства).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ru" sz="4800" b="1">
                <a:solidFill>
                  <a:srgbClr val="000000"/>
                </a:solidFill>
              </a:rPr>
              <a:t>На письме сравнительные обороты всегда выделяются (или отделяются) запятыми.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ru" sz="4800" b="1">
                <a:solidFill>
                  <a:srgbClr val="000000"/>
                </a:solidFill>
              </a:rPr>
              <a:t>КАК, КАК БУДТО, СЛОВНО, ТОЧНО, ПОДОБНО ТОМУ КАК и других.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705750" y="128325"/>
            <a:ext cx="7980900" cy="1582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rgbClr val="000000"/>
                </a:solidFill>
              </a:rPr>
              <a:t>Сравнительные обороты присоединяются к остальному предложению с помощью сравнительных союзов</a:t>
            </a:r>
          </a:p>
          <a:p>
            <a:pPr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Внизу,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как зеркало стальное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синеют озера струи (Тютчев).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Белей,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чем горы снеговые</a:t>
            </a: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идут на запад облака (Лермонтов).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Луна взошла сильно багровая и хмурая, </a:t>
            </a:r>
            <a:r>
              <a:rPr lang="ru" sz="2400" b="1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точно больная</a:t>
            </a:r>
            <a:r>
              <a:rPr lang="ru" sz="24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(Чехов).</a:t>
            </a:r>
          </a:p>
          <a:p>
            <a:pPr>
              <a:spcBef>
                <a:spcPts val="0"/>
              </a:spcBef>
              <a:buNone/>
            </a:pPr>
            <a:endParaRPr sz="2400" b="1"/>
          </a:p>
        </p:txBody>
      </p: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205970"/>
            <a:ext cx="8229600" cy="2146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Сравнительный оборот часто используется в художественной литературе в качестве тропа, состоящего в уподоблении одного предмета другому на основании общего у них признака.</a:t>
            </a:r>
          </a:p>
          <a:p>
            <a:pPr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1112</Words>
  <Application>Microsoft Office PowerPoint</Application>
  <PresentationFormat>Экран (16:9)</PresentationFormat>
  <Paragraphs>105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wave</vt:lpstr>
      <vt:lpstr>Сравнительный оборот</vt:lpstr>
      <vt:lpstr>Понятие о сравнительном обороте</vt:lpstr>
      <vt:lpstr>Примеры предложений с придаточными сравнительными</vt:lpstr>
      <vt:lpstr>Примеры предложений со сравнительными оборотами:</vt:lpstr>
      <vt:lpstr>        В состав сравнительного оборота обычно входят:</vt:lpstr>
      <vt:lpstr>            Имя существительное в форме косвенного падежа или слово другой части речи, выступающие в роли второстепенного члена предложения (чаще всего обстоятельства).</vt:lpstr>
      <vt:lpstr>Презентация PowerPoint</vt:lpstr>
      <vt:lpstr>Сравнительные обороты присоединяются к остальному предложению с помощью сравнительных союзов </vt:lpstr>
      <vt:lpstr>Сравнительный оборот часто используется в художественной литературе в качестве тропа, состоящего в уподоблении одного предмета другому на основании общего у них признака. </vt:lpstr>
      <vt:lpstr>Особенно интересны развёрнутые сравнения (сравнения, построенные на сопоставлении многих схожих черт): </vt:lpstr>
      <vt:lpstr>Внимание! Не путайте с:</vt:lpstr>
      <vt:lpstr>Презентация PowerPoint</vt:lpstr>
      <vt:lpstr>Домашняя работа.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Сравнительный оборот</dc:title>
  <cp:lastModifiedBy>Пользователь</cp:lastModifiedBy>
  <cp:revision>3</cp:revision>
  <dcterms:modified xsi:type="dcterms:W3CDTF">2020-04-16T17:15:34Z</dcterms:modified>
</cp:coreProperties>
</file>