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4" r:id="rId1"/>
  </p:sldMasterIdLst>
  <p:notesMasterIdLst>
    <p:notesMasterId r:id="rId15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9144000" cy="5143500" type="screen16x9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9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8" name="Shape 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ru"/>
              <a:t>Наш сегодняшний урок мы посвятим сравнительному обороту. Цель моего занятия : донести до Вас понятие сравнительного оборота, рассказать о знаках препинания, обозначающих сравнительный оборот на письме, создать у Вас предствление о том, как и почему в художественной речи сравнительный оборот называется тропом, самым популярном в художественном жанре.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/>
          </a:p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2" name="Shape 11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ru"/>
              <a:t>И так сравнительный оборот в роди тропа, который построен или состоит в том, что один предмет сравнивается ( уподобляется) другому предмету на основании общего у них признака, очень часто он встречается в художественной речи.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/>
          </a:p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8" name="Shape 1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ru"/>
              <a:t>Никогда не путайте сравнительный оборот с такой частью предложения в которой присутствует союз КАК, который нужен нам для того, чтобы показать что кто-то или что-то выступает в качестве кого-то.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ru"/>
              <a:t>      Как Вы уже заметили, что во всех предложениях, которые Вы видите есть часть, которая начинается со слов КАК, но она синонимична выражению в качестве кого-то. давайте попробуем перефразировать: в качестве журналиста, в качестве представителя своей организации, в качестве миротворцев. Аналогично можно скказать о роли кого-то.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ru"/>
              <a:t>     Запомните, если выражение, которое начинается со слова КАК, мы можем заменить его выражением в роли, в качестве кого-то, то тогда запятая в таком предложении не ставится.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/>
          </a:p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4" name="Shape 12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4" name="Shape 12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389244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ru"/>
              <a:t>Что же представляет собой сравнительный оборот? Сравнительный оборот - это грамматическая структура, оборот, выражающий сравнение и представляющий собой часть простого предложения.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/>
          </a:p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0" name="Shape 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"/>
              <a:t>Сразу же повторюсь, что очень часто сравнительный оборот путают со сравнительными, придаточными предложениями. К примеру приведу такие недоразумения встречающиеся в художественной литературе: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/>
          </a:p>
          <a:p>
            <a:pPr lvl="0" rtl="0">
              <a:spcBef>
                <a:spcPts val="0"/>
              </a:spcBef>
              <a:buNone/>
            </a:pPr>
            <a:r>
              <a:rPr lang="ru"/>
              <a:t>Хочу напомнить Вам, что придаточное предложение - это зависимое предложение в структуре сложных предложений, которые называются сложноподчиненным предложением.</a:t>
            </a:r>
          </a:p>
          <a:p>
            <a:pPr lvl="0" rtl="0">
              <a:spcBef>
                <a:spcPts val="0"/>
              </a:spcBef>
              <a:buNone/>
            </a:pPr>
            <a:r>
              <a:rPr lang="ru"/>
              <a:t> Вот примеры предложений с придаточными сравнительными:</a:t>
            </a:r>
          </a:p>
          <a:p>
            <a:pPr lvl="0" rtl="0">
              <a:spcBef>
                <a:spcPts val="0"/>
              </a:spcBef>
              <a:buNone/>
            </a:pPr>
            <a:r>
              <a:rPr lang="ru"/>
              <a:t> В этих предложениях мы наглядно видим такие структуры, в которых присутствует действие сравниваемое с тем действием, о котором говорилось в главном предложении.</a:t>
            </a:r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/>
          </a:p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6" name="Shape 7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ru"/>
              <a:t>Приведу пример предложения со сравнительными оборотами, которые не представляют собой самостоятельную единицу и предназначены только для сравнения каких-либо явлений, признаков и т.д.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/>
          </a:p>
          <a:p>
            <a:pPr lvl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ru"/>
              <a:t>Два сравнения, которые приведены Вашему вниманию, как поцелуй ребенка, и как на икону.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ru"/>
              <a:t>  И так мы уже имеем представление о сравнительном обороте. Хочу дополнить к уже сказанному мной, что сравнительный оборот является частью простого предложения</a:t>
            </a:r>
          </a:p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2" name="Shape 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ru"/>
              <a:t>Давайте же поговорим о том, что же входит в состав сравнительного оборота, для начала это имя существительное в именительном падеже с пояснительными словами или без них, если в предложении присутствуют пояснительные слова они становятся согласованными или несогласованными определениями к ключевому слову сравнительного оборота.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/>
          </a:p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8" name="Shape 8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ru"/>
              <a:t>Но и на конец сравнительный оборот может иметь такой состав: имя существительное в форме косвенного падежа или слово другой части речи, которая выступает в роли второстепенного члена предложения (чаще всего обстоятельства).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/>
          </a:p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4" name="Shape 9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ru"/>
              <a:t>Обратите внимание на то, что все сравнительные обороты в какой бы части предложения они бы не присутствовали, то на письме они выделяются знаками препинания запятыми. 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ru"/>
              <a:t>   Если же сравнительный оборот находится в середине предложения то он выделяется запятыми с двух сторон. Если сравнительный оборот находится в начале или в конце предложения то выделяем мы его запятой с одной стороны.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/>
          </a:p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ru"/>
              <a:t>А так же обращаю ваше внимание на многообразие союзов, при помощи которых может образоваться сравнительный оборот.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/>
          </a:p>
          <a:p>
            <a:pPr lvl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ru"/>
              <a:t>Посмотрим на доску, где перечислены множество этих союзов. Запомните, что эти же союзы служат для присоединения придаточных сравнительных предложений к главному предложению.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/>
          </a:p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6" name="Shape 10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ru"/>
              <a:t>Теперь более подробно остановлюсь на примерах о стилистической роли сравнительных оборотов в художественной речи.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/>
          </a:p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/>
          <p:nvPr/>
        </p:nvSpPr>
        <p:spPr>
          <a:xfrm>
            <a:off x="0" y="0"/>
            <a:ext cx="9144000" cy="5176499"/>
          </a:xfrm>
          <a:prstGeom prst="rect">
            <a:avLst/>
          </a:prstGeom>
          <a:gradFill>
            <a:gsLst>
              <a:gs pos="0">
                <a:srgbClr val="003171"/>
              </a:gs>
              <a:gs pos="100000">
                <a:srgbClr val="549FFF"/>
              </a:gs>
            </a:gsLst>
            <a:lin ang="7920000" scaled="0"/>
          </a:gra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0" name="Shape 10"/>
          <p:cNvSpPr/>
          <p:nvPr/>
        </p:nvSpPr>
        <p:spPr>
          <a:xfrm flipH="1">
            <a:off x="-3832" y="12039"/>
            <a:ext cx="10925833" cy="5165065"/>
          </a:xfrm>
          <a:custGeom>
            <a:avLst/>
            <a:gdLst/>
            <a:ahLst/>
            <a:cxnLst/>
            <a:rect l="0" t="0" r="0" b="0"/>
            <a:pathLst>
              <a:path w="24279631" h="6863875" extrusionOk="0">
                <a:moveTo>
                  <a:pt x="9291599" y="0"/>
                </a:moveTo>
                <a:lnTo>
                  <a:pt x="24279631" y="5875"/>
                </a:lnTo>
                <a:lnTo>
                  <a:pt x="24250422" y="6863875"/>
                </a:lnTo>
                <a:lnTo>
                  <a:pt x="8740466" y="6858000"/>
                </a:lnTo>
                <a:cubicBezTo>
                  <a:pt x="0" y="3062308"/>
                  <a:pt x="7449035" y="312298"/>
                  <a:pt x="9291599" y="0"/>
                </a:cubicBezTo>
                <a:close/>
              </a:path>
            </a:pathLst>
          </a:custGeom>
          <a:gradFill>
            <a:gsLst>
              <a:gs pos="0">
                <a:srgbClr val="549FFF">
                  <a:alpha val="40784"/>
                </a:srgbClr>
              </a:gs>
              <a:gs pos="41000">
                <a:srgbClr val="003171">
                  <a:alpha val="94901"/>
                </a:srgbClr>
              </a:gs>
              <a:gs pos="100000">
                <a:srgbClr val="003171">
                  <a:alpha val="94901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1" name="Shape 11"/>
          <p:cNvSpPr/>
          <p:nvPr/>
        </p:nvSpPr>
        <p:spPr>
          <a:xfrm flipH="1">
            <a:off x="14659" y="660"/>
            <a:ext cx="10500940" cy="5165065"/>
          </a:xfrm>
          <a:custGeom>
            <a:avLst/>
            <a:gdLst/>
            <a:ahLst/>
            <a:cxnLst/>
            <a:rect l="0" t="0" r="0" b="0"/>
            <a:pathLst>
              <a:path w="24279631" h="6863875" extrusionOk="0">
                <a:moveTo>
                  <a:pt x="9291599" y="0"/>
                </a:moveTo>
                <a:lnTo>
                  <a:pt x="24279631" y="5875"/>
                </a:lnTo>
                <a:lnTo>
                  <a:pt x="24250422" y="6863875"/>
                </a:lnTo>
                <a:lnTo>
                  <a:pt x="8740466" y="6858000"/>
                </a:lnTo>
                <a:cubicBezTo>
                  <a:pt x="0" y="3062308"/>
                  <a:pt x="7449035" y="312298"/>
                  <a:pt x="9291599" y="0"/>
                </a:cubicBezTo>
                <a:close/>
              </a:path>
            </a:pathLst>
          </a:custGeom>
          <a:gradFill>
            <a:gsLst>
              <a:gs pos="0">
                <a:srgbClr val="549FFF">
                  <a:alpha val="53725"/>
                </a:srgbClr>
              </a:gs>
              <a:gs pos="41000">
                <a:srgbClr val="003171">
                  <a:alpha val="53725"/>
                </a:srgbClr>
              </a:gs>
              <a:gs pos="100000">
                <a:srgbClr val="003171">
                  <a:alpha val="53725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2" name="Shape 12"/>
          <p:cNvSpPr/>
          <p:nvPr/>
        </p:nvSpPr>
        <p:spPr>
          <a:xfrm>
            <a:off x="-846666" y="-661"/>
            <a:ext cx="2167466" cy="5176308"/>
          </a:xfrm>
          <a:custGeom>
            <a:avLst/>
            <a:gdLst/>
            <a:ahLst/>
            <a:cxnLst/>
            <a:rect l="0" t="0" r="0" b="0"/>
            <a:pathLst>
              <a:path w="2167467" h="6180667" extrusionOk="0">
                <a:moveTo>
                  <a:pt x="939800" y="0"/>
                </a:moveTo>
                <a:lnTo>
                  <a:pt x="1905000" y="5881"/>
                </a:lnTo>
                <a:cubicBezTo>
                  <a:pt x="2167467" y="1035992"/>
                  <a:pt x="0" y="1848556"/>
                  <a:pt x="1896533" y="6180667"/>
                </a:cubicBezTo>
                <a:lnTo>
                  <a:pt x="939800" y="6180667"/>
                </a:lnTo>
                <a:lnTo>
                  <a:pt x="939800" y="0"/>
                </a:lnTo>
                <a:close/>
              </a:path>
            </a:pathLst>
          </a:custGeom>
          <a:gradFill>
            <a:gsLst>
              <a:gs pos="0">
                <a:srgbClr val="003171">
                  <a:alpha val="20784"/>
                </a:srgbClr>
              </a:gs>
              <a:gs pos="100000">
                <a:srgbClr val="65A8FF">
                  <a:alpha val="20784"/>
                </a:srgbClr>
              </a:gs>
            </a:gsLst>
            <a:lin ang="0" scaled="0"/>
          </a:gra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3" name="Shape 13"/>
          <p:cNvSpPr/>
          <p:nvPr/>
        </p:nvSpPr>
        <p:spPr>
          <a:xfrm rot="10800000" flipH="1">
            <a:off x="-524933" y="131"/>
            <a:ext cx="1403434" cy="5176308"/>
          </a:xfrm>
          <a:custGeom>
            <a:avLst/>
            <a:gdLst/>
            <a:ahLst/>
            <a:cxnLst/>
            <a:rect l="0" t="0" r="0" b="0"/>
            <a:pathLst>
              <a:path w="2167467" h="6180667" extrusionOk="0">
                <a:moveTo>
                  <a:pt x="939800" y="0"/>
                </a:moveTo>
                <a:lnTo>
                  <a:pt x="1905000" y="5881"/>
                </a:lnTo>
                <a:cubicBezTo>
                  <a:pt x="2167467" y="1035992"/>
                  <a:pt x="0" y="1848556"/>
                  <a:pt x="1896533" y="6180667"/>
                </a:cubicBezTo>
                <a:lnTo>
                  <a:pt x="939800" y="6180667"/>
                </a:lnTo>
                <a:lnTo>
                  <a:pt x="939800" y="0"/>
                </a:lnTo>
                <a:close/>
              </a:path>
            </a:pathLst>
          </a:custGeom>
          <a:gradFill>
            <a:gsLst>
              <a:gs pos="0">
                <a:srgbClr val="003171">
                  <a:alpha val="20784"/>
                </a:srgbClr>
              </a:gs>
              <a:gs pos="100000">
                <a:srgbClr val="65A8FF">
                  <a:alpha val="20784"/>
                </a:srgbClr>
              </a:gs>
            </a:gsLst>
            <a:lin ang="0" scaled="0"/>
          </a:gra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ctrTitle"/>
          </p:nvPr>
        </p:nvSpPr>
        <p:spPr>
          <a:xfrm>
            <a:off x="1082040" y="1242060"/>
            <a:ext cx="7050900" cy="11025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algn="r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1pPr>
            <a:lvl2pPr algn="r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2pPr>
            <a:lvl3pPr algn="r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3pPr>
            <a:lvl4pPr algn="r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4pPr>
            <a:lvl5pPr algn="r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5pPr>
            <a:lvl6pPr algn="r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6pPr>
            <a:lvl7pPr algn="r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7pPr>
            <a:lvl8pPr algn="r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8pPr>
            <a:lvl9pPr algn="r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ubTitle" idx="1"/>
          </p:nvPr>
        </p:nvSpPr>
        <p:spPr>
          <a:xfrm>
            <a:off x="1082040" y="2423159"/>
            <a:ext cx="7035899" cy="6941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algn="r">
              <a:spcBef>
                <a:spcPts val="0"/>
              </a:spcBef>
              <a:buClr>
                <a:schemeClr val="lt1"/>
              </a:buClr>
              <a:buSzPct val="100000"/>
              <a:buNone/>
              <a:defRPr sz="2400">
                <a:solidFill>
                  <a:schemeClr val="lt1"/>
                </a:solidFill>
              </a:defRPr>
            </a:lvl1pPr>
            <a:lvl2pPr algn="r">
              <a:spcBef>
                <a:spcPts val="0"/>
              </a:spcBef>
              <a:buClr>
                <a:schemeClr val="lt1"/>
              </a:buClr>
              <a:buSzPct val="100000"/>
              <a:buNone/>
              <a:defRPr sz="2400">
                <a:solidFill>
                  <a:schemeClr val="lt1"/>
                </a:solidFill>
              </a:defRPr>
            </a:lvl2pPr>
            <a:lvl3pPr algn="r">
              <a:spcBef>
                <a:spcPts val="0"/>
              </a:spcBef>
              <a:buClr>
                <a:schemeClr val="lt1"/>
              </a:buClr>
              <a:buNone/>
              <a:defRPr>
                <a:solidFill>
                  <a:schemeClr val="lt1"/>
                </a:solidFill>
              </a:defRPr>
            </a:lvl3pPr>
            <a:lvl4pPr algn="r">
              <a:spcBef>
                <a:spcPts val="0"/>
              </a:spcBef>
              <a:buClr>
                <a:schemeClr val="lt1"/>
              </a:buClr>
              <a:buSzPct val="100000"/>
              <a:buNone/>
              <a:defRPr sz="2400">
                <a:solidFill>
                  <a:schemeClr val="lt1"/>
                </a:solidFill>
              </a:defRPr>
            </a:lvl4pPr>
            <a:lvl5pPr algn="r">
              <a:spcBef>
                <a:spcPts val="0"/>
              </a:spcBef>
              <a:buClr>
                <a:schemeClr val="lt1"/>
              </a:buClr>
              <a:buSzPct val="100000"/>
              <a:buNone/>
              <a:defRPr sz="2400">
                <a:solidFill>
                  <a:schemeClr val="lt1"/>
                </a:solidFill>
              </a:defRPr>
            </a:lvl5pPr>
            <a:lvl6pPr algn="r">
              <a:spcBef>
                <a:spcPts val="0"/>
              </a:spcBef>
              <a:buClr>
                <a:schemeClr val="lt1"/>
              </a:buClr>
              <a:buSzPct val="100000"/>
              <a:buNone/>
              <a:defRPr sz="2400">
                <a:solidFill>
                  <a:schemeClr val="lt1"/>
                </a:solidFill>
              </a:defRPr>
            </a:lvl6pPr>
            <a:lvl7pPr algn="r">
              <a:spcBef>
                <a:spcPts val="0"/>
              </a:spcBef>
              <a:buClr>
                <a:schemeClr val="lt1"/>
              </a:buClr>
              <a:buSzPct val="100000"/>
              <a:buNone/>
              <a:defRPr sz="2400">
                <a:solidFill>
                  <a:schemeClr val="lt1"/>
                </a:solidFill>
              </a:defRPr>
            </a:lvl7pPr>
            <a:lvl8pPr algn="r">
              <a:spcBef>
                <a:spcPts val="0"/>
              </a:spcBef>
              <a:buClr>
                <a:schemeClr val="lt1"/>
              </a:buClr>
              <a:buSzPct val="100000"/>
              <a:buNone/>
              <a:defRPr sz="2400">
                <a:solidFill>
                  <a:schemeClr val="lt1"/>
                </a:solidFill>
              </a:defRPr>
            </a:lvl8pPr>
            <a:lvl9pPr algn="r">
              <a:spcBef>
                <a:spcPts val="0"/>
              </a:spcBef>
              <a:buClr>
                <a:schemeClr val="lt1"/>
              </a:buClr>
              <a:buSzPct val="100000"/>
              <a:buNone/>
              <a:defRPr sz="2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/>
          <p:nvPr/>
        </p:nvSpPr>
        <p:spPr>
          <a:xfrm rot="10800000" flipH="1">
            <a:off x="-348182" y="-16424"/>
            <a:ext cx="1723519" cy="5159924"/>
          </a:xfrm>
          <a:custGeom>
            <a:avLst/>
            <a:gdLst/>
            <a:ahLst/>
            <a:cxnLst/>
            <a:rect l="0" t="0" r="0" b="0"/>
            <a:pathLst>
              <a:path w="4476675" h="6879900" extrusionOk="0">
                <a:moveTo>
                  <a:pt x="4476676" y="16025"/>
                </a:moveTo>
                <a:lnTo>
                  <a:pt x="879695" y="0"/>
                </a:lnTo>
                <a:cubicBezTo>
                  <a:pt x="886211" y="2293300"/>
                  <a:pt x="892726" y="4586600"/>
                  <a:pt x="899242" y="6879900"/>
                </a:cubicBezTo>
                <a:lnTo>
                  <a:pt x="3909760" y="6861462"/>
                </a:lnTo>
                <a:cubicBezTo>
                  <a:pt x="0" y="3547544"/>
                  <a:pt x="1695771" y="1824359"/>
                  <a:pt x="4476676" y="16025"/>
                </a:cubicBezTo>
                <a:close/>
              </a:path>
            </a:pathLst>
          </a:custGeom>
          <a:gradFill>
            <a:gsLst>
              <a:gs pos="0">
                <a:srgbClr val="549FFF">
                  <a:alpha val="53725"/>
                </a:srgbClr>
              </a:gs>
              <a:gs pos="41000">
                <a:srgbClr val="003171">
                  <a:alpha val="53725"/>
                </a:srgbClr>
              </a:gs>
              <a:gs pos="100000">
                <a:srgbClr val="003171">
                  <a:alpha val="53725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body" idx="1"/>
          </p:nvPr>
        </p:nvSpPr>
        <p:spPr>
          <a:xfrm>
            <a:off x="457200" y="1244242"/>
            <a:ext cx="8229600" cy="36303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0" name="Shape 20"/>
          <p:cNvSpPr/>
          <p:nvPr/>
        </p:nvSpPr>
        <p:spPr>
          <a:xfrm rot="10800000" flipH="1">
            <a:off x="-1118653" y="774"/>
            <a:ext cx="3100650" cy="5142725"/>
          </a:xfrm>
          <a:custGeom>
            <a:avLst/>
            <a:gdLst/>
            <a:ahLst/>
            <a:cxnLst/>
            <a:rect l="0" t="0" r="0" b="0"/>
            <a:pathLst>
              <a:path w="8053639" h="6879900" extrusionOk="0">
                <a:moveTo>
                  <a:pt x="4696126" y="16025"/>
                </a:moveTo>
                <a:lnTo>
                  <a:pt x="2920537" y="0"/>
                </a:lnTo>
                <a:cubicBezTo>
                  <a:pt x="2927053" y="2293300"/>
                  <a:pt x="2933568" y="4586600"/>
                  <a:pt x="2940084" y="6879900"/>
                </a:cubicBezTo>
                <a:lnTo>
                  <a:pt x="4085318" y="6861462"/>
                </a:lnTo>
                <a:cubicBezTo>
                  <a:pt x="8053639" y="4651267"/>
                  <a:pt x="0" y="3113439"/>
                  <a:pt x="4696126" y="16025"/>
                </a:cubicBezTo>
                <a:close/>
              </a:path>
            </a:pathLst>
          </a:custGeom>
          <a:gradFill>
            <a:gsLst>
              <a:gs pos="0">
                <a:srgbClr val="549FFF">
                  <a:alpha val="53725"/>
                </a:srgbClr>
              </a:gs>
              <a:gs pos="41000">
                <a:srgbClr val="003171">
                  <a:alpha val="53725"/>
                </a:srgbClr>
              </a:gs>
              <a:gs pos="100000">
                <a:srgbClr val="003171">
                  <a:alpha val="53725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1" name="Shape 21"/>
          <p:cNvSpPr/>
          <p:nvPr/>
        </p:nvSpPr>
        <p:spPr>
          <a:xfrm rot="10800000">
            <a:off x="8088846" y="-9550"/>
            <a:ext cx="1100667" cy="5153050"/>
          </a:xfrm>
          <a:custGeom>
            <a:avLst/>
            <a:gdLst/>
            <a:ahLst/>
            <a:cxnLst/>
            <a:rect l="0" t="0" r="0" b="0"/>
            <a:pathLst>
              <a:path w="1100668" h="6916846" extrusionOk="0">
                <a:moveTo>
                  <a:pt x="0" y="11711"/>
                </a:moveTo>
                <a:lnTo>
                  <a:pt x="956734" y="0"/>
                </a:lnTo>
                <a:cubicBezTo>
                  <a:pt x="33869" y="3419922"/>
                  <a:pt x="220135" y="4504457"/>
                  <a:pt x="1100668" y="6916846"/>
                </a:cubicBezTo>
                <a:lnTo>
                  <a:pt x="0" y="6916846"/>
                </a:lnTo>
                <a:lnTo>
                  <a:pt x="0" y="11711"/>
                </a:lnTo>
                <a:close/>
              </a:path>
            </a:pathLst>
          </a:custGeom>
          <a:gradFill>
            <a:gsLst>
              <a:gs pos="0">
                <a:srgbClr val="003171"/>
              </a:gs>
              <a:gs pos="100000">
                <a:srgbClr val="65A8FF"/>
              </a:gs>
            </a:gsLst>
            <a:lin ang="5700000" scaled="0"/>
          </a:gra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9942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/>
          <p:nvPr/>
        </p:nvSpPr>
        <p:spPr>
          <a:xfrm rot="10800000" flipH="1">
            <a:off x="-348182" y="-16424"/>
            <a:ext cx="1723519" cy="5159924"/>
          </a:xfrm>
          <a:custGeom>
            <a:avLst/>
            <a:gdLst/>
            <a:ahLst/>
            <a:cxnLst/>
            <a:rect l="0" t="0" r="0" b="0"/>
            <a:pathLst>
              <a:path w="4476675" h="6879900" extrusionOk="0">
                <a:moveTo>
                  <a:pt x="4476676" y="16025"/>
                </a:moveTo>
                <a:lnTo>
                  <a:pt x="879695" y="0"/>
                </a:lnTo>
                <a:cubicBezTo>
                  <a:pt x="886211" y="2293300"/>
                  <a:pt x="892726" y="4586600"/>
                  <a:pt x="899242" y="6879900"/>
                </a:cubicBezTo>
                <a:lnTo>
                  <a:pt x="3909760" y="6861462"/>
                </a:lnTo>
                <a:cubicBezTo>
                  <a:pt x="0" y="3547544"/>
                  <a:pt x="1695771" y="1824359"/>
                  <a:pt x="4476676" y="16025"/>
                </a:cubicBezTo>
                <a:close/>
              </a:path>
            </a:pathLst>
          </a:custGeom>
          <a:gradFill>
            <a:gsLst>
              <a:gs pos="0">
                <a:srgbClr val="549FFF">
                  <a:alpha val="53725"/>
                </a:srgbClr>
              </a:gs>
              <a:gs pos="41000">
                <a:srgbClr val="003171">
                  <a:alpha val="53725"/>
                </a:srgbClr>
              </a:gs>
              <a:gs pos="100000">
                <a:srgbClr val="003171">
                  <a:alpha val="53725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6" name="Shape 26"/>
          <p:cNvSpPr/>
          <p:nvPr/>
        </p:nvSpPr>
        <p:spPr>
          <a:xfrm rot="10800000" flipH="1">
            <a:off x="-1118653" y="774"/>
            <a:ext cx="3100650" cy="5142725"/>
          </a:xfrm>
          <a:custGeom>
            <a:avLst/>
            <a:gdLst/>
            <a:ahLst/>
            <a:cxnLst/>
            <a:rect l="0" t="0" r="0" b="0"/>
            <a:pathLst>
              <a:path w="8053639" h="6879900" extrusionOk="0">
                <a:moveTo>
                  <a:pt x="4696126" y="16025"/>
                </a:moveTo>
                <a:lnTo>
                  <a:pt x="2920537" y="0"/>
                </a:lnTo>
                <a:cubicBezTo>
                  <a:pt x="2927053" y="2293300"/>
                  <a:pt x="2933568" y="4586600"/>
                  <a:pt x="2940084" y="6879900"/>
                </a:cubicBezTo>
                <a:lnTo>
                  <a:pt x="4085318" y="6861462"/>
                </a:lnTo>
                <a:cubicBezTo>
                  <a:pt x="8053639" y="4651267"/>
                  <a:pt x="0" y="3113439"/>
                  <a:pt x="4696126" y="16025"/>
                </a:cubicBezTo>
                <a:close/>
              </a:path>
            </a:pathLst>
          </a:custGeom>
          <a:gradFill>
            <a:gsLst>
              <a:gs pos="0">
                <a:srgbClr val="549FFF">
                  <a:alpha val="53725"/>
                </a:srgbClr>
              </a:gs>
              <a:gs pos="41000">
                <a:srgbClr val="003171">
                  <a:alpha val="53725"/>
                </a:srgbClr>
              </a:gs>
              <a:gs pos="100000">
                <a:srgbClr val="003171">
                  <a:alpha val="53725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7" name="Shape 27"/>
          <p:cNvSpPr/>
          <p:nvPr/>
        </p:nvSpPr>
        <p:spPr>
          <a:xfrm rot="10800000">
            <a:off x="8088846" y="-9550"/>
            <a:ext cx="1100667" cy="5153050"/>
          </a:xfrm>
          <a:custGeom>
            <a:avLst/>
            <a:gdLst/>
            <a:ahLst/>
            <a:cxnLst/>
            <a:rect l="0" t="0" r="0" b="0"/>
            <a:pathLst>
              <a:path w="1100668" h="6916846" extrusionOk="0">
                <a:moveTo>
                  <a:pt x="0" y="11711"/>
                </a:moveTo>
                <a:lnTo>
                  <a:pt x="956734" y="0"/>
                </a:lnTo>
                <a:cubicBezTo>
                  <a:pt x="33869" y="3419922"/>
                  <a:pt x="220135" y="4504457"/>
                  <a:pt x="1100668" y="6916846"/>
                </a:cubicBezTo>
                <a:lnTo>
                  <a:pt x="0" y="6916846"/>
                </a:lnTo>
                <a:lnTo>
                  <a:pt x="0" y="11711"/>
                </a:lnTo>
                <a:close/>
              </a:path>
            </a:pathLst>
          </a:custGeom>
          <a:gradFill>
            <a:gsLst>
              <a:gs pos="0">
                <a:srgbClr val="003171"/>
              </a:gs>
              <a:gs pos="100000">
                <a:srgbClr val="65A8FF"/>
              </a:gs>
            </a:gsLst>
            <a:lin ang="5700000" scaled="0"/>
          </a:gra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9942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1"/>
          </p:nvPr>
        </p:nvSpPr>
        <p:spPr>
          <a:xfrm>
            <a:off x="457200" y="1244242"/>
            <a:ext cx="4038599" cy="36303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 sz="2800"/>
            </a:lvl1pPr>
            <a:lvl2pPr>
              <a:spcBef>
                <a:spcPts val="0"/>
              </a:spcBef>
              <a:defRPr sz="2400"/>
            </a:lvl2pPr>
            <a:lvl3pPr>
              <a:spcBef>
                <a:spcPts val="0"/>
              </a:spcBef>
              <a:defRPr sz="2000"/>
            </a:lvl3pPr>
            <a:lvl4pPr>
              <a:spcBef>
                <a:spcPts val="0"/>
              </a:spcBef>
              <a:defRPr sz="1800"/>
            </a:lvl4pPr>
            <a:lvl5pPr>
              <a:spcBef>
                <a:spcPts val="0"/>
              </a:spcBef>
              <a:defRPr sz="1800"/>
            </a:lvl5pPr>
            <a:lvl6pPr>
              <a:spcBef>
                <a:spcPts val="0"/>
              </a:spcBef>
              <a:defRPr sz="1800"/>
            </a:lvl6pPr>
            <a:lvl7pPr>
              <a:spcBef>
                <a:spcPts val="0"/>
              </a:spcBef>
              <a:defRPr sz="1800"/>
            </a:lvl7pPr>
            <a:lvl8pPr>
              <a:spcBef>
                <a:spcPts val="0"/>
              </a:spcBef>
              <a:defRPr sz="1800"/>
            </a:lvl8pPr>
            <a:lvl9pPr>
              <a:spcBef>
                <a:spcPts val="0"/>
              </a:spcBef>
              <a:defRPr sz="1800"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2"/>
          </p:nvPr>
        </p:nvSpPr>
        <p:spPr>
          <a:xfrm>
            <a:off x="4648200" y="1244242"/>
            <a:ext cx="4038599" cy="36303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 sz="2800"/>
            </a:lvl1pPr>
            <a:lvl2pPr>
              <a:spcBef>
                <a:spcPts val="0"/>
              </a:spcBef>
              <a:defRPr sz="2400"/>
            </a:lvl2pPr>
            <a:lvl3pPr>
              <a:spcBef>
                <a:spcPts val="0"/>
              </a:spcBef>
              <a:defRPr sz="2000"/>
            </a:lvl3pPr>
            <a:lvl4pPr>
              <a:spcBef>
                <a:spcPts val="0"/>
              </a:spcBef>
              <a:defRPr sz="1800"/>
            </a:lvl4pPr>
            <a:lvl5pPr>
              <a:spcBef>
                <a:spcPts val="0"/>
              </a:spcBef>
              <a:defRPr sz="1800"/>
            </a:lvl5pPr>
            <a:lvl6pPr>
              <a:spcBef>
                <a:spcPts val="0"/>
              </a:spcBef>
              <a:defRPr sz="1800"/>
            </a:lvl6pPr>
            <a:lvl7pPr>
              <a:spcBef>
                <a:spcPts val="0"/>
              </a:spcBef>
              <a:defRPr sz="1800"/>
            </a:lvl7pPr>
            <a:lvl8pPr>
              <a:spcBef>
                <a:spcPts val="0"/>
              </a:spcBef>
              <a:defRPr sz="1800"/>
            </a:lvl8pPr>
            <a:lvl9pPr>
              <a:spcBef>
                <a:spcPts val="0"/>
              </a:spcBef>
              <a:defRPr sz="1800"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/>
          <p:nvPr/>
        </p:nvSpPr>
        <p:spPr>
          <a:xfrm rot="10800000" flipH="1">
            <a:off x="-348182" y="-16424"/>
            <a:ext cx="1723519" cy="5159924"/>
          </a:xfrm>
          <a:custGeom>
            <a:avLst/>
            <a:gdLst/>
            <a:ahLst/>
            <a:cxnLst/>
            <a:rect l="0" t="0" r="0" b="0"/>
            <a:pathLst>
              <a:path w="4476675" h="6879900" extrusionOk="0">
                <a:moveTo>
                  <a:pt x="4476676" y="16025"/>
                </a:moveTo>
                <a:lnTo>
                  <a:pt x="879695" y="0"/>
                </a:lnTo>
                <a:cubicBezTo>
                  <a:pt x="886211" y="2293300"/>
                  <a:pt x="892726" y="4586600"/>
                  <a:pt x="899242" y="6879900"/>
                </a:cubicBezTo>
                <a:lnTo>
                  <a:pt x="3909760" y="6861462"/>
                </a:lnTo>
                <a:cubicBezTo>
                  <a:pt x="0" y="3547544"/>
                  <a:pt x="1695771" y="1824359"/>
                  <a:pt x="4476676" y="16025"/>
                </a:cubicBezTo>
                <a:close/>
              </a:path>
            </a:pathLst>
          </a:custGeom>
          <a:gradFill>
            <a:gsLst>
              <a:gs pos="0">
                <a:srgbClr val="549FFF">
                  <a:alpha val="53725"/>
                </a:srgbClr>
              </a:gs>
              <a:gs pos="41000">
                <a:srgbClr val="003171">
                  <a:alpha val="53725"/>
                </a:srgbClr>
              </a:gs>
              <a:gs pos="100000">
                <a:srgbClr val="003171">
                  <a:alpha val="53725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34" name="Shape 34"/>
          <p:cNvSpPr/>
          <p:nvPr/>
        </p:nvSpPr>
        <p:spPr>
          <a:xfrm rot="10800000" flipH="1">
            <a:off x="-1118653" y="774"/>
            <a:ext cx="3100650" cy="5142725"/>
          </a:xfrm>
          <a:custGeom>
            <a:avLst/>
            <a:gdLst/>
            <a:ahLst/>
            <a:cxnLst/>
            <a:rect l="0" t="0" r="0" b="0"/>
            <a:pathLst>
              <a:path w="8053639" h="6879900" extrusionOk="0">
                <a:moveTo>
                  <a:pt x="4696126" y="16025"/>
                </a:moveTo>
                <a:lnTo>
                  <a:pt x="2920537" y="0"/>
                </a:lnTo>
                <a:cubicBezTo>
                  <a:pt x="2927053" y="2293300"/>
                  <a:pt x="2933568" y="4586600"/>
                  <a:pt x="2940084" y="6879900"/>
                </a:cubicBezTo>
                <a:lnTo>
                  <a:pt x="4085318" y="6861462"/>
                </a:lnTo>
                <a:cubicBezTo>
                  <a:pt x="8053639" y="4651267"/>
                  <a:pt x="0" y="3113439"/>
                  <a:pt x="4696126" y="16025"/>
                </a:cubicBezTo>
                <a:close/>
              </a:path>
            </a:pathLst>
          </a:custGeom>
          <a:gradFill>
            <a:gsLst>
              <a:gs pos="0">
                <a:srgbClr val="549FFF">
                  <a:alpha val="53725"/>
                </a:srgbClr>
              </a:gs>
              <a:gs pos="41000">
                <a:srgbClr val="003171">
                  <a:alpha val="53725"/>
                </a:srgbClr>
              </a:gs>
              <a:gs pos="100000">
                <a:srgbClr val="003171">
                  <a:alpha val="53725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35" name="Shape 35"/>
          <p:cNvSpPr/>
          <p:nvPr/>
        </p:nvSpPr>
        <p:spPr>
          <a:xfrm rot="10800000">
            <a:off x="8088846" y="-9550"/>
            <a:ext cx="1100667" cy="5153050"/>
          </a:xfrm>
          <a:custGeom>
            <a:avLst/>
            <a:gdLst/>
            <a:ahLst/>
            <a:cxnLst/>
            <a:rect l="0" t="0" r="0" b="0"/>
            <a:pathLst>
              <a:path w="1100668" h="6916846" extrusionOk="0">
                <a:moveTo>
                  <a:pt x="0" y="11711"/>
                </a:moveTo>
                <a:lnTo>
                  <a:pt x="956734" y="0"/>
                </a:lnTo>
                <a:cubicBezTo>
                  <a:pt x="33869" y="3419922"/>
                  <a:pt x="220135" y="4504457"/>
                  <a:pt x="1100668" y="6916846"/>
                </a:cubicBezTo>
                <a:lnTo>
                  <a:pt x="0" y="6916846"/>
                </a:lnTo>
                <a:lnTo>
                  <a:pt x="0" y="11711"/>
                </a:lnTo>
                <a:close/>
              </a:path>
            </a:pathLst>
          </a:custGeom>
          <a:gradFill>
            <a:gsLst>
              <a:gs pos="0">
                <a:srgbClr val="003171"/>
              </a:gs>
              <a:gs pos="100000">
                <a:srgbClr val="65A8FF"/>
              </a:gs>
            </a:gsLst>
            <a:lin ang="5700000" scaled="0"/>
          </a:gra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9942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Shape 39"/>
          <p:cNvGrpSpPr/>
          <p:nvPr/>
        </p:nvGrpSpPr>
        <p:grpSpPr>
          <a:xfrm>
            <a:off x="-6264" y="3700039"/>
            <a:ext cx="9150267" cy="2325488"/>
            <a:chOff x="-6264" y="4933386"/>
            <a:chExt cx="9150267" cy="3100650"/>
          </a:xfrm>
        </p:grpSpPr>
        <p:sp>
          <p:nvSpPr>
            <p:cNvPr id="40" name="Shape 40"/>
            <p:cNvSpPr/>
            <p:nvPr/>
          </p:nvSpPr>
          <p:spPr>
            <a:xfrm>
              <a:off x="-7" y="5537200"/>
              <a:ext cx="9144008" cy="1574769"/>
            </a:xfrm>
            <a:custGeom>
              <a:avLst/>
              <a:gdLst/>
              <a:ahLst/>
              <a:cxnLst/>
              <a:rect l="0" t="0" r="0" b="0"/>
              <a:pathLst>
                <a:path w="9144009" h="1257301" extrusionOk="0">
                  <a:moveTo>
                    <a:pt x="5" y="266700"/>
                  </a:moveTo>
                  <a:cubicBezTo>
                    <a:pt x="8115305" y="1257301"/>
                    <a:pt x="7620009" y="0"/>
                    <a:pt x="9144009" y="186267"/>
                  </a:cubicBezTo>
                  <a:cubicBezTo>
                    <a:pt x="9144008" y="441678"/>
                    <a:pt x="9143998" y="818763"/>
                    <a:pt x="9143997" y="1074174"/>
                  </a:cubicBezTo>
                  <a:lnTo>
                    <a:pt x="0" y="1086874"/>
                  </a:lnTo>
                  <a:cubicBezTo>
                    <a:pt x="0" y="854041"/>
                    <a:pt x="5" y="499533"/>
                    <a:pt x="5" y="266700"/>
                  </a:cubicBezTo>
                  <a:close/>
                </a:path>
              </a:pathLst>
            </a:custGeom>
            <a:gradFill>
              <a:gsLst>
                <a:gs pos="0">
                  <a:srgbClr val="549FFF"/>
                </a:gs>
                <a:gs pos="100000">
                  <a:srgbClr val="003171">
                    <a:alpha val="51764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" name="Shape 41"/>
            <p:cNvSpPr/>
            <p:nvPr/>
          </p:nvSpPr>
          <p:spPr>
            <a:xfrm rot="5400000" flipH="1">
              <a:off x="3018543" y="1908578"/>
              <a:ext cx="3100650" cy="9150266"/>
            </a:xfrm>
            <a:custGeom>
              <a:avLst/>
              <a:gdLst/>
              <a:ahLst/>
              <a:cxnLst/>
              <a:rect l="0" t="0" r="0" b="0"/>
              <a:pathLst>
                <a:path w="8053639" h="6879900" extrusionOk="0">
                  <a:moveTo>
                    <a:pt x="4696126" y="16025"/>
                  </a:moveTo>
                  <a:lnTo>
                    <a:pt x="2920537" y="0"/>
                  </a:lnTo>
                  <a:cubicBezTo>
                    <a:pt x="2927053" y="2293300"/>
                    <a:pt x="2933568" y="4586600"/>
                    <a:pt x="2940084" y="6879900"/>
                  </a:cubicBezTo>
                  <a:lnTo>
                    <a:pt x="4085318" y="6861462"/>
                  </a:lnTo>
                  <a:cubicBezTo>
                    <a:pt x="8053639" y="4651267"/>
                    <a:pt x="0" y="3113439"/>
                    <a:pt x="4696126" y="16025"/>
                  </a:cubicBezTo>
                  <a:close/>
                </a:path>
              </a:pathLst>
            </a:custGeom>
            <a:gradFill>
              <a:gsLst>
                <a:gs pos="0">
                  <a:srgbClr val="549FFF">
                    <a:alpha val="78823"/>
                  </a:srgbClr>
                </a:gs>
                <a:gs pos="41000">
                  <a:srgbClr val="003171">
                    <a:alpha val="78823"/>
                  </a:srgbClr>
                </a:gs>
                <a:gs pos="100000">
                  <a:srgbClr val="003171">
                    <a:alpha val="78823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2" name="Shape 42"/>
            <p:cNvSpPr/>
            <p:nvPr/>
          </p:nvSpPr>
          <p:spPr>
            <a:xfrm>
              <a:off x="-7" y="5740400"/>
              <a:ext cx="9144010" cy="1574769"/>
            </a:xfrm>
            <a:custGeom>
              <a:avLst/>
              <a:gdLst/>
              <a:ahLst/>
              <a:cxnLst/>
              <a:rect l="0" t="0" r="0" b="0"/>
              <a:pathLst>
                <a:path w="9144011" h="1257301" extrusionOk="0">
                  <a:moveTo>
                    <a:pt x="7" y="266700"/>
                  </a:moveTo>
                  <a:cubicBezTo>
                    <a:pt x="8115307" y="1257301"/>
                    <a:pt x="7620011" y="0"/>
                    <a:pt x="9144011" y="186267"/>
                  </a:cubicBezTo>
                  <a:lnTo>
                    <a:pt x="9144011" y="921775"/>
                  </a:lnTo>
                  <a:lnTo>
                    <a:pt x="0" y="931914"/>
                  </a:lnTo>
                  <a:cubicBezTo>
                    <a:pt x="0" y="699081"/>
                    <a:pt x="7" y="499533"/>
                    <a:pt x="7" y="266700"/>
                  </a:cubicBezTo>
                  <a:close/>
                </a:path>
              </a:pathLst>
            </a:custGeom>
            <a:gradFill>
              <a:gsLst>
                <a:gs pos="0">
                  <a:srgbClr val="549FFF">
                    <a:alpha val="81960"/>
                  </a:srgbClr>
                </a:gs>
                <a:gs pos="100000">
                  <a:srgbClr val="003171">
                    <a:alpha val="8196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43" name="Shape 43"/>
          <p:cNvSpPr txBox="1">
            <a:spLocks noGrp="1"/>
          </p:cNvSpPr>
          <p:nvPr>
            <p:ph type="body" idx="1"/>
          </p:nvPr>
        </p:nvSpPr>
        <p:spPr>
          <a:xfrm>
            <a:off x="1792288" y="4025503"/>
            <a:ext cx="5486399" cy="603599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algn="ctr">
              <a:spcBef>
                <a:spcPts val="0"/>
              </a:spcBef>
              <a:buSzPct val="100000"/>
              <a:buNone/>
              <a:defRPr sz="2400"/>
            </a:lvl1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  <a:endParaRPr lang="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2"/>
            </a:gs>
            <a:gs pos="100000">
              <a:schemeClr val="accent1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994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buClr>
                <a:srgbClr val="00387E"/>
              </a:buClr>
              <a:buSzPct val="100000"/>
              <a:buFont typeface="Trebuchet MS"/>
              <a:buNone/>
              <a:defRPr sz="4000" b="1">
                <a:solidFill>
                  <a:srgbClr val="00387E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>
              <a:spcBef>
                <a:spcPts val="0"/>
              </a:spcBef>
              <a:buClr>
                <a:srgbClr val="00387E"/>
              </a:buClr>
              <a:buSzPct val="100000"/>
              <a:buFont typeface="Trebuchet MS"/>
              <a:buNone/>
              <a:defRPr sz="4000" b="1">
                <a:solidFill>
                  <a:srgbClr val="00387E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>
              <a:spcBef>
                <a:spcPts val="0"/>
              </a:spcBef>
              <a:buClr>
                <a:srgbClr val="00387E"/>
              </a:buClr>
              <a:buSzPct val="100000"/>
              <a:buFont typeface="Trebuchet MS"/>
              <a:buNone/>
              <a:defRPr sz="4000" b="1">
                <a:solidFill>
                  <a:srgbClr val="00387E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>
              <a:spcBef>
                <a:spcPts val="0"/>
              </a:spcBef>
              <a:buClr>
                <a:srgbClr val="00387E"/>
              </a:buClr>
              <a:buSzPct val="100000"/>
              <a:buFont typeface="Trebuchet MS"/>
              <a:buNone/>
              <a:defRPr sz="4000" b="1">
                <a:solidFill>
                  <a:srgbClr val="00387E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>
              <a:spcBef>
                <a:spcPts val="0"/>
              </a:spcBef>
              <a:buClr>
                <a:srgbClr val="00387E"/>
              </a:buClr>
              <a:buSzPct val="100000"/>
              <a:buFont typeface="Trebuchet MS"/>
              <a:buNone/>
              <a:defRPr sz="4000" b="1">
                <a:solidFill>
                  <a:srgbClr val="00387E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>
              <a:spcBef>
                <a:spcPts val="0"/>
              </a:spcBef>
              <a:buClr>
                <a:srgbClr val="00387E"/>
              </a:buClr>
              <a:buSzPct val="100000"/>
              <a:buFont typeface="Trebuchet MS"/>
              <a:buNone/>
              <a:defRPr sz="4000" b="1">
                <a:solidFill>
                  <a:srgbClr val="00387E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>
              <a:spcBef>
                <a:spcPts val="0"/>
              </a:spcBef>
              <a:buClr>
                <a:srgbClr val="00387E"/>
              </a:buClr>
              <a:buSzPct val="100000"/>
              <a:buFont typeface="Trebuchet MS"/>
              <a:buNone/>
              <a:defRPr sz="4000" b="1">
                <a:solidFill>
                  <a:srgbClr val="00387E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>
              <a:spcBef>
                <a:spcPts val="0"/>
              </a:spcBef>
              <a:buClr>
                <a:srgbClr val="00387E"/>
              </a:buClr>
              <a:buSzPct val="100000"/>
              <a:buFont typeface="Trebuchet MS"/>
              <a:buNone/>
              <a:defRPr sz="4000" b="1">
                <a:solidFill>
                  <a:srgbClr val="00387E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>
              <a:spcBef>
                <a:spcPts val="0"/>
              </a:spcBef>
              <a:buClr>
                <a:srgbClr val="00387E"/>
              </a:buClr>
              <a:buSzPct val="100000"/>
              <a:buFont typeface="Trebuchet MS"/>
              <a:buNone/>
              <a:defRPr sz="4000" b="1">
                <a:solidFill>
                  <a:srgbClr val="00387E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457200" y="129540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buClr>
                <a:schemeClr val="dk2"/>
              </a:buClr>
              <a:buSzPct val="100000"/>
              <a:buFont typeface="Trebuchet MS"/>
              <a:defRPr sz="32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>
              <a:spcBef>
                <a:spcPts val="560"/>
              </a:spcBef>
              <a:buClr>
                <a:schemeClr val="dk2"/>
              </a:buClr>
              <a:buSzPct val="100000"/>
              <a:buFont typeface="Trebuchet MS"/>
              <a:defRPr sz="2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>
              <a:spcBef>
                <a:spcPts val="480"/>
              </a:spcBef>
              <a:buClr>
                <a:schemeClr val="dk2"/>
              </a:buClr>
              <a:buSzPct val="100000"/>
              <a:buFont typeface="Trebuchet MS"/>
              <a:defRPr sz="24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>
              <a:spcBef>
                <a:spcPts val="400"/>
              </a:spcBef>
              <a:buClr>
                <a:schemeClr val="dk2"/>
              </a:buClr>
              <a:buSzPct val="100000"/>
              <a:buFont typeface="Trebuchet MS"/>
              <a:defRPr sz="20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>
              <a:spcBef>
                <a:spcPts val="400"/>
              </a:spcBef>
              <a:buClr>
                <a:schemeClr val="dk2"/>
              </a:buClr>
              <a:buSzPct val="100000"/>
              <a:buFont typeface="Trebuchet MS"/>
              <a:defRPr sz="20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>
              <a:spcBef>
                <a:spcPts val="400"/>
              </a:spcBef>
              <a:buClr>
                <a:schemeClr val="dk2"/>
              </a:buClr>
              <a:buSzPct val="100000"/>
              <a:buFont typeface="Trebuchet MS"/>
              <a:defRPr sz="20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>
              <a:spcBef>
                <a:spcPts val="400"/>
              </a:spcBef>
              <a:buClr>
                <a:schemeClr val="dk2"/>
              </a:buClr>
              <a:buSzPct val="100000"/>
              <a:buFont typeface="Trebuchet MS"/>
              <a:defRPr sz="20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>
              <a:spcBef>
                <a:spcPts val="400"/>
              </a:spcBef>
              <a:buClr>
                <a:schemeClr val="dk2"/>
              </a:buClr>
              <a:buSzPct val="100000"/>
              <a:buFont typeface="Trebuchet MS"/>
              <a:defRPr sz="20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>
              <a:spcBef>
                <a:spcPts val="400"/>
              </a:spcBef>
              <a:buClr>
                <a:schemeClr val="dk2"/>
              </a:buClr>
              <a:buSzPct val="100000"/>
              <a:buFont typeface="Trebuchet MS"/>
              <a:defRPr sz="20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>
            <a:lvl1pPr algn="r">
              <a:spcBef>
                <a:spcPts val="0"/>
              </a:spcBef>
              <a:buNone/>
              <a:defRPr sz="1300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  <a:endParaRPr lang="ru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hf sldNum="0"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>
            <a:spLocks noGrp="1"/>
          </p:cNvSpPr>
          <p:nvPr>
            <p:ph type="ctrTitle"/>
          </p:nvPr>
        </p:nvSpPr>
        <p:spPr>
          <a:xfrm>
            <a:off x="1082040" y="1242060"/>
            <a:ext cx="7050900" cy="11025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algn="l">
              <a:spcBef>
                <a:spcPts val="0"/>
              </a:spcBef>
              <a:buNone/>
            </a:pPr>
            <a:r>
              <a:rPr lang="ru"/>
              <a:t>Сравнительный оборот</a:t>
            </a:r>
          </a:p>
        </p:txBody>
      </p:sp>
      <p:sp>
        <p:nvSpPr>
          <p:cNvPr id="55" name="Shape 55"/>
          <p:cNvSpPr txBox="1">
            <a:spLocks noGrp="1"/>
          </p:cNvSpPr>
          <p:nvPr>
            <p:ph type="subTitle" idx="1"/>
          </p:nvPr>
        </p:nvSpPr>
        <p:spPr>
          <a:xfrm>
            <a:off x="1082040" y="2423159"/>
            <a:ext cx="7035899" cy="6941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457200" y="1244242"/>
            <a:ext cx="8229600" cy="3630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endParaRPr/>
          </a:p>
          <a:p>
            <a:pPr rtl="0"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r>
              <a:rPr lang="ru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Он нежен, сладостен, мягок,</a:t>
            </a:r>
            <a:r>
              <a:rPr lang="ru" sz="24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" sz="2400" b="1" i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как рокот волн</a:t>
            </a:r>
            <a:r>
              <a:rPr lang="ru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тягуч и густ, </a:t>
            </a:r>
            <a:r>
              <a:rPr lang="ru" sz="2400" b="1" i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как смола</a:t>
            </a:r>
            <a:r>
              <a:rPr lang="ru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ярок,</a:t>
            </a:r>
            <a:r>
              <a:rPr lang="ru" sz="24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" sz="2400" b="1" i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как молния</a:t>
            </a:r>
            <a:r>
              <a:rPr lang="ru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прозрачен и чист, </a:t>
            </a:r>
            <a:r>
              <a:rPr lang="ru" sz="2400" b="1" i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как кристалл</a:t>
            </a:r>
            <a:r>
              <a:rPr lang="ru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душист и благовонен, </a:t>
            </a:r>
            <a:r>
              <a:rPr lang="ru" sz="2400" b="1" i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как весна</a:t>
            </a:r>
            <a:r>
              <a:rPr lang="ru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крепок и могуч, </a:t>
            </a:r>
            <a:r>
              <a:rPr lang="ru" sz="2400" b="1" i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как удар меча в руках богатыря</a:t>
            </a:r>
            <a:r>
              <a:rPr lang="ru" sz="24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ru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(Белинский).</a:t>
            </a:r>
          </a:p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09" name="Shape 109"/>
          <p:cNvSpPr txBox="1">
            <a:spLocks noGrp="1"/>
          </p:cNvSpPr>
          <p:nvPr>
            <p:ph type="title"/>
          </p:nvPr>
        </p:nvSpPr>
        <p:spPr>
          <a:xfrm>
            <a:off x="457200" y="205973"/>
            <a:ext cx="8229600" cy="15156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r>
              <a:rPr lang="ru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Особенно интересны развёрнутые сравнения (сравнения, построенные на сопоставлении многих схожих черт):</a:t>
            </a:r>
          </a:p>
          <a:p>
            <a:pPr>
              <a:spcBef>
                <a:spcPts val="0"/>
              </a:spcBef>
              <a:buNone/>
            </a:pPr>
            <a:endParaRPr sz="2400"/>
          </a:p>
        </p:txBody>
      </p:sp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457200" y="1244242"/>
            <a:ext cx="8229600" cy="3630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ru" sz="3600">
                <a:solidFill>
                  <a:srgbClr val="000000"/>
                </a:solidFill>
              </a:rPr>
              <a:t>Он приехал сюда </a:t>
            </a:r>
            <a:r>
              <a:rPr lang="ru" sz="3600">
                <a:solidFill>
                  <a:srgbClr val="FF0000"/>
                </a:solidFill>
              </a:rPr>
              <a:t>как журналист</a:t>
            </a:r>
            <a:r>
              <a:rPr lang="ru" sz="3600">
                <a:solidFill>
                  <a:srgbClr val="000000"/>
                </a:solidFill>
              </a:rPr>
              <a:t>.</a:t>
            </a:r>
          </a:p>
          <a:p>
            <a:pPr rtl="0">
              <a:spcBef>
                <a:spcPts val="0"/>
              </a:spcBef>
              <a:buNone/>
            </a:pPr>
            <a:endParaRPr sz="3600">
              <a:solidFill>
                <a:srgbClr val="000000"/>
              </a:solidFill>
            </a:endParaRPr>
          </a:p>
          <a:p>
            <a:pPr rtl="0">
              <a:spcBef>
                <a:spcPts val="0"/>
              </a:spcBef>
              <a:buNone/>
            </a:pPr>
            <a:r>
              <a:rPr lang="ru" sz="3600">
                <a:solidFill>
                  <a:srgbClr val="000000"/>
                </a:solidFill>
              </a:rPr>
              <a:t>Он приехал сюда </a:t>
            </a:r>
            <a:r>
              <a:rPr lang="ru" sz="3600">
                <a:solidFill>
                  <a:srgbClr val="FF0000"/>
                </a:solidFill>
              </a:rPr>
              <a:t>как представитель своей организации</a:t>
            </a:r>
            <a:r>
              <a:rPr lang="ru" sz="3600">
                <a:solidFill>
                  <a:srgbClr val="000000"/>
                </a:solidFill>
              </a:rPr>
              <a:t>.</a:t>
            </a:r>
          </a:p>
          <a:p>
            <a:pPr rtl="0">
              <a:spcBef>
                <a:spcPts val="0"/>
              </a:spcBef>
              <a:buNone/>
            </a:pPr>
            <a:endParaRPr sz="3600">
              <a:solidFill>
                <a:srgbClr val="000000"/>
              </a:solidFill>
            </a:endParaRPr>
          </a:p>
          <a:p>
            <a:pPr>
              <a:spcBef>
                <a:spcPts val="0"/>
              </a:spcBef>
              <a:buNone/>
            </a:pPr>
            <a:r>
              <a:rPr lang="ru" sz="3600">
                <a:solidFill>
                  <a:srgbClr val="000000"/>
                </a:solidFill>
              </a:rPr>
              <a:t>Они приехали сюда </a:t>
            </a:r>
            <a:r>
              <a:rPr lang="ru" sz="3600">
                <a:solidFill>
                  <a:srgbClr val="FF0000"/>
                </a:solidFill>
              </a:rPr>
              <a:t>как миротворцы</a:t>
            </a:r>
            <a:r>
              <a:rPr lang="ru" sz="360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15" name="Shape 115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9942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">
                <a:solidFill>
                  <a:srgbClr val="FF0000"/>
                </a:solidFill>
              </a:rPr>
              <a:t>Внимание! </a:t>
            </a:r>
            <a:r>
              <a:rPr lang="ru">
                <a:solidFill>
                  <a:srgbClr val="000000"/>
                </a:solidFill>
              </a:rPr>
              <a:t>Не путайте с:</a:t>
            </a:r>
          </a:p>
        </p:txBody>
      </p:sp>
    </p:spTree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 txBox="1">
            <a:spLocks noGrp="1"/>
          </p:cNvSpPr>
          <p:nvPr>
            <p:ph type="body" idx="1"/>
          </p:nvPr>
        </p:nvSpPr>
        <p:spPr>
          <a:xfrm>
            <a:off x="457200" y="1244242"/>
            <a:ext cx="8229600" cy="3630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" sz="4800" b="1">
                <a:solidFill>
                  <a:srgbClr val="000000"/>
                </a:solidFill>
              </a:rPr>
              <a:t>Сегодня вы узнали все о сравнительных оборотах, удачи Вам ,будьте грамотными!</a:t>
            </a:r>
          </a:p>
        </p:txBody>
      </p:sp>
      <p:sp>
        <p:nvSpPr>
          <p:cNvPr id="121" name="Shape 121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9942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  <p:transition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 txBox="1">
            <a:spLocks noGrp="1"/>
          </p:cNvSpPr>
          <p:nvPr>
            <p:ph type="body" idx="1"/>
          </p:nvPr>
        </p:nvSpPr>
        <p:spPr>
          <a:xfrm>
            <a:off x="457200" y="970844"/>
            <a:ext cx="8229600" cy="3903698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r>
              <a:rPr lang="ru-RU" sz="1800" b="1" dirty="0">
                <a:solidFill>
                  <a:srgbClr val="C00000"/>
                </a:solidFill>
              </a:rPr>
              <a:t>объясните </a:t>
            </a:r>
            <a:r>
              <a:rPr lang="ru-RU" sz="1800" b="1" dirty="0" smtClean="0">
                <a:solidFill>
                  <a:srgbClr val="C00000"/>
                </a:solidFill>
              </a:rPr>
              <a:t> </a:t>
            </a:r>
            <a:r>
              <a:rPr lang="ru-RU" sz="1800" b="1" dirty="0">
                <a:solidFill>
                  <a:srgbClr val="C00000"/>
                </a:solidFill>
              </a:rPr>
              <a:t>постановку знаков препинания</a:t>
            </a:r>
            <a:r>
              <a:rPr lang="ru-RU" sz="1800" b="1" dirty="0" smtClean="0">
                <a:solidFill>
                  <a:srgbClr val="C00000"/>
                </a:solidFill>
              </a:rPr>
              <a:t>:</a:t>
            </a:r>
          </a:p>
          <a:p>
            <a:endParaRPr lang="ru-RU" sz="1800" dirty="0"/>
          </a:p>
          <a:p>
            <a:r>
              <a:rPr lang="ru-RU" sz="1800" dirty="0"/>
              <a:t>Леса шумели справа и </a:t>
            </a:r>
            <a:r>
              <a:rPr lang="ru-RU" sz="1800" dirty="0" smtClean="0"/>
              <a:t>слева бушуя </a:t>
            </a:r>
            <a:r>
              <a:rPr lang="ru-RU" sz="1800" dirty="0"/>
              <a:t>как озера.</a:t>
            </a:r>
          </a:p>
          <a:p>
            <a:r>
              <a:rPr lang="ru-RU" sz="1800" dirty="0" smtClean="0"/>
              <a:t>Сосна </a:t>
            </a:r>
            <a:r>
              <a:rPr lang="ru-RU" sz="1800" dirty="0"/>
              <a:t>как дерево </a:t>
            </a:r>
            <a:r>
              <a:rPr lang="ru-RU" sz="1800" dirty="0" smtClean="0"/>
              <a:t>смолистое </a:t>
            </a:r>
            <a:r>
              <a:rPr lang="ru-RU" sz="1800" dirty="0"/>
              <a:t>с трудом поддается гниению.</a:t>
            </a:r>
          </a:p>
          <a:p>
            <a:r>
              <a:rPr lang="ru-RU" sz="1800" dirty="0"/>
              <a:t>Дождь </a:t>
            </a:r>
            <a:r>
              <a:rPr lang="ru-RU" sz="1800" dirty="0" smtClean="0"/>
              <a:t>мелкий </a:t>
            </a:r>
            <a:r>
              <a:rPr lang="ru-RU" sz="1800" dirty="0"/>
              <a:t>как </a:t>
            </a:r>
            <a:r>
              <a:rPr lang="ru-RU" sz="1800" dirty="0" smtClean="0"/>
              <a:t>изморось </a:t>
            </a:r>
            <a:r>
              <a:rPr lang="ru-RU" sz="1800" dirty="0"/>
              <a:t>продолжал бесшумно ложиться на тайгу.</a:t>
            </a:r>
          </a:p>
          <a:p>
            <a:r>
              <a:rPr lang="ru-RU" sz="1800" dirty="0"/>
              <a:t>Слева по-прежнему шла черная гряда </a:t>
            </a:r>
            <a:r>
              <a:rPr lang="ru-RU" sz="1800" dirty="0" smtClean="0"/>
              <a:t>сопок изогнувшись </a:t>
            </a:r>
            <a:r>
              <a:rPr lang="ru-RU" sz="1800" dirty="0"/>
              <a:t>как хребет гигантского зверя.</a:t>
            </a:r>
          </a:p>
          <a:p>
            <a:r>
              <a:rPr lang="ru-RU" sz="1800" dirty="0"/>
              <a:t>Зимой тротуар как каток.</a:t>
            </a:r>
          </a:p>
          <a:p>
            <a:r>
              <a:rPr lang="ru-RU" sz="1800" dirty="0"/>
              <a:t>Он пролетел как стрела всё расстояние.</a:t>
            </a:r>
          </a:p>
          <a:p>
            <a:r>
              <a:rPr lang="ru-RU" sz="1800" dirty="0"/>
              <a:t>Его знали как опытного врача.</a:t>
            </a:r>
          </a:p>
          <a:p>
            <a:r>
              <a:rPr lang="ru-RU" sz="1800" dirty="0"/>
              <a:t>Небо в январе как звёздный шатер.</a:t>
            </a:r>
          </a:p>
          <a:p>
            <a:pPr lvl="0" rtl="0">
              <a:spcBef>
                <a:spcPts val="0"/>
              </a:spcBef>
              <a:buNone/>
            </a:pPr>
            <a:endParaRPr lang="ru" sz="1400" b="1" dirty="0">
              <a:solidFill>
                <a:srgbClr val="000000"/>
              </a:solidFill>
            </a:endParaRPr>
          </a:p>
        </p:txBody>
      </p:sp>
      <p:sp>
        <p:nvSpPr>
          <p:cNvPr id="121" name="Shape 121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764866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-RU" sz="1800" dirty="0" smtClean="0">
                <a:solidFill>
                  <a:schemeClr val="tx1"/>
                </a:solidFill>
              </a:rPr>
              <a:t>Домашняя работа.</a:t>
            </a:r>
            <a:endParaRPr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3405816"/>
      </p:ext>
    </p:extLst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 txBox="1">
            <a:spLocks noGrp="1"/>
          </p:cNvSpPr>
          <p:nvPr>
            <p:ph type="body" idx="1"/>
          </p:nvPr>
        </p:nvSpPr>
        <p:spPr>
          <a:xfrm>
            <a:off x="457200" y="1244242"/>
            <a:ext cx="8229600" cy="3630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" sz="3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Сравнительный оборот – это оборот, выражающий сравнение и представляющий собой часть простого предложения.</a:t>
            </a:r>
          </a:p>
        </p:txBody>
      </p:sp>
      <p:sp>
        <p:nvSpPr>
          <p:cNvPr id="61" name="Shape 61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9942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" sz="3600" b="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Понятие о сравнительном обороте</a:t>
            </a:r>
          </a:p>
        </p:txBody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>
            <a:spLocks noGrp="1"/>
          </p:cNvSpPr>
          <p:nvPr>
            <p:ph type="body" idx="1"/>
          </p:nvPr>
        </p:nvSpPr>
        <p:spPr>
          <a:xfrm>
            <a:off x="457200" y="1061142"/>
            <a:ext cx="8229600" cy="3630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Служите мне, </a:t>
            </a:r>
            <a:r>
              <a:rPr lang="ru" sz="2400" b="1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как вы ему служили</a:t>
            </a:r>
            <a:r>
              <a:rPr lang="ru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(ПУШКИН).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rtl="0">
              <a:spcBef>
                <a:spcPts val="0"/>
              </a:spcBef>
              <a:buNone/>
            </a:pPr>
            <a:r>
              <a:rPr lang="ru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Вся комната вдруг потемнела, </a:t>
            </a:r>
            <a:r>
              <a:rPr lang="ru" sz="2400" b="1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точно в ней задёрнулись занавески (Куприн).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2400" b="1" u="sng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rtl="0">
              <a:spcBef>
                <a:spcPts val="0"/>
              </a:spcBef>
              <a:buNone/>
            </a:pPr>
            <a:r>
              <a:rPr lang="ru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Впереди виднелась белая пелена, </a:t>
            </a:r>
            <a:r>
              <a:rPr lang="ru" sz="2400" b="1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будто река вышла из </a:t>
            </a:r>
            <a:r>
              <a:rPr lang="ru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берегов (А. Н. Толстой)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>
              <a:spcBef>
                <a:spcPts val="0"/>
              </a:spcBef>
              <a:buNone/>
            </a:pPr>
            <a:r>
              <a:rPr lang="ru" sz="2400" b="1">
                <a:solidFill>
                  <a:srgbClr val="FF0000"/>
                </a:solidFill>
              </a:rPr>
              <a:t>Это структуры, в которых есть действие, сравнимое с действием в главном предложении.</a:t>
            </a:r>
          </a:p>
        </p:txBody>
      </p:sp>
      <p:sp>
        <p:nvSpPr>
          <p:cNvPr id="67" name="Shape 67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9942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" sz="30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Примеры предложений с придаточными сравнительными</a:t>
            </a:r>
          </a:p>
        </p:txBody>
      </p:sp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>
            <a:spLocks noGrp="1"/>
          </p:cNvSpPr>
          <p:nvPr>
            <p:ph type="body" idx="1"/>
          </p:nvPr>
        </p:nvSpPr>
        <p:spPr>
          <a:xfrm>
            <a:off x="457200" y="1244242"/>
            <a:ext cx="8229600" cy="3630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" sz="3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Воздух чист и свеж, </a:t>
            </a:r>
            <a:r>
              <a:rPr lang="ru" sz="3000" b="1" i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как поцелуй ребёнка</a:t>
            </a:r>
            <a:r>
              <a:rPr lang="ru" sz="30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" sz="3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(Лермонтов).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30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>
              <a:spcBef>
                <a:spcPts val="0"/>
              </a:spcBef>
              <a:buNone/>
            </a:pPr>
            <a:r>
              <a:rPr lang="ru" sz="3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Она глядела на него, </a:t>
            </a:r>
            <a:r>
              <a:rPr lang="ru" sz="3000" b="1" i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как на икону</a:t>
            </a:r>
            <a:r>
              <a:rPr lang="ru" sz="3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со страхом и раскаянием (Чехов)</a:t>
            </a:r>
          </a:p>
        </p:txBody>
      </p:sp>
      <p:sp>
        <p:nvSpPr>
          <p:cNvPr id="73" name="Shape 73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9942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"/>
              <a:t>Примеры предложений со сравнительными оборотами:</a:t>
            </a:r>
          </a:p>
        </p:txBody>
      </p:sp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 txBox="1">
            <a:spLocks noGrp="1"/>
          </p:cNvSpPr>
          <p:nvPr>
            <p:ph type="body" idx="1"/>
          </p:nvPr>
        </p:nvSpPr>
        <p:spPr>
          <a:xfrm>
            <a:off x="457200" y="1244242"/>
            <a:ext cx="8229600" cy="3630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" sz="1800" b="1">
                <a:solidFill>
                  <a:srgbClr val="274E13"/>
                </a:solidFill>
                <a:latin typeface="Arial"/>
                <a:ea typeface="Arial"/>
                <a:cs typeface="Arial"/>
                <a:sym typeface="Arial"/>
              </a:rPr>
              <a:t>- имя существительное в именительном падеже с пояснительными словами или без них – согласованным либо несогласованным определением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8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rtl="0">
              <a:spcBef>
                <a:spcPts val="0"/>
              </a:spcBef>
              <a:buNone/>
            </a:pPr>
            <a:r>
              <a:rPr lang="ru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Он мог  бы чувства обнаружить, а не щетиниться, </a:t>
            </a:r>
            <a:r>
              <a:rPr lang="ru" sz="1800" b="1" i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как зверь</a:t>
            </a:r>
            <a:r>
              <a:rPr lang="ru" sz="1800" b="1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(Пушкин).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800" b="1" i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rtl="0">
              <a:spcBef>
                <a:spcPts val="0"/>
              </a:spcBef>
              <a:buNone/>
            </a:pPr>
            <a:r>
              <a:rPr lang="ru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Офицерик ахнул и, свернувшись, сел на землю, </a:t>
            </a:r>
            <a:r>
              <a:rPr lang="ru" sz="1800" b="1" i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как на лету подстреленная птица</a:t>
            </a:r>
            <a:r>
              <a:rPr lang="ru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(Л. Толстой).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8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rtl="0">
              <a:spcBef>
                <a:spcPts val="0"/>
              </a:spcBef>
              <a:buClr>
                <a:schemeClr val="dk1"/>
              </a:buClr>
              <a:buSzPct val="61111"/>
              <a:buFont typeface="Arial"/>
              <a:buNone/>
            </a:pPr>
            <a:r>
              <a:rPr lang="ru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И уже смешались облака и дымы, </a:t>
            </a:r>
            <a:r>
              <a:rPr lang="ru" sz="1800" b="1" i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будто рядовые одного полка</a:t>
            </a:r>
            <a:r>
              <a:rPr lang="ru" sz="18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(Маяковский).</a:t>
            </a:r>
          </a:p>
          <a:p>
            <a:pPr lvl="0" rtl="0">
              <a:spcBef>
                <a:spcPts val="0"/>
              </a:spcBef>
              <a:buNone/>
            </a:pPr>
            <a:endParaRPr sz="1800" b="1"/>
          </a:p>
        </p:txBody>
      </p:sp>
      <p:sp>
        <p:nvSpPr>
          <p:cNvPr id="79" name="Shape 79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9942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100" b="0" i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rtl="0">
              <a:spcBef>
                <a:spcPts val="0"/>
              </a:spcBef>
              <a:buNone/>
            </a:pPr>
            <a:endParaRPr sz="1100" b="0" i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rtl="0">
              <a:spcBef>
                <a:spcPts val="0"/>
              </a:spcBef>
              <a:buNone/>
            </a:pPr>
            <a:endParaRPr sz="1100" b="0" i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rtl="0">
              <a:spcBef>
                <a:spcPts val="0"/>
              </a:spcBef>
              <a:buNone/>
            </a:pPr>
            <a:endParaRPr sz="1100" b="0" i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rtl="0">
              <a:spcBef>
                <a:spcPts val="0"/>
              </a:spcBef>
              <a:buNone/>
            </a:pPr>
            <a:endParaRPr sz="1100" b="0" i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rtl="0">
              <a:spcBef>
                <a:spcPts val="0"/>
              </a:spcBef>
              <a:buNone/>
            </a:pPr>
            <a:endParaRPr sz="1100" b="0" i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rtl="0">
              <a:spcBef>
                <a:spcPts val="0"/>
              </a:spcBef>
              <a:buNone/>
            </a:pPr>
            <a:endParaRPr sz="1100" b="0" i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rtl="0">
              <a:spcBef>
                <a:spcPts val="0"/>
              </a:spcBef>
              <a:buNone/>
            </a:pPr>
            <a:r>
              <a:rPr lang="ru" sz="3000">
                <a:solidFill>
                  <a:srgbClr val="000000"/>
                </a:solidFill>
              </a:rPr>
              <a:t>В состав сравнительного оборота обычно входят:</a:t>
            </a:r>
          </a:p>
        </p:txBody>
      </p:sp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>
            <a:spLocks noGrp="1"/>
          </p:cNvSpPr>
          <p:nvPr>
            <p:ph type="body" idx="1"/>
          </p:nvPr>
        </p:nvSpPr>
        <p:spPr>
          <a:xfrm>
            <a:off x="457200" y="1244242"/>
            <a:ext cx="8229600" cy="3630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0"/>
              </a:spcBef>
              <a:buNone/>
            </a:pPr>
            <a:r>
              <a:rPr lang="ru" sz="3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Так же непринуждённа была её походка, </a:t>
            </a:r>
            <a:r>
              <a:rPr lang="ru" sz="3000" b="1" i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как в Стальхейме</a:t>
            </a:r>
            <a:r>
              <a:rPr lang="ru" sz="3000" b="1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" sz="3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(Федин).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30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rtl="0">
              <a:spcBef>
                <a:spcPts val="0"/>
              </a:spcBef>
              <a:buClr>
                <a:schemeClr val="dk1"/>
              </a:buClr>
              <a:buSzPct val="36666"/>
              <a:buFont typeface="Arial"/>
              <a:buNone/>
            </a:pPr>
            <a:r>
              <a:rPr lang="ru" sz="3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И сон, и сладостный покой, </a:t>
            </a:r>
            <a:r>
              <a:rPr lang="ru" sz="3000" b="1" i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как прежде</a:t>
            </a:r>
            <a:r>
              <a:rPr lang="ru" sz="30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ru" sz="3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посетили снова мой угол тесный и простой (Пушкин)</a:t>
            </a:r>
          </a:p>
          <a:p>
            <a:pPr lvl="0" rtl="0">
              <a:spcBef>
                <a:spcPts val="0"/>
              </a:spcBef>
              <a:buNone/>
            </a:pPr>
            <a:endParaRPr sz="3000" b="1"/>
          </a:p>
        </p:txBody>
      </p:sp>
      <p:sp>
        <p:nvSpPr>
          <p:cNvPr id="85" name="Shape 85"/>
          <p:cNvSpPr txBox="1">
            <a:spLocks noGrp="1"/>
          </p:cNvSpPr>
          <p:nvPr>
            <p:ph type="title"/>
          </p:nvPr>
        </p:nvSpPr>
        <p:spPr>
          <a:xfrm>
            <a:off x="264725" y="74850"/>
            <a:ext cx="8229600" cy="15719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/>
          </a:p>
          <a:p>
            <a:pPr lvl="0" rtl="0">
              <a:spcBef>
                <a:spcPts val="0"/>
              </a:spcBef>
              <a:buNone/>
            </a:pPr>
            <a:endParaRPr sz="1400"/>
          </a:p>
          <a:p>
            <a:pPr lvl="0" rtl="0">
              <a:spcBef>
                <a:spcPts val="0"/>
              </a:spcBef>
              <a:buNone/>
            </a:pPr>
            <a:endParaRPr sz="1400"/>
          </a:p>
          <a:p>
            <a:pPr lvl="0" rtl="0">
              <a:spcBef>
                <a:spcPts val="0"/>
              </a:spcBef>
              <a:buNone/>
            </a:pPr>
            <a:endParaRPr sz="1400"/>
          </a:p>
          <a:p>
            <a:pPr lvl="0" rtl="0">
              <a:spcBef>
                <a:spcPts val="0"/>
              </a:spcBef>
              <a:buNone/>
            </a:pPr>
            <a:endParaRPr sz="1400"/>
          </a:p>
          <a:p>
            <a:pPr lvl="0" rtl="0">
              <a:spcBef>
                <a:spcPts val="0"/>
              </a:spcBef>
              <a:buNone/>
            </a:pPr>
            <a:endParaRPr sz="1400"/>
          </a:p>
          <a:p>
            <a:pPr lvl="0" rtl="0">
              <a:spcBef>
                <a:spcPts val="0"/>
              </a:spcBef>
              <a:buNone/>
            </a:pPr>
            <a:endParaRPr sz="1400"/>
          </a:p>
          <a:p>
            <a:pPr lvl="0" rtl="0">
              <a:spcBef>
                <a:spcPts val="0"/>
              </a:spcBef>
              <a:buNone/>
            </a:pPr>
            <a:endParaRPr sz="1400"/>
          </a:p>
          <a:p>
            <a:pPr lvl="0" rtl="0">
              <a:spcBef>
                <a:spcPts val="0"/>
              </a:spcBef>
              <a:buNone/>
            </a:pPr>
            <a:endParaRPr sz="1400"/>
          </a:p>
          <a:p>
            <a:pPr lvl="0" rtl="0">
              <a:spcBef>
                <a:spcPts val="0"/>
              </a:spcBef>
              <a:buNone/>
            </a:pPr>
            <a:endParaRPr sz="1400"/>
          </a:p>
          <a:p>
            <a:pPr lvl="0" rtl="0">
              <a:spcBef>
                <a:spcPts val="0"/>
              </a:spcBef>
              <a:buNone/>
            </a:pPr>
            <a:endParaRPr sz="1400"/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400"/>
          </a:p>
          <a:p>
            <a:pPr lvl="0" rtl="0">
              <a:spcBef>
                <a:spcPts val="0"/>
              </a:spcBef>
              <a:buNone/>
            </a:pPr>
            <a:r>
              <a:rPr lang="ru" sz="2400">
                <a:solidFill>
                  <a:srgbClr val="000000"/>
                </a:solidFill>
              </a:rPr>
              <a:t>Имя существительное в форме косвенного падежа или слово другой части речи, выступающие в роли второстепенного члена предложения (чаще всего обстоятельства).</a:t>
            </a:r>
          </a:p>
        </p:txBody>
      </p:sp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>
            <a:spLocks noGrp="1"/>
          </p:cNvSpPr>
          <p:nvPr>
            <p:ph type="body" idx="1"/>
          </p:nvPr>
        </p:nvSpPr>
        <p:spPr>
          <a:xfrm>
            <a:off x="457200" y="1244242"/>
            <a:ext cx="8229600" cy="3630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ru" sz="4800" b="1">
                <a:solidFill>
                  <a:srgbClr val="000000"/>
                </a:solidFill>
              </a:rPr>
              <a:t>На письме сравнительные обороты всегда выделяются (или отделяются) запятыми.</a:t>
            </a:r>
          </a:p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91" name="Shape 91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9942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457200" y="1244242"/>
            <a:ext cx="8229600" cy="3630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ru" sz="4800" b="1">
                <a:solidFill>
                  <a:srgbClr val="000000"/>
                </a:solidFill>
              </a:rPr>
              <a:t>КАК, КАК БУДТО, СЛОВНО, ТОЧНО, ПОДОБНО ТОМУ КАК и других.</a:t>
            </a:r>
          </a:p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97" name="Shape 97"/>
          <p:cNvSpPr txBox="1">
            <a:spLocks noGrp="1"/>
          </p:cNvSpPr>
          <p:nvPr>
            <p:ph type="title"/>
          </p:nvPr>
        </p:nvSpPr>
        <p:spPr>
          <a:xfrm>
            <a:off x="705750" y="128325"/>
            <a:ext cx="7980900" cy="15827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r>
              <a:rPr lang="ru" sz="2400">
                <a:solidFill>
                  <a:srgbClr val="000000"/>
                </a:solidFill>
              </a:rPr>
              <a:t>Сравнительные обороты присоединяются к остальному предложению с помощью сравнительных союзов</a:t>
            </a:r>
          </a:p>
          <a:p>
            <a:pPr>
              <a:spcBef>
                <a:spcPts val="0"/>
              </a:spcBef>
              <a:buNone/>
            </a:pPr>
            <a:endParaRPr sz="2400"/>
          </a:p>
        </p:txBody>
      </p:sp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 txBox="1">
            <a:spLocks noGrp="1"/>
          </p:cNvSpPr>
          <p:nvPr>
            <p:ph type="body" idx="1"/>
          </p:nvPr>
        </p:nvSpPr>
        <p:spPr>
          <a:xfrm>
            <a:off x="457200" y="1244242"/>
            <a:ext cx="8229600" cy="3630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endParaRPr/>
          </a:p>
          <a:p>
            <a:pPr rtl="0"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r>
              <a:rPr lang="ru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Внизу, </a:t>
            </a:r>
            <a:r>
              <a:rPr lang="ru" sz="2400" b="1" i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как зеркало стальное</a:t>
            </a:r>
            <a:r>
              <a:rPr lang="ru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синеют озера струи (Тютчев).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r>
              <a:rPr lang="ru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Белей, </a:t>
            </a:r>
            <a:r>
              <a:rPr lang="ru" sz="2400" b="1" i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чем горы снеговые</a:t>
            </a:r>
            <a:r>
              <a:rPr lang="ru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идут на запад облака (Лермонтов).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r>
              <a:rPr lang="ru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Луна взошла сильно багровая и хмурая, </a:t>
            </a:r>
            <a:r>
              <a:rPr lang="ru" sz="2400" b="1" i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точно больная</a:t>
            </a:r>
            <a:r>
              <a:rPr lang="ru" sz="2400" b="1" i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r>
              <a:rPr lang="ru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(Чехов).</a:t>
            </a:r>
          </a:p>
          <a:p>
            <a:pPr>
              <a:spcBef>
                <a:spcPts val="0"/>
              </a:spcBef>
              <a:buNone/>
            </a:pPr>
            <a:endParaRPr sz="2400" b="1"/>
          </a:p>
        </p:txBody>
      </p:sp>
      <p:sp>
        <p:nvSpPr>
          <p:cNvPr id="103" name="Shape 103"/>
          <p:cNvSpPr txBox="1">
            <a:spLocks noGrp="1"/>
          </p:cNvSpPr>
          <p:nvPr>
            <p:ph type="title"/>
          </p:nvPr>
        </p:nvSpPr>
        <p:spPr>
          <a:xfrm>
            <a:off x="457200" y="205970"/>
            <a:ext cx="8229600" cy="21464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36666"/>
              <a:buFont typeface="Arial"/>
              <a:buNone/>
            </a:pPr>
            <a:r>
              <a:rPr lang="ru" sz="3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Сравнительный оборот часто используется в художественной литературе в качестве тропа, состоящего в уподоблении одного предмета другому на основании общего у них признака.</a:t>
            </a:r>
          </a:p>
          <a:p>
            <a:pPr>
              <a:spcBef>
                <a:spcPts val="0"/>
              </a:spcBef>
              <a:buNone/>
            </a:pPr>
            <a:endParaRPr sz="1800"/>
          </a:p>
        </p:txBody>
      </p:sp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name="wave">
  <a:themeElements>
    <a:clrScheme name="Custom 506">
      <a:dk1>
        <a:srgbClr val="000000"/>
      </a:dk1>
      <a:lt1>
        <a:srgbClr val="FFFFFF"/>
      </a:lt1>
      <a:dk2>
        <a:srgbClr val="00387E"/>
      </a:dk2>
      <a:lt2>
        <a:srgbClr val="C6DFFF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387E"/>
      </a:hlink>
      <a:folHlink>
        <a:srgbClr val="96969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1112</Words>
  <Application>Microsoft Office PowerPoint</Application>
  <PresentationFormat>Экран (16:9)</PresentationFormat>
  <Paragraphs>105</Paragraphs>
  <Slides>13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Times New Roman</vt:lpstr>
      <vt:lpstr>Trebuchet MS</vt:lpstr>
      <vt:lpstr>wave</vt:lpstr>
      <vt:lpstr>Сравнительный оборот</vt:lpstr>
      <vt:lpstr>Понятие о сравнительном обороте</vt:lpstr>
      <vt:lpstr>Примеры предложений с придаточными сравнительными</vt:lpstr>
      <vt:lpstr>Примеры предложений со сравнительными оборотами:</vt:lpstr>
      <vt:lpstr>        В состав сравнительного оборота обычно входят:</vt:lpstr>
      <vt:lpstr>            Имя существительное в форме косвенного падежа или слово другой части речи, выступающие в роли второстепенного члена предложения (чаще всего обстоятельства).</vt:lpstr>
      <vt:lpstr>Презентация PowerPoint</vt:lpstr>
      <vt:lpstr>Сравнительные обороты присоединяются к остальному предложению с помощью сравнительных союзов </vt:lpstr>
      <vt:lpstr>Сравнительный оборот часто используется в художественной литературе в качестве тропа, состоящего в уподоблении одного предмета другому на основании общего у них признака. </vt:lpstr>
      <vt:lpstr>Особенно интересны развёрнутые сравнения (сравнения, построенные на сопоставлении многих схожих черт): </vt:lpstr>
      <vt:lpstr>Внимание! Не путайте с:</vt:lpstr>
      <vt:lpstr>Презентация PowerPoint</vt:lpstr>
      <vt:lpstr>Домашняя работа.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Сравнительный оборот</dc:title>
  <cp:lastModifiedBy>Пользователь</cp:lastModifiedBy>
  <cp:revision>3</cp:revision>
  <dcterms:modified xsi:type="dcterms:W3CDTF">2020-04-16T17:15:34Z</dcterms:modified>
</cp:coreProperties>
</file>