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5" r:id="rId5"/>
    <p:sldId id="258" r:id="rId6"/>
    <p:sldId id="259" r:id="rId7"/>
    <p:sldId id="260" r:id="rId8"/>
    <p:sldId id="272" r:id="rId9"/>
    <p:sldId id="261" r:id="rId10"/>
    <p:sldId id="268" r:id="rId11"/>
    <p:sldId id="267" r:id="rId12"/>
    <p:sldId id="262" r:id="rId13"/>
    <p:sldId id="263" r:id="rId14"/>
    <p:sldId id="264" r:id="rId15"/>
    <p:sldId id="265" r:id="rId16"/>
    <p:sldId id="273" r:id="rId17"/>
    <p:sldId id="269" r:id="rId18"/>
    <p:sldId id="270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272E-692F-4A43-9138-5104647858F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37C6-1B75-49BD-AEAB-7DC9993C4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edblog.su/wp-content/uploads/2018/07/1531332003_dietologi-rasskazali-chem-polezny-dlya-zdorovya-otrubi.jpg" TargetMode="External"/><Relationship Id="rId13" Type="http://schemas.openxmlformats.org/officeDocument/2006/relationships/hyperlink" Target="https://shkola7gnomov.ru/upload/iblock/eb1/eb1888f6856061050d9fc60809782241.jpg" TargetMode="External"/><Relationship Id="rId18" Type="http://schemas.openxmlformats.org/officeDocument/2006/relationships/hyperlink" Target="http://for-kidsandmum.ru/images/1005736655.jpg" TargetMode="External"/><Relationship Id="rId3" Type="http://schemas.openxmlformats.org/officeDocument/2006/relationships/hyperlink" Target="https://fairytalez.com/wp-content/uploads/2016/02/charles-perrault-portrait_1.jpg" TargetMode="External"/><Relationship Id="rId21" Type="http://schemas.openxmlformats.org/officeDocument/2006/relationships/hyperlink" Target="http://www.k-zn.ru/upload/iblock/d2f/d2fedd244c6a717799134252aa50feed.jpg" TargetMode="External"/><Relationship Id="rId7" Type="http://schemas.openxmlformats.org/officeDocument/2006/relationships/hyperlink" Target="https://i.pinimg.com/736x/85/44/77/8544779fa8fb1022c921df8c138c4789.jpg" TargetMode="External"/><Relationship Id="rId12" Type="http://schemas.openxmlformats.org/officeDocument/2006/relationships/hyperlink" Target="https://cdn3.imgbb.ru/bazar/254/2549647/201702/d19b44efee98f7d9217620082740d420.jpg" TargetMode="External"/><Relationship Id="rId17" Type="http://schemas.openxmlformats.org/officeDocument/2006/relationships/hyperlink" Target="https://mistgrani.com/upload/images/products/222/mal-chik-s-pal-chik.jpg" TargetMode="External"/><Relationship Id="rId2" Type="http://schemas.openxmlformats.org/officeDocument/2006/relationships/hyperlink" Target="https://i.pinimg.com/originals/2c/19/3f/2c193fc8cb22b7129741be474209f55c.jpg" TargetMode="External"/><Relationship Id="rId16" Type="http://schemas.openxmlformats.org/officeDocument/2006/relationships/hyperlink" Target="https://www.vestidos.ru/img_tmp4/097600022-01.jpg" TargetMode="External"/><Relationship Id="rId20" Type="http://schemas.openxmlformats.org/officeDocument/2006/relationships/hyperlink" Target="https://yard.kraslib.ru/img/vv/top/Perro%20Rikje%20Hoholo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ytimg.com/vi/M7FJJXoJnVM/maxresdefault.jpg" TargetMode="External"/><Relationship Id="rId11" Type="http://schemas.openxmlformats.org/officeDocument/2006/relationships/hyperlink" Target="http://4.bp.blogspot.com/-rE72dnBeaGU/UzlL_tLDIHI/AAAAAAAAC8E/Q9asIyiBDSY/s1600/cd8934035513.png" TargetMode="External"/><Relationship Id="rId5" Type="http://schemas.openxmlformats.org/officeDocument/2006/relationships/hyperlink" Target="http://bibliomo.ru/upload/iblock/118/Charles_Perrault_d_tail.jpg" TargetMode="External"/><Relationship Id="rId15" Type="http://schemas.openxmlformats.org/officeDocument/2006/relationships/hyperlink" Target="https://ozon-st.cdn.ngenix.net/multimedia/1014199979.jpg" TargetMode="External"/><Relationship Id="rId23" Type="http://schemas.openxmlformats.org/officeDocument/2006/relationships/hyperlink" Target="https://multiurok.ru/index.php/files/konspiekt-uroka-po-tiemie-sharl-pierro-kot-v-sapog.html" TargetMode="External"/><Relationship Id="rId10" Type="http://schemas.openxmlformats.org/officeDocument/2006/relationships/hyperlink" Target="http://ourkidsfamily.ru/uploads/posts/2013-03/1364721605_a07.jpg" TargetMode="External"/><Relationship Id="rId19" Type="http://schemas.openxmlformats.org/officeDocument/2006/relationships/hyperlink" Target="http://www.scorch2000.com/~polny_shkaf/_2/0/200363/18755/img001.jpg" TargetMode="External"/><Relationship Id="rId4" Type="http://schemas.openxmlformats.org/officeDocument/2006/relationships/hyperlink" Target="https://24smi.org/public/media/resize/660x-/celebrity/2017/12/05/gvsifm3opblb-sharl-perro.jpg" TargetMode="External"/><Relationship Id="rId9" Type="http://schemas.openxmlformats.org/officeDocument/2006/relationships/hyperlink" Target="https://tgf.kto72.ru/upload/iblock/434/rjn-d-cfgjuf_.jpg" TargetMode="External"/><Relationship Id="rId14" Type="http://schemas.openxmlformats.org/officeDocument/2006/relationships/hyperlink" Target="http://my-bookshop.ru/image/1013988435.jpg" TargetMode="External"/><Relationship Id="rId22" Type="http://schemas.openxmlformats.org/officeDocument/2006/relationships/hyperlink" Target="https://www.thetvdb.com/banners/fanart/original/290174-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2c193fc8cb22b7129741be474209f5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94949" y="3429000"/>
            <a:ext cx="414905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Шарль Перро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«Кот в сапогах»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(1 урок)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Вот окошко распахнулось.</a:t>
            </a:r>
          </a:p>
          <a:p>
            <a:pPr>
              <a:buNone/>
            </a:pPr>
            <a:r>
              <a:rPr lang="ru-RU" b="1" i="1" dirty="0" smtClean="0"/>
              <a:t> Вышла кошка на карниз.</a:t>
            </a:r>
          </a:p>
          <a:p>
            <a:pPr>
              <a:buNone/>
            </a:pPr>
            <a:r>
              <a:rPr lang="ru-RU" b="1" i="1" dirty="0" smtClean="0"/>
              <a:t> Посмотрела кошка наверх,</a:t>
            </a:r>
          </a:p>
          <a:p>
            <a:pPr>
              <a:buNone/>
            </a:pPr>
            <a:r>
              <a:rPr lang="ru-RU" b="1" i="1" dirty="0" smtClean="0"/>
              <a:t> Посмотрела кошка вниз. </a:t>
            </a:r>
          </a:p>
          <a:p>
            <a:pPr>
              <a:buNone/>
            </a:pPr>
            <a:r>
              <a:rPr lang="ru-RU" b="1" i="1" dirty="0" smtClean="0"/>
              <a:t> Вот налево повернулась,</a:t>
            </a:r>
          </a:p>
          <a:p>
            <a:pPr>
              <a:buNone/>
            </a:pPr>
            <a:r>
              <a:rPr lang="ru-RU" b="1" i="1" dirty="0" smtClean="0"/>
              <a:t> Проводила взглядом мух.</a:t>
            </a:r>
          </a:p>
          <a:p>
            <a:pPr>
              <a:buNone/>
            </a:pPr>
            <a:r>
              <a:rPr lang="ru-RU" b="1" i="1" dirty="0" smtClean="0"/>
              <a:t> Потянулась, улыбнулась</a:t>
            </a:r>
          </a:p>
          <a:p>
            <a:pPr>
              <a:buNone/>
            </a:pPr>
            <a:r>
              <a:rPr lang="ru-RU" b="1" i="1" dirty="0" smtClean="0"/>
              <a:t> И уселась на карниз.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ownloads\290174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2" y="4429126"/>
            <a:ext cx="4317998" cy="242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в парах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ru-RU" b="1" i="1" dirty="0" smtClean="0"/>
              <a:t>В сказке нам встретились непонятные слова. Словарную работу мы проведём в парах. Соедините слово с его значением. А потом проверим.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user\Downloads\cd89340355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4936974" cy="314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Словарная работа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Мельница</a:t>
            </a:r>
            <a:r>
              <a:rPr lang="ru-RU" dirty="0" smtClean="0"/>
              <a:t>- </a:t>
            </a:r>
            <a:r>
              <a:rPr lang="ru-RU" b="1" i="1" dirty="0"/>
              <a:t>сооружение для помола муки, использующее силу </a:t>
            </a:r>
            <a:r>
              <a:rPr lang="ru-RU" b="1" i="1" dirty="0" smtClean="0"/>
              <a:t>ветра.</a:t>
            </a:r>
            <a:endParaRPr lang="ru-RU" b="1" i="1" dirty="0"/>
          </a:p>
        </p:txBody>
      </p:sp>
      <p:pic>
        <p:nvPicPr>
          <p:cNvPr id="8194" name="Picture 2" descr="C:\Users\user\Downloads\8544779fa8fb1022c921df8c138c4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28934"/>
            <a:ext cx="2995602" cy="355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Наследство</a:t>
            </a:r>
            <a:r>
              <a:rPr lang="ru-RU" dirty="0" smtClean="0"/>
              <a:t> - </a:t>
            </a:r>
            <a:r>
              <a:rPr lang="ru-RU" b="1" i="1" dirty="0"/>
              <a:t>имущество, переходящее от родителей к детям, или от других родственников к наследникам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Отруби</a:t>
            </a:r>
            <a:r>
              <a:rPr lang="ru-RU" dirty="0" smtClean="0"/>
              <a:t> - </a:t>
            </a:r>
            <a:r>
              <a:rPr lang="ru-RU" b="1" i="1" dirty="0" smtClean="0"/>
              <a:t>продукт</a:t>
            </a:r>
            <a:r>
              <a:rPr lang="ru-RU" b="1" i="1" dirty="0"/>
              <a:t>, остающийся при помоле, представляющий собой твёрдую оболочку </a:t>
            </a:r>
            <a:r>
              <a:rPr lang="ru-RU" b="1" i="1" dirty="0" smtClean="0"/>
              <a:t>зерна.</a:t>
            </a:r>
            <a:endParaRPr lang="ru-RU" b="1" i="1" dirty="0"/>
          </a:p>
        </p:txBody>
      </p:sp>
      <p:pic>
        <p:nvPicPr>
          <p:cNvPr id="9218" name="Picture 2" descr="C:\Users\user\Downloads\1531332003_dietologi-rasskazali-chem-polezny-dlya-zdorovya-otr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22240"/>
            <a:ext cx="3929058" cy="273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Впору </a:t>
            </a:r>
            <a:r>
              <a:rPr lang="ru-RU" dirty="0"/>
              <a:t>– </a:t>
            </a:r>
            <a:r>
              <a:rPr lang="ru-RU" b="1" i="1" dirty="0"/>
              <a:t>как раз, по размеру.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Статный </a:t>
            </a:r>
            <a:r>
              <a:rPr lang="ru-RU" dirty="0"/>
              <a:t>– </a:t>
            </a:r>
            <a:r>
              <a:rPr lang="ru-RU" b="1" i="1" dirty="0"/>
              <a:t>стройный, правильного телосложения.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Крестьяне</a:t>
            </a:r>
            <a:r>
              <a:rPr lang="ru-RU" dirty="0"/>
              <a:t> </a:t>
            </a:r>
            <a:r>
              <a:rPr lang="ru-RU" b="1" i="1" dirty="0"/>
              <a:t>– сельские жители, занятые на работах в полях и в разведении скота.</a:t>
            </a:r>
          </a:p>
        </p:txBody>
      </p:sp>
      <p:pic>
        <p:nvPicPr>
          <p:cNvPr id="10242" name="Picture 2" descr="C:\Users\user\Downloads\rjn-d-cfgjuf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08249"/>
            <a:ext cx="4211010" cy="294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Именье</a:t>
            </a:r>
            <a:r>
              <a:rPr lang="ru-RU" b="1" i="1" dirty="0"/>
              <a:t> – недвижимое имущество, земельные участки.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wnloads\1364721605_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034118" cy="4607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 </a:t>
            </a:r>
            <a:r>
              <a:rPr lang="ru-RU" b="1" i="1" dirty="0" smtClean="0"/>
              <a:t>Кто из героев вам понравился больше всего?</a:t>
            </a:r>
          </a:p>
          <a:p>
            <a:pPr>
              <a:buFontTx/>
              <a:buChar char="-"/>
            </a:pPr>
            <a:r>
              <a:rPr lang="ru-RU" b="1" i="1" dirty="0" smtClean="0"/>
              <a:t>Какой эпизод был самым интересным?</a:t>
            </a:r>
          </a:p>
          <a:p>
            <a:pPr>
              <a:buFontTx/>
              <a:buChar char="-"/>
            </a:pPr>
            <a:r>
              <a:rPr lang="ru-RU" b="1" i="1" dirty="0" smtClean="0"/>
              <a:t>Почему это произведение - сказка?</a:t>
            </a:r>
          </a:p>
          <a:p>
            <a:pPr>
              <a:buFontTx/>
              <a:buChar char="-"/>
            </a:pPr>
            <a:r>
              <a:rPr lang="ru-RU" b="1" i="1" dirty="0" smtClean="0"/>
              <a:t>Чему она нас учит?</a:t>
            </a:r>
            <a:endParaRPr lang="ru-RU" b="1" i="1" dirty="0"/>
          </a:p>
        </p:txBody>
      </p:sp>
      <p:pic>
        <p:nvPicPr>
          <p:cNvPr id="1026" name="Picture 2" descr="C:\Users\user\Downloads\d2fedd244c6a717799134252aa50f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48" y="3143248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Рефлексия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/>
              <a:t>Синквейн</a:t>
            </a:r>
            <a:r>
              <a:rPr lang="ru-RU" b="1" dirty="0" smtClean="0"/>
              <a:t> к слову </a:t>
            </a:r>
            <a:r>
              <a:rPr lang="ru-RU" b="1" dirty="0" smtClean="0">
                <a:solidFill>
                  <a:srgbClr val="FF0000"/>
                </a:solidFill>
              </a:rPr>
              <a:t>КОТ</a:t>
            </a:r>
          </a:p>
          <a:p>
            <a:pPr marL="514350" indent="-514350">
              <a:buNone/>
            </a:pPr>
            <a:r>
              <a:rPr lang="ru-RU" b="1" i="1" dirty="0" smtClean="0"/>
              <a:t>1 строчка -существительное.</a:t>
            </a:r>
          </a:p>
          <a:p>
            <a:pPr marL="514350" indent="-514350">
              <a:buNone/>
            </a:pPr>
            <a:r>
              <a:rPr lang="ru-RU" b="1" i="1" dirty="0" smtClean="0"/>
              <a:t>2 строчка – 2 прилагательных.</a:t>
            </a:r>
          </a:p>
          <a:p>
            <a:pPr marL="514350" indent="-514350">
              <a:buNone/>
            </a:pPr>
            <a:r>
              <a:rPr lang="ru-RU" b="1" i="1" dirty="0" smtClean="0"/>
              <a:t>3 строчка – 3 глагола.</a:t>
            </a:r>
          </a:p>
          <a:p>
            <a:pPr marL="514350" indent="-514350">
              <a:buNone/>
            </a:pPr>
            <a:r>
              <a:rPr lang="ru-RU" b="1" i="1" dirty="0" smtClean="0"/>
              <a:t>4 строчка – фраза из 4 слов.</a:t>
            </a:r>
          </a:p>
          <a:p>
            <a:pPr marL="514350" indent="-514350">
              <a:buNone/>
            </a:pPr>
            <a:r>
              <a:rPr lang="ru-RU" b="1" i="1" dirty="0" smtClean="0"/>
              <a:t>5 строчка – синоним первого слова.</a:t>
            </a:r>
            <a:endParaRPr lang="ru-RU" b="1" i="1" dirty="0"/>
          </a:p>
        </p:txBody>
      </p:sp>
      <p:pic>
        <p:nvPicPr>
          <p:cNvPr id="14338" name="Picture 2" descr="C:\Users\user\Downloads\1364721605_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766887" cy="201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err="1" smtClean="0"/>
              <a:t>Синквейн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 1. Кот.</a:t>
            </a:r>
            <a:endParaRPr lang="ru-RU" b="1" i="1" dirty="0"/>
          </a:p>
          <a:p>
            <a:pPr>
              <a:buNone/>
            </a:pPr>
            <a:r>
              <a:rPr lang="ru-RU" b="1" i="1" dirty="0" smtClean="0"/>
              <a:t> 2. Смелый</a:t>
            </a:r>
            <a:r>
              <a:rPr lang="ru-RU" b="1" i="1" dirty="0"/>
              <a:t>, </a:t>
            </a:r>
            <a:r>
              <a:rPr lang="ru-RU" b="1" i="1" dirty="0" smtClean="0"/>
              <a:t>хитрый.</a:t>
            </a:r>
            <a:endParaRPr lang="ru-RU" b="1" i="1" dirty="0"/>
          </a:p>
          <a:p>
            <a:pPr>
              <a:buNone/>
            </a:pPr>
            <a:r>
              <a:rPr lang="ru-RU" b="1" i="1" dirty="0" smtClean="0"/>
              <a:t> 3. Одевает, утешает, съедает.</a:t>
            </a:r>
            <a:endParaRPr lang="ru-RU" b="1" i="1" dirty="0"/>
          </a:p>
          <a:p>
            <a:pPr>
              <a:buNone/>
            </a:pPr>
            <a:r>
              <a:rPr lang="ru-RU" b="1" i="1" dirty="0" smtClean="0"/>
              <a:t> 4. Справился </a:t>
            </a:r>
            <a:r>
              <a:rPr lang="ru-RU" b="1" i="1" dirty="0"/>
              <a:t>с огромным </a:t>
            </a:r>
            <a:r>
              <a:rPr lang="ru-RU" b="1" i="1" dirty="0" smtClean="0"/>
              <a:t>людоедом.</a:t>
            </a:r>
            <a:endParaRPr lang="ru-RU" b="1" i="1" dirty="0"/>
          </a:p>
          <a:p>
            <a:pPr>
              <a:buNone/>
            </a:pPr>
            <a:r>
              <a:rPr lang="ru-RU" b="1" i="1" dirty="0" smtClean="0"/>
              <a:t> 5. Герой</a:t>
            </a:r>
            <a:r>
              <a:rPr lang="ru-RU" b="1" i="1" dirty="0"/>
              <a:t>.</a:t>
            </a:r>
          </a:p>
          <a:p>
            <a:endParaRPr lang="ru-RU" dirty="0"/>
          </a:p>
        </p:txBody>
      </p:sp>
      <p:pic>
        <p:nvPicPr>
          <p:cNvPr id="4" name="Picture 2" descr="C:\Users\user\Downloads\1364721605_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766887" cy="201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d19b44efee98f7d9217620082740d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3571876"/>
            <a:ext cx="478634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Цель:</a:t>
            </a:r>
            <a:r>
              <a:rPr lang="ru-RU" b="1" i="1" dirty="0" smtClean="0"/>
              <a:t> познакомить детей со сказкой </a:t>
            </a:r>
          </a:p>
          <a:p>
            <a:pPr>
              <a:buNone/>
            </a:pPr>
            <a:r>
              <a:rPr lang="ru-RU" b="1" i="1" dirty="0" smtClean="0"/>
              <a:t>                Ш. Перро «Кот в сапогах».</a:t>
            </a:r>
          </a:p>
          <a:p>
            <a:pPr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b="1" i="1" dirty="0" smtClean="0"/>
              <a:t>    Способствовать формированию навыков беглого выразительного чтения.</a:t>
            </a:r>
          </a:p>
          <a:p>
            <a:pPr>
              <a:buNone/>
            </a:pPr>
            <a:r>
              <a:rPr lang="ru-RU" b="1" i="1" dirty="0" smtClean="0"/>
              <a:t>    Развивать умения работать в паре; совершенствовать связную речь, обогащать словарный запас обучающихся.</a:t>
            </a:r>
          </a:p>
          <a:p>
            <a:pPr>
              <a:buNone/>
            </a:pPr>
            <a:r>
              <a:rPr lang="ru-RU" b="1" i="1" dirty="0" smtClean="0"/>
              <a:t>    Воспитывать  активную читательскую позицию, чувство сопереживания, культуру общения.</a:t>
            </a:r>
            <a:endParaRPr lang="ru-RU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fontScale="40000" lnSpcReduction="20000"/>
          </a:bodyPr>
          <a:lstStyle/>
          <a:p>
            <a:r>
              <a:rPr lang="ru-RU" u="sng" dirty="0" smtClean="0">
                <a:hlinkClick r:id="rId2"/>
              </a:rPr>
              <a:t>https://i.pinimg.com/originals/2c/19/3f/2c193fc8cb22b7129741be474209f55c.jpg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https://fairytalez.com/wp-content/uploads/2016/02/charles-perrault-portrait_1.jpg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https://24smi.org/public/media/resize/660x-/celebrity/2017/12/05/gvsifm3opblb-sharl-perro.jpg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http://bibliomo.ru/upload/iblock/118/Charles_Perrault_d_tail.jpg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https://i.ytimg.com/vi/M7FJJXoJnVM/maxresdefault.jpg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https://i.pinimg.com/736x/85/44/77/8544779fa8fb1022c921df8c138c4789.jpg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https://medblog.su/wp-content/uploads/2018/07/1531332003_dietologi-rasskazali-chem-polezny-dlya-zdorovya-otrubi.jpg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https://tgf.kto72.ru/upload/iblock/434/rjn-d-cfgjuf_.jpg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http://ourkidsfamily.ru/uploads/posts/2013-03/1364721605_a07.jpg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http://4.bp.blogspot.com/-rE72dnBeaGU/UzlL_tLDIHI/AAAAAAAAC8E/Q9asIyiBDSY/s1600/cd8934035513.png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https://cdn3.imgbb.ru/bazar/254/2549647/201702/d19b44efee98f7d9217620082740d420.jpg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https://shkola7gnomov.ru/upload/iblock/eb1/eb1888f6856061050d9fc60809782241.jpg</a:t>
            </a:r>
            <a:endParaRPr lang="ru-RU" dirty="0" smtClean="0"/>
          </a:p>
          <a:p>
            <a:r>
              <a:rPr lang="ru-RU" u="sng" dirty="0" smtClean="0">
                <a:hlinkClick r:id="rId14"/>
              </a:rPr>
              <a:t>http://my-bookshop.ru/image/1013988435.jpg</a:t>
            </a:r>
            <a:endParaRPr lang="ru-RU" dirty="0" smtClean="0"/>
          </a:p>
          <a:p>
            <a:r>
              <a:rPr lang="ru-RU" u="sng" dirty="0" smtClean="0">
                <a:hlinkClick r:id="rId15"/>
              </a:rPr>
              <a:t>https://ozon-st.cdn.ngenix.net/multimedia/1014199979.jpg</a:t>
            </a:r>
            <a:endParaRPr lang="ru-RU" dirty="0" smtClean="0"/>
          </a:p>
          <a:p>
            <a:r>
              <a:rPr lang="ru-RU" u="sng" dirty="0" smtClean="0">
                <a:hlinkClick r:id="rId16"/>
              </a:rPr>
              <a:t>https://www.vestidos.ru/img_tmp4/097600022-01.jpg</a:t>
            </a:r>
            <a:endParaRPr lang="ru-RU" dirty="0" smtClean="0"/>
          </a:p>
          <a:p>
            <a:r>
              <a:rPr lang="ru-RU" u="sng" dirty="0" smtClean="0">
                <a:hlinkClick r:id="rId17"/>
              </a:rPr>
              <a:t>https://mistgrani.com/upload/images/products/222/mal-chik-s-pal-chik.jpg</a:t>
            </a:r>
            <a:endParaRPr lang="ru-RU" dirty="0" smtClean="0"/>
          </a:p>
          <a:p>
            <a:r>
              <a:rPr lang="ru-RU" u="sng" dirty="0" smtClean="0">
                <a:hlinkClick r:id="rId18"/>
              </a:rPr>
              <a:t>http://for-kidsandmum.ru/images/1005736655.jpg</a:t>
            </a:r>
            <a:endParaRPr lang="ru-RU" dirty="0" smtClean="0"/>
          </a:p>
          <a:p>
            <a:r>
              <a:rPr lang="ru-RU" u="sng" dirty="0" smtClean="0">
                <a:hlinkClick r:id="rId19"/>
              </a:rPr>
              <a:t>http://www.scorch2000.com/~polny_shkaf/_2/0/200363/18755/img001.jpg</a:t>
            </a:r>
            <a:endParaRPr lang="ru-RU" dirty="0" smtClean="0"/>
          </a:p>
          <a:p>
            <a:r>
              <a:rPr lang="ru-RU" u="sng" dirty="0" smtClean="0">
                <a:hlinkClick r:id="rId20"/>
              </a:rPr>
              <a:t>https://yard.kraslib.ru/img/vv/top/Perro%20Rikje%20Hoholok.jpg</a:t>
            </a:r>
            <a:endParaRPr lang="ru-RU" dirty="0" smtClean="0"/>
          </a:p>
          <a:p>
            <a:r>
              <a:rPr lang="ru-RU" u="sng" dirty="0" smtClean="0">
                <a:hlinkClick r:id="rId21"/>
              </a:rPr>
              <a:t>http://www.k-zn.ru/upload/iblock/d2f/d2fedd244c6a717799134252aa50feed.jpg</a:t>
            </a:r>
            <a:endParaRPr lang="ru-RU" dirty="0" smtClean="0"/>
          </a:p>
          <a:p>
            <a:r>
              <a:rPr lang="ru-RU" u="sng" dirty="0" smtClean="0">
                <a:hlinkClick r:id="rId22"/>
              </a:rPr>
              <a:t>https://www.thetvdb.com/banners/fanart/original/290174-6.jpg</a:t>
            </a:r>
            <a:endParaRPr lang="ru-RU" dirty="0" smtClean="0"/>
          </a:p>
          <a:p>
            <a:r>
              <a:rPr lang="ru-RU" dirty="0" smtClean="0">
                <a:hlinkClick r:id="rId23"/>
              </a:rPr>
              <a:t>https</a:t>
            </a:r>
            <a:r>
              <a:rPr lang="ru-RU" smtClean="0">
                <a:hlinkClick r:id="rId23"/>
              </a:rPr>
              <a:t>://multiurok.ru/index.php/files/konspiekt-uroka-po-tiemie-sharl-pierro-kot-v-sapog.html</a:t>
            </a:r>
            <a:endParaRPr lang="ru-RU" dirty="0" smtClean="0"/>
          </a:p>
          <a:p>
            <a:r>
              <a:rPr lang="ru-RU" dirty="0" smtClean="0"/>
              <a:t> С.В. </a:t>
            </a:r>
            <a:r>
              <a:rPr lang="ru-RU" dirty="0" err="1" smtClean="0"/>
              <a:t>Кутявина</a:t>
            </a:r>
            <a:r>
              <a:rPr lang="ru-RU" dirty="0" smtClean="0"/>
              <a:t>  Поурочные разработки по литературному чтению: 2 класс. – 4-е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– М.: ВАКО, 2010.- 224с. – (В помощь школьному учителю).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Речевая разминка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err="1"/>
              <a:t>К</a:t>
            </a:r>
            <a:r>
              <a:rPr lang="ru-RU" b="1" i="1" dirty="0" err="1" smtClean="0"/>
              <a:t>отя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котенька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коток</a:t>
            </a:r>
            <a:r>
              <a:rPr lang="ru-RU" b="1" i="1" dirty="0" smtClean="0"/>
              <a:t>,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Котя</a:t>
            </a:r>
            <a:r>
              <a:rPr lang="ru-RU" b="1" i="1" dirty="0" smtClean="0"/>
              <a:t> – крохотный клубок, 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Колобком катается,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Крутится, кусается…</a:t>
            </a:r>
            <a:endParaRPr lang="ru-RU" b="1" i="1" dirty="0"/>
          </a:p>
        </p:txBody>
      </p:sp>
      <p:pic>
        <p:nvPicPr>
          <p:cNvPr id="2050" name="Picture 2" descr="C:\Users\user\Downloads\25-250914_puss-in-boots-png-images-transparent-free-download-puss-in-boo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62" y="3286124"/>
            <a:ext cx="371793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Постановка цели урока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- Ребята, а вы как думаете, с какой сказкой мы сегодня познакомимся? Сформулируйте цели урока пользуясь словами: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…познакомимся…</a:t>
            </a:r>
          </a:p>
          <a:p>
            <a:pPr>
              <a:buNone/>
            </a:pPr>
            <a:r>
              <a:rPr lang="ru-RU" b="1" i="1" dirty="0" smtClean="0"/>
              <a:t>… узнаем…</a:t>
            </a:r>
          </a:p>
          <a:p>
            <a:pPr>
              <a:buNone/>
            </a:pPr>
            <a:r>
              <a:rPr lang="ru-RU" b="1" i="1" dirty="0" smtClean="0"/>
              <a:t>…будем учиться…</a:t>
            </a:r>
            <a:endParaRPr lang="ru-RU" b="1" i="1" dirty="0"/>
          </a:p>
        </p:txBody>
      </p:sp>
      <p:pic>
        <p:nvPicPr>
          <p:cNvPr id="5" name="Picture 2" descr="C:\Users\user\Downloads\d2fedd244c6a717799134252aa50f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48" y="3143248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Шарль Перро (1628- 1703г.г.)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ownloads\Charles_Perrault_d_t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1843" y="1600200"/>
            <a:ext cx="452031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Шарль Перро (1628- 1703г.г.)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Шарля Перро сейчас мы называем  сказочником, а вообще, при жизни он был известен как поэт и публицист, сановник и академик. Он был адвокатом, первым приказчиком министра </a:t>
            </a:r>
            <a:r>
              <a:rPr lang="ru-RU" b="1" dirty="0" smtClean="0"/>
              <a:t>финансов Франции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122" name="Picture 2" descr="C:\Users\user\Downloads\gvsifm3opblb-sharl-per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8822" y="1600200"/>
            <a:ext cx="385735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Шарль Перро (1628- 1703г.г.)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Сказки Шарль Перро выдумал не сам. Одни он помнил с детства, другие узнал в течение жизни. Но он не просто записал их, но и сам оказался отличным рассказчиком.</a:t>
            </a:r>
          </a:p>
          <a:p>
            <a:endParaRPr lang="ru-RU" dirty="0"/>
          </a:p>
        </p:txBody>
      </p:sp>
      <p:pic>
        <p:nvPicPr>
          <p:cNvPr id="6" name="Picture 2" descr="C:\Users\user\Downloads\charles-perrault-portrait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76224"/>
            <a:ext cx="4038600" cy="337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Сказки Шарля Перро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eb1888f6856061050d9fc60809782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1694044" cy="2339973"/>
          </a:xfrm>
          <a:prstGeom prst="rect">
            <a:avLst/>
          </a:prstGeom>
          <a:noFill/>
        </p:spPr>
      </p:pic>
      <p:pic>
        <p:nvPicPr>
          <p:cNvPr id="2051" name="Picture 3" descr="C:\Users\user\Downloads\1013988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1697349" cy="2278321"/>
          </a:xfrm>
          <a:prstGeom prst="rect">
            <a:avLst/>
          </a:prstGeom>
          <a:noFill/>
        </p:spPr>
      </p:pic>
      <p:pic>
        <p:nvPicPr>
          <p:cNvPr id="2052" name="Picture 4" descr="C:\Users\user\Downloads\1014199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1836295" cy="2410891"/>
          </a:xfrm>
          <a:prstGeom prst="rect">
            <a:avLst/>
          </a:prstGeom>
          <a:noFill/>
        </p:spPr>
      </p:pic>
      <p:pic>
        <p:nvPicPr>
          <p:cNvPr id="2053" name="Picture 5" descr="C:\Users\user\Downloads\097600022-01.jpg"/>
          <p:cNvPicPr>
            <a:picLocks noChangeAspect="1" noChangeArrowheads="1"/>
          </p:cNvPicPr>
          <p:nvPr/>
        </p:nvPicPr>
        <p:blipFill>
          <a:blip r:embed="rId5" cstate="print"/>
          <a:srcRect t="7291" b="8333"/>
          <a:stretch>
            <a:fillRect/>
          </a:stretch>
        </p:blipFill>
        <p:spPr bwMode="auto">
          <a:xfrm>
            <a:off x="357158" y="3857628"/>
            <a:ext cx="1785076" cy="2678828"/>
          </a:xfrm>
          <a:prstGeom prst="rect">
            <a:avLst/>
          </a:prstGeom>
          <a:noFill/>
        </p:spPr>
      </p:pic>
      <p:pic>
        <p:nvPicPr>
          <p:cNvPr id="2054" name="Picture 6" descr="C:\Users\user\Downloads\mal-chik-s-pal-c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929066"/>
            <a:ext cx="1754182" cy="2368146"/>
          </a:xfrm>
          <a:prstGeom prst="rect">
            <a:avLst/>
          </a:prstGeom>
          <a:noFill/>
        </p:spPr>
      </p:pic>
      <p:pic>
        <p:nvPicPr>
          <p:cNvPr id="2055" name="Picture 7" descr="C:\Users\user\Downloads\10057366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357298"/>
            <a:ext cx="1686975" cy="2405056"/>
          </a:xfrm>
          <a:prstGeom prst="rect">
            <a:avLst/>
          </a:prstGeom>
          <a:noFill/>
        </p:spPr>
      </p:pic>
      <p:pic>
        <p:nvPicPr>
          <p:cNvPr id="2056" name="Picture 8" descr="C:\Users\user\Downloads\Perro Rikje Hoholo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071942"/>
            <a:ext cx="1761524" cy="2393600"/>
          </a:xfrm>
          <a:prstGeom prst="rect">
            <a:avLst/>
          </a:prstGeom>
          <a:noFill/>
        </p:spPr>
      </p:pic>
      <p:pic>
        <p:nvPicPr>
          <p:cNvPr id="2057" name="Picture 9" descr="C:\Users\user\Downloads\img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4071942"/>
            <a:ext cx="1740689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Чтение сказки по частям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582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Речевая разминка</vt:lpstr>
      <vt:lpstr>Постановка цели урока</vt:lpstr>
      <vt:lpstr>Шарль Перро (1628- 1703г.г.)</vt:lpstr>
      <vt:lpstr>Шарль Перро (1628- 1703г.г.)</vt:lpstr>
      <vt:lpstr>Шарль Перро (1628- 1703г.г.)</vt:lpstr>
      <vt:lpstr>Сказки Шарля Перро</vt:lpstr>
      <vt:lpstr>Чтение сказки по частям</vt:lpstr>
      <vt:lpstr>Физминутка </vt:lpstr>
      <vt:lpstr>Работа в парах</vt:lpstr>
      <vt:lpstr>Словарная работа</vt:lpstr>
      <vt:lpstr>Словарная работа</vt:lpstr>
      <vt:lpstr>Словарная работа</vt:lpstr>
      <vt:lpstr>Словарная работа</vt:lpstr>
      <vt:lpstr>Презентация PowerPoint</vt:lpstr>
      <vt:lpstr>Рефлексия</vt:lpstr>
      <vt:lpstr>Рефлексия</vt:lpstr>
      <vt:lpstr>Презентация PowerPoint</vt:lpstr>
      <vt:lpstr>Источники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</cp:revision>
  <dcterms:created xsi:type="dcterms:W3CDTF">2019-05-02T04:29:17Z</dcterms:created>
  <dcterms:modified xsi:type="dcterms:W3CDTF">2020-05-12T06:14:18Z</dcterms:modified>
</cp:coreProperties>
</file>