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87" r:id="rId3"/>
    <p:sldId id="288" r:id="rId4"/>
    <p:sldId id="289" r:id="rId5"/>
    <p:sldId id="290" r:id="rId6"/>
    <p:sldId id="286" r:id="rId7"/>
    <p:sldId id="291" r:id="rId8"/>
    <p:sldId id="257" r:id="rId9"/>
    <p:sldId id="268" r:id="rId10"/>
    <p:sldId id="282" r:id="rId11"/>
    <p:sldId id="283" r:id="rId12"/>
    <p:sldId id="284" r:id="rId13"/>
    <p:sldId id="285" r:id="rId14"/>
    <p:sldId id="292" r:id="rId15"/>
    <p:sldId id="261" r:id="rId16"/>
    <p:sldId id="262" r:id="rId17"/>
    <p:sldId id="294" r:id="rId18"/>
    <p:sldId id="295" r:id="rId19"/>
    <p:sldId id="296" r:id="rId20"/>
    <p:sldId id="293" r:id="rId21"/>
    <p:sldId id="272" r:id="rId22"/>
    <p:sldId id="297" r:id="rId23"/>
    <p:sldId id="269" r:id="rId24"/>
    <p:sldId id="298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>
      <p:cViewPr varScale="1">
        <p:scale>
          <a:sx n="54" d="100"/>
          <a:sy n="54" d="100"/>
        </p:scale>
        <p:origin x="-1003" y="-15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9FCA9-F933-4E0B-ADDF-E3487B18D9D8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2D48E-9D99-431F-A7EE-61B137B98C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7837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9FCA9-F933-4E0B-ADDF-E3487B18D9D8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2D48E-9D99-431F-A7EE-61B137B98C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0746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9FCA9-F933-4E0B-ADDF-E3487B18D9D8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2D48E-9D99-431F-A7EE-61B137B98C17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5140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9FCA9-F933-4E0B-ADDF-E3487B18D9D8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2D48E-9D99-431F-A7EE-61B137B98C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3309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9FCA9-F933-4E0B-ADDF-E3487B18D9D8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2D48E-9D99-431F-A7EE-61B137B98C17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207879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9FCA9-F933-4E0B-ADDF-E3487B18D9D8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2D48E-9D99-431F-A7EE-61B137B98C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02232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9FCA9-F933-4E0B-ADDF-E3487B18D9D8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2D48E-9D99-431F-A7EE-61B137B98C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0322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9FCA9-F933-4E0B-ADDF-E3487B18D9D8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2D48E-9D99-431F-A7EE-61B137B98C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652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9FCA9-F933-4E0B-ADDF-E3487B18D9D8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2D48E-9D99-431F-A7EE-61B137B98C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284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9FCA9-F933-4E0B-ADDF-E3487B18D9D8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2D48E-9D99-431F-A7EE-61B137B98C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334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9FCA9-F933-4E0B-ADDF-E3487B18D9D8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2D48E-9D99-431F-A7EE-61B137B98C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3604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9FCA9-F933-4E0B-ADDF-E3487B18D9D8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2D48E-9D99-431F-A7EE-61B137B98C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9356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9FCA9-F933-4E0B-ADDF-E3487B18D9D8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2D48E-9D99-431F-A7EE-61B137B98C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216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9FCA9-F933-4E0B-ADDF-E3487B18D9D8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2D48E-9D99-431F-A7EE-61B137B98C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986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9FCA9-F933-4E0B-ADDF-E3487B18D9D8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2D48E-9D99-431F-A7EE-61B137B98C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8489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9FCA9-F933-4E0B-ADDF-E3487B18D9D8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2D48E-9D99-431F-A7EE-61B137B98C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183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59FCA9-F933-4E0B-ADDF-E3487B18D9D8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452D48E-9D99-431F-A7EE-61B137B98C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1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9" y="188640"/>
            <a:ext cx="5400600" cy="5904656"/>
          </a:xfrm>
        </p:spPr>
        <p:txBody>
          <a:bodyPr/>
          <a:lstStyle/>
          <a:p>
            <a:pPr algn="l"/>
            <a:r>
              <a:rPr lang="ru-RU" i="1" dirty="0" smtClean="0">
                <a:solidFill>
                  <a:schemeClr val="accent5"/>
                </a:solidFill>
                <a:latin typeface="Comic Sans MS" panose="030F0702030302020204" pitchFamily="66" charset="0"/>
              </a:rPr>
              <a:t>Рельеф,</a:t>
            </a:r>
            <a:br>
              <a:rPr lang="ru-RU" i="1" dirty="0" smtClean="0">
                <a:solidFill>
                  <a:schemeClr val="accent5"/>
                </a:solidFill>
                <a:latin typeface="Comic Sans MS" panose="030F0702030302020204" pitchFamily="66" charset="0"/>
              </a:rPr>
            </a:br>
            <a:r>
              <a:rPr lang="ru-RU" i="1" dirty="0" smtClean="0">
                <a:solidFill>
                  <a:schemeClr val="accent5"/>
                </a:solidFill>
                <a:latin typeface="Comic Sans MS" panose="030F0702030302020204" pitchFamily="66" charset="0"/>
              </a:rPr>
              <a:t>геологическое строение </a:t>
            </a:r>
            <a:br>
              <a:rPr lang="ru-RU" i="1" dirty="0" smtClean="0">
                <a:solidFill>
                  <a:schemeClr val="accent5"/>
                </a:solidFill>
                <a:latin typeface="Comic Sans MS" panose="030F0702030302020204" pitchFamily="66" charset="0"/>
              </a:rPr>
            </a:br>
            <a:r>
              <a:rPr lang="ru-RU" i="1" dirty="0" smtClean="0">
                <a:solidFill>
                  <a:schemeClr val="accent5"/>
                </a:solidFill>
                <a:latin typeface="Comic Sans MS" panose="030F0702030302020204" pitchFamily="66" charset="0"/>
              </a:rPr>
              <a:t>и полезные ископаемые Евразии</a:t>
            </a:r>
            <a:endParaRPr lang="ru-RU" i="1" dirty="0">
              <a:solidFill>
                <a:schemeClr val="accent5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02411" y="4420004"/>
            <a:ext cx="4103784" cy="1963036"/>
          </a:xfrm>
        </p:spPr>
        <p:txBody>
          <a:bodyPr>
            <a:normAutofit/>
          </a:bodyPr>
          <a:lstStyle/>
          <a:p>
            <a:pPr algn="ctr"/>
            <a:r>
              <a:rPr lang="ru-RU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для 7 класса</a:t>
            </a:r>
          </a:p>
          <a:p>
            <a:pPr algn="ctr"/>
            <a:r>
              <a:rPr lang="ru-RU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8542" y="-72264"/>
            <a:ext cx="6347714" cy="720080"/>
          </a:xfrm>
        </p:spPr>
        <p:txBody>
          <a:bodyPr/>
          <a:lstStyle/>
          <a:p>
            <a:r>
              <a:rPr lang="ru-RU" dirty="0" smtClean="0"/>
              <a:t>Вулкан Кракатау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4" y="476672"/>
            <a:ext cx="5040560" cy="6048672"/>
          </a:xfrm>
        </p:spPr>
        <p:txBody>
          <a:bodyPr>
            <a:noAutofit/>
          </a:bodyPr>
          <a:lstStyle/>
          <a:p>
            <a:r>
              <a:rPr lang="ru-RU" sz="1600" b="1" i="1" dirty="0" err="1"/>
              <a:t>Краката́y</a:t>
            </a:r>
            <a:r>
              <a:rPr lang="ru-RU" sz="1600" b="1" i="1" dirty="0"/>
              <a:t> </a:t>
            </a:r>
            <a:r>
              <a:rPr lang="ru-RU" sz="1600" b="1" i="1" dirty="0" smtClean="0"/>
              <a:t> </a:t>
            </a:r>
            <a:r>
              <a:rPr lang="ru-RU" sz="1600" dirty="0"/>
              <a:t>— действующий вулкан в Индонезии, расположенный на Малайском архипелаге в Зондском проливе, между островами Ява и Суматра.</a:t>
            </a:r>
          </a:p>
          <a:p>
            <a:pPr marL="0" indent="0">
              <a:buNone/>
            </a:pPr>
            <a:r>
              <a:rPr lang="ru-RU" sz="1600" dirty="0" smtClean="0"/>
              <a:t>Площадь </a:t>
            </a:r>
            <a:r>
              <a:rPr lang="ru-RU" sz="1600" dirty="0"/>
              <a:t>островов 10,5 км². Высота нынешнего вулкана 813 м. До извержения 1883 года вулкан был значительно выше и представлял собой один большой остров. Однако мощнейшее извержение 1883 года разрушило остров и вулкан</a:t>
            </a:r>
            <a:r>
              <a:rPr lang="ru-RU" sz="1600" dirty="0" smtClean="0"/>
              <a:t>.</a:t>
            </a:r>
          </a:p>
          <a:p>
            <a:r>
              <a:rPr lang="ru-RU" sz="1600" dirty="0"/>
              <a:t>Кракатау — типичный стратовулкан, поэтому всегда извергался в сопровождении мощнейших взрывов и выбросов огромного количества пепла. Изучение вулкана и прилегающих районов установило следы мощных доисторических извержений. По предположениям вулканологов, одно из мощнейших извержений произошло в 535 году. Это извержение привело к глобальным климатическим последствиям на </a:t>
            </a:r>
            <a:r>
              <a:rPr lang="ru-RU" sz="1600" dirty="0" smtClean="0"/>
              <a:t>Земле. </a:t>
            </a:r>
            <a:r>
              <a:rPr lang="ru-RU" sz="1600" dirty="0"/>
              <a:t>По некоторым предположениям, это извержение, сопровождавшееся обрушением крупного участка поверхности, образовало Зондский пролив, разделив острова Яву и Суматру.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32040" y="4580872"/>
            <a:ext cx="4211960" cy="1944472"/>
          </a:xfrm>
        </p:spPr>
        <p:txBody>
          <a:bodyPr>
            <a:normAutofit fontScale="92500" lnSpcReduction="20000"/>
          </a:bodyPr>
          <a:lstStyle/>
          <a:p>
            <a:r>
              <a:rPr lang="ru-RU" b="1" i="1" u="sng" dirty="0" err="1"/>
              <a:t>Стратовулка́н</a:t>
            </a:r>
            <a:r>
              <a:rPr lang="ru-RU" dirty="0"/>
              <a:t>, или слоистый вулкан — тип вулкана, имеющий коническую форму и сложенный из множества затвердевших слоёв </a:t>
            </a:r>
            <a:r>
              <a:rPr lang="ru-RU" dirty="0" smtClean="0"/>
              <a:t>лавы </a:t>
            </a:r>
            <a:r>
              <a:rPr lang="ru-RU" dirty="0"/>
              <a:t>и вулканического пепла. Характеризуется высокой, крутой формой и периодическими взрывными извержениями.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5148064" y="0"/>
            <a:ext cx="3995936" cy="443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02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80728"/>
            <a:ext cx="493204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Извержение 1883 года.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1883 году произошло катастрофическое извержение, уничтожившее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бо́льшую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часть острова.</a:t>
            </a:r>
          </a:p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Значительная часть конуса вулкана, достигавшего ранее высоты 2000 м, была разрушена. Горные порода и вулканический пепел пород достигли разреженных слоев атмосферы на высоте до 55 км и разлетелись в радиусе до 500 км на территории площадью около 800 тыс. км2. Сила извержения по шкале извержений составила 6 баллов. В результате извержения и вызванного им цунами высотой до 20 метров на соседних островах погибло 36 тыс.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Сила взрыва вулкана оценивается в 100—200 мегатонн тротила, что более чем в 10 тысяч раз превышает силу взрыва, уничтожившего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Хиросиму.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острова после взрыва осталось три небольших части — острова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Раката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Сергун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Раката-Кечил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628650"/>
            <a:ext cx="421196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02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35879"/>
            <a:ext cx="4176464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Землетрясение 1755 года.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ноября 1755 года грандиозное землетрясение разрушила большую часть Лиссабона.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 время это была столица Португальской империи с населением около 275000 человек. Хотя и Лиссабон и вся Португалия испытали ранее не одно землетрясение, едва ли кто из их жителей мог представить, что может произойти нечто подобное той катастрофе, которая произошла в День всех святых в 1755 году. Все началось рано утром, когда множество людей уже собралось в центральном городском соборе и многих других церквях на торжественную службу по случаю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9882" y="0"/>
            <a:ext cx="4604118" cy="328498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535105" y="3390534"/>
            <a:ext cx="4572000" cy="30777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толчок сотрясал землю несколько минут, затем последовала короткая пауза, и после нее произошло еще два толчка. Затем все, кто испугавшись начала землетрясения, выскочил из зданий на улицу, увидели, что море отступило и обнажило огромные отмели, а затем далеко в море, куда отступила вода, показалась и стала расти огромная водяная гора. Это была волна подводного землетрясения -- цунами высотой в 15 м. Она накрыла собой весь нижний город. Его как бы не стало на несколько минут. Затем она отхлынула...</a:t>
            </a:r>
          </a:p>
        </p:txBody>
      </p:sp>
    </p:spTree>
    <p:extLst>
      <p:ext uri="{BB962C8B-B14F-4D97-AF65-F5344CB8AC3E}">
        <p14:creationId xmlns:p14="http://schemas.microsoft.com/office/powerpoint/2010/main" val="335543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280831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Вольтер в своем «</a:t>
            </a:r>
            <a:r>
              <a:rPr lang="ru-RU" dirty="0" err="1"/>
              <a:t>Кандиде</a:t>
            </a:r>
            <a:r>
              <a:rPr lang="ru-RU" dirty="0"/>
              <a:t>» описал эту катастрофу и назвал число погибших:</a:t>
            </a:r>
          </a:p>
          <a:p>
            <a:endParaRPr lang="ru-RU" dirty="0"/>
          </a:p>
          <a:p>
            <a:r>
              <a:rPr lang="ru-RU" i="1" dirty="0"/>
              <a:t>«...они почувствовали как Земля под ними задрожала. Море в гавани закипело и разрушило корабли, стоящие на якоре. Вихри пламени и пепла объяли улицы и площади. Дома стали крушиться. Тридцать тысяч мужчин и женщин были погребены под обломками... В ужасе </a:t>
            </a:r>
            <a:r>
              <a:rPr lang="ru-RU" i="1" dirty="0" err="1"/>
              <a:t>Кандид</a:t>
            </a:r>
            <a:r>
              <a:rPr lang="ru-RU" i="1" dirty="0"/>
              <a:t> стоял, трясясь от страха и растерянности.»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4557" y="0"/>
            <a:ext cx="5959443" cy="386104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184557" y="3995678"/>
            <a:ext cx="59401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В действительности точных цифр количества жертв и магнитуды этого землетрясения не существует. </a:t>
            </a:r>
          </a:p>
          <a:p>
            <a:r>
              <a:rPr lang="ru-RU" dirty="0"/>
              <a:t>В те времена не существовало ни точных приборов измерения магнитуды землетрясения, ни обычая вести точный статистический учет жертв стихийных бедствий. Но Вольтер считал, хоть и приблизительно, но достаточно верно предполагая гигантские масштабы той катастрофы. Названные им 30 тысяч были непостижимой по тем временам цифрой, такого ранее не случалось.</a:t>
            </a:r>
          </a:p>
        </p:txBody>
      </p:sp>
    </p:spTree>
    <p:extLst>
      <p:ext uri="{BB962C8B-B14F-4D97-AF65-F5344CB8AC3E}">
        <p14:creationId xmlns:p14="http://schemas.microsoft.com/office/powerpoint/2010/main" val="246260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29154"/>
            <a:ext cx="7418785" cy="576064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Тектонические структуры Евразии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8410484"/>
              </p:ext>
            </p:extLst>
          </p:nvPr>
        </p:nvGraphicFramePr>
        <p:xfrm>
          <a:off x="323528" y="610846"/>
          <a:ext cx="8424936" cy="59530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6234"/>
                <a:gridCol w="1310089"/>
                <a:gridCol w="2653818"/>
                <a:gridCol w="2354795"/>
              </a:tblGrid>
              <a:tr h="1485086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Тектоническая структура/</a:t>
                      </a:r>
                    </a:p>
                    <a:p>
                      <a:pPr algn="ctr"/>
                      <a:r>
                        <a:rPr lang="ru-RU" sz="18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</a:t>
                      </a:r>
                      <a:endParaRPr lang="ru-RU" sz="1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цвет</a:t>
                      </a:r>
                      <a:endParaRPr lang="ru-RU" sz="1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Соответствующая форма рельефа</a:t>
                      </a:r>
                      <a:endParaRPr lang="ru-RU" sz="1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Полезные ископаемые</a:t>
                      </a:r>
                      <a:endParaRPr lang="ru-RU" sz="1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01232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Платформы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Розовый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Восточно-Европейская равнина,</a:t>
                      </a: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Западно-Сибирская равнина,</a:t>
                      </a:r>
                    </a:p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Каменный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бурый уголь,</a:t>
                      </a:r>
                    </a:p>
                    <a:p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нефть и природный газ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01232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Байкальская складчатость</a:t>
                      </a: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Каледонская складчатость</a:t>
                      </a: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Герцинская складчатость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Сиреневый</a:t>
                      </a:r>
                    </a:p>
                    <a:p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Фиолетовый</a:t>
                      </a:r>
                    </a:p>
                    <a:p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Коричневый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Аравийское плоскогорье</a:t>
                      </a: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Скандинавские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горы</a:t>
                      </a:r>
                    </a:p>
                    <a:p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Уральские горы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Поваренная соль</a:t>
                      </a: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Титановые руды</a:t>
                      </a: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Калийная соль, медные руды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1706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Мезозойская складчатость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зелёный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Хребет Черского</a:t>
                      </a:r>
                    </a:p>
                    <a:p>
                      <a:r>
                        <a:rPr lang="ru-RU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Верхоянский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хребет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золото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8578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Кайнозойская складчатость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Жёлтый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Кавказ</a:t>
                      </a: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Альпы</a:t>
                      </a: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Апеннины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Марганцевые руды</a:t>
                      </a: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Алюминиевые руды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872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14338"/>
            <a:ext cx="7467600" cy="21433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Содержимое 4" descr="35236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502" y="29279"/>
            <a:ext cx="4565498" cy="2967674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0" y="260649"/>
            <a:ext cx="4248472" cy="285293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Горы Гималаи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молодые и самые высокие горы мира («крыша мира»), расположены на юге материка Евразия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Гималаи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расположены между Тибетским нагорьем (на севере) и Индо-Гангской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низменностью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(на юге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Гималаи раскинулись на территории Индии, Непала, Тибетского автономного района Китая, Пакистана и Бутана. Предгорья Гималаев также занимают крайнюю северную часть Бангладеш. </a:t>
            </a:r>
          </a:p>
          <a:p>
            <a:pPr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502" y="3113586"/>
            <a:ext cx="902999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Длина -2900 км, ширина около 350 км. Площадь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составляет приблизительно 650 тыс.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км².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высота гребней около 6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Максимальная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8848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м—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гора 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Джомолунгма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(Эверест). Гора 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Эверест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носит имя англичанина, который занимался изучением геодезии этой местности. Второе название – Джомолунгма – происходит от бытующего на Тибете выражения «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qomo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lung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которое означает «Божественная мать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жизни».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Интересно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у самой высокой вершины на Земле существует и третье название: </a:t>
            </a:r>
            <a:r>
              <a:rPr lang="ru-RU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Сагарматха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переводе с непальского языка оно звучит как «Мать Богов». Такие названия являются подтверждением того, что у древних жителей Непала и Тибета высокая гора ассоциировалась с проявлением высшего божества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Здесь находятся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восьмитысячников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вершин высотой более 8000 м над уровнем моря. Население в основном занимается земледелием, хотя климат позволяет выращивать лишь несколько видов злаков, картофель и некоторые другие овощи. Поля расположены на наклонных террасах.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14338"/>
            <a:ext cx="7467600" cy="21433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192" y="-1"/>
            <a:ext cx="4537808" cy="4050627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572000" y="169854"/>
            <a:ext cx="4572000" cy="412324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А́льпы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самый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высокий и протяжённый горный хребет среди систем, целиком лежащих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Европе.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Альпы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представляют собой сложную систему хребтов и массивов, протянувшуюся выпуклой к северо-западу дугой от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Лигурийского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моря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Среднедунайской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низменности. Альпы располагаются на территории 8 стран: Франции, Монако, Италии, Швейцарии, Германии, Австрии, Лихтенштейна и Словении. Общая длина альпийской дуги составляет около 1200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ширина — до 260 км. Самой высокой вершиной Альп является гора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Монблан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высотой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4807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метров над уровнем моря, расположенная на границе Франции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Италии.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в Альпах сосредоточено около 100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вершин-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четырёхтысячников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49" y="4125078"/>
            <a:ext cx="910980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Альпы являются международным центром альпинизма, горнолыжного спорта и туризма.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Несмотря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активное развитие туризма, в альпийском регионе по-прежнему существует самобытная традиционная культура, включая сельское хозяйство, деревообработку и сыроварение.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Благодаря расположению в центре Западной Европы, Альпы являются одной из наиболее изученных горных систем. Многие понятия названы по имени Альп, в частности, альпийский климатический пояс, период альпийской складчатости, альпийский тип рельефа, альпийские луга, альпинизм.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932" y="-1"/>
            <a:ext cx="4492060" cy="3369045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99992" y="0"/>
            <a:ext cx="4644008" cy="33462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Апеннины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горы в Италии и Сан-Марино, простирающиеся более чем на 1000 км с севера на юг страны, в основном вдоль восточного побережья Апеннинского полуострова.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Преобладающие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высоты 1200—1800 м, максимальная высота горной системы — 2912 м (вершина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Корно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-Гранде). Растительность гор представлена средиземноморскими кустарниками, буковыми и хвойными лесами, на вершинах встречаются луга.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3346292"/>
            <a:ext cx="464400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Тянь-Ша́нь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горная система, расположенная в Центральной Азии на территории пяти стран: Киргизии, Казахстана, Китая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Таджикистана и Узбекистана. Название Тянь-Шань по-китайски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означает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«небесные горы», или «божественные горы» (天 — «небо» либо «бог», 山 — «гора»). Высочайшей точкой является Пик Победы (7439 м). Протяжённость Тянь-Шаня с запада на восток составляет 2500 км. Первым европейским исследователем Тянь-Шаня в 1856 году стал Пётр Петрович Семёнов, получивший за свой труд почетную приставку к фамилии — «Семёнов-Тян-Шанский».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124" y="3365469"/>
            <a:ext cx="4493876" cy="349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93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47" y="0"/>
            <a:ext cx="4253422" cy="328498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0548" y="3284984"/>
            <a:ext cx="4253422" cy="35730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Кавказ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горная система, простирается более чем на 1100 км с северо-запада на юго-восток, от района Анапы и Таманского полуострова Чёрного моря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Апшеронского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полуострова на побережье Каспия, рядом с Баку.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Разделяется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две горные системы: Большой Кавказ и Малый Кавказ. Кавказ часто делят на Северный Кавказ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Закавказье.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Наивысшая точка гора Эльбрус 5642 м.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83969" y="77289"/>
            <a:ext cx="4528270" cy="320769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Алтайские горы, или Алтай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горная система в Азии, на юге Сибири и в Центральной Азии, состоящая из высокогорных и среднегорных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хребтов,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разделённых глубокими долинами рек и обширными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внутригорными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межгорными котловинами. Простирается с северо-запада на юго-восток более чем на 2000 км.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Горная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расположена на границе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России, Монголии, Китая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Казахстана. Высочайшая точка-гора Белуха ,4506 м.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9" y="3284984"/>
            <a:ext cx="4860031" cy="353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8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427984" y="0"/>
            <a:ext cx="4705227" cy="42210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Ура́льские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го́ры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Рифейские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горы, Гиперборейские горы, Земной пояс, Камень;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традиционные названия Уральских гор: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манс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Нёр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хант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Кев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Нгарка</a:t>
            </a:r>
            <a:r>
              <a:rPr lang="ru-RU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Пэ)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горная система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расположенная между Восточно-Европейской и Западно-Сибирской равнинами.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Горный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массив является частью условной границы между континентами Европы и Азии. Остров Вайгач и острова Новая Земля образуют дальнейшее продолжение горной цепи на север в Северном Ледовитом океане. Длина более 2000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км, ширина от 40 до 150 км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Наивысшая точка гора Народная ,1895 м (от ненецкого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–дремучий лес).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532" y="4653136"/>
            <a:ext cx="4341024" cy="17903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Пами́р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горная система на юге Центральной Азии и на севере горной гряды Гималаи, преимущественно на территории Таджикистана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Китая, Афганистана и Пакистана.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Наивысшая точка пик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Исмоила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Сомони,7495 м.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2" y="0"/>
            <a:ext cx="4413032" cy="43462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1556" y="4371206"/>
            <a:ext cx="4763755" cy="248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92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5" y="188640"/>
            <a:ext cx="8352928" cy="17417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урока: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знаний и представлений о 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рельефе, геологическом строении 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полезных ископаемых Евразии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556792"/>
            <a:ext cx="8496943" cy="518457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1.Образовательные </a:t>
            </a:r>
            <a:r>
              <a:rPr lang="ru-RU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 Формирование специальных знаний.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Сформировать  умение объяснять зависимость между строением земной коры и  формами   рельефа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Б. Развитие умений, которые были сформированы ранее.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Развить  знания о рельефе 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целом.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 Формирование общих умений.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умение контролировать ход своей деятельности при работе с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текстом, атласом и таблицей</a:t>
            </a:r>
          </a:p>
          <a:p>
            <a:pPr marL="0" indent="0" algn="ctr">
              <a:buNone/>
            </a:pPr>
            <a:r>
              <a:rPr lang="ru-RU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2.Развивающие задачи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Обогатить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словарный запас учащегося следующими терминами и понятиями: тектоническая структура, сейсмический пояс, литосферная плита, платформа. </a:t>
            </a:r>
          </a:p>
          <a:p>
            <a:pPr marL="0" indent="0" algn="ctr">
              <a:buNone/>
            </a:pPr>
            <a:r>
              <a:rPr lang="ru-RU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3.Воспитательные </a:t>
            </a:r>
            <a:r>
              <a:rPr lang="ru-RU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endParaRPr lang="ru-RU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Продолжить работу над формированием системы нравственных ценностей: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Бережного отношения к окружающему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миру.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468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6347714" cy="720080"/>
          </a:xfrm>
        </p:spPr>
        <p:txBody>
          <a:bodyPr>
            <a:noAutofit/>
          </a:bodyPr>
          <a:lstStyle/>
          <a:p>
            <a:pPr algn="ctr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Таблица «Горные системы Евразии</a:t>
            </a:r>
            <a:b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их наивысшие точки»</a:t>
            </a:r>
            <a:b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961657"/>
              </p:ext>
            </p:extLst>
          </p:nvPr>
        </p:nvGraphicFramePr>
        <p:xfrm>
          <a:off x="179513" y="980724"/>
          <a:ext cx="8712967" cy="56166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82321"/>
                <a:gridCol w="1818403"/>
                <a:gridCol w="3812243"/>
              </a:tblGrid>
              <a:tr h="10432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Вершина, вулкан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Высота (м)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Горная система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043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Джомолунгма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8848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Гималаи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043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Монблан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4807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Альпы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043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Везувий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3323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Апеннины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043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Пик </a:t>
                      </a: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Победы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7439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Тянь-Шань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043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Белуха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4506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Алтай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043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Эльбрус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5642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Кавказ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043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Народная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1895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Уральские горы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0432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пик </a:t>
                      </a:r>
                      <a:r>
                        <a:rPr lang="ru-RU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Исмоила</a:t>
                      </a: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Сомони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7495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Памир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214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332656"/>
            <a:ext cx="4427984" cy="570870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пределах материка Евразия находится и самая глубокая впадина суши. Эта впадина находится на Аравийском полуострове недалеко от берегов Красного моря.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Мёртвое </a:t>
            </a:r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мо́ре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(«Море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соли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также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Асфальтовое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море,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Содомское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бессточное солёное озеро на Ближнем Востоке, располагающееся между Израилем, Иорданией и Палестинской Автономией.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Уровень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воды в Мёртвом море на 430 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ниже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уровня моря и падает со скоростью примерно 1 метр в год.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Побережье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озера является самым низким участком суши на Земле. Мёртвое море — это один из самых солёных водоёмов на Земле, солёность составляет 300—310 ‰, в некоторые годы до 350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‰.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Длина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моря 67 километров, ширина 18 километров в самом широком месте, максимальная глубина 306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метров.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1403648" y="2132856"/>
            <a:ext cx="3677299" cy="3534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5" y="336069"/>
            <a:ext cx="4608512" cy="554120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1" y="188640"/>
            <a:ext cx="6800080" cy="174176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пределах платформ, как правило, формируется равнинный рельеф. 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Равнины имеют разную абсолютную высоту, возраст, облик поверхности и происхождение.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3548" y="1628800"/>
            <a:ext cx="6296025" cy="419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3976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60648"/>
            <a:ext cx="6347714" cy="166975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материке выделяются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пояса равнин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Северный пояс: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Восточно-Европейская;</a:t>
            </a:r>
          </a:p>
          <a:p>
            <a:pPr>
              <a:buFont typeface="Arial" charset="0"/>
              <a:buChar char="•"/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Западно-Сибирская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buFont typeface="Arial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Среднесибирское плоскогорье;</a:t>
            </a:r>
          </a:p>
          <a:p>
            <a:pPr>
              <a:buFont typeface="Arial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Великая Китайская равнина.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Южный пояс:</a:t>
            </a:r>
          </a:p>
          <a:p>
            <a:pPr>
              <a:buFont typeface="Arial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Аравийское плоскогорье;</a:t>
            </a:r>
          </a:p>
          <a:p>
            <a:pPr>
              <a:buFont typeface="Arial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Плоскогорье Декан;</a:t>
            </a:r>
          </a:p>
          <a:p>
            <a:pPr>
              <a:buFont typeface="Arial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Месопотамская низменность;</a:t>
            </a:r>
          </a:p>
          <a:p>
            <a:pPr>
              <a:buFont typeface="Arial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Индо-Гангская низменность.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2051720" y="1196752"/>
            <a:ext cx="1368152" cy="7336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3869204" y="1196752"/>
            <a:ext cx="630788" cy="7336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72516049"/>
              </p:ext>
            </p:extLst>
          </p:nvPr>
        </p:nvGraphicFramePr>
        <p:xfrm>
          <a:off x="609600" y="1628800"/>
          <a:ext cx="5762600" cy="32747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75595"/>
                <a:gridCol w="601830"/>
                <a:gridCol w="592475"/>
                <a:gridCol w="736956"/>
                <a:gridCol w="592475"/>
                <a:gridCol w="736956"/>
                <a:gridCol w="1326313"/>
              </a:tblGrid>
              <a:tr h="12894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задания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248" marR="602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А1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248" marR="602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А2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248" marR="602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А3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248" marR="602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А4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248" marR="602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А5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248" marR="602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248" marR="60248" marT="0" marB="0"/>
                </a:tc>
              </a:tr>
              <a:tr h="19852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248" marR="602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248" marR="602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248" marR="602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248" marR="602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248" marR="602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248" marR="602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248" marR="60248" marT="0" marB="0"/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411760" y="620688"/>
            <a:ext cx="193296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Бланк ответов 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85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6914729" cy="296341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1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Рельеф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-это все неровности земной поверхности, различные по очертаниям, размерам, происхождению 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набору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слагающих их горных пород.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3585694"/>
            <a:ext cx="7128792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38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09600"/>
            <a:ext cx="6984775" cy="4907632"/>
          </a:xfrm>
        </p:spPr>
        <p:txBody>
          <a:bodyPr>
            <a:normAutofit/>
          </a:bodyPr>
          <a:lstStyle/>
          <a:p>
            <a:pPr algn="ctr"/>
            <a:r>
              <a:rPr 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Тектоническая карта (карта строения земной коры)</a:t>
            </a:r>
            <a:br>
              <a:rPr 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-карта, показывающая основные структуры земной коры,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их происхождение и возраст. На ней изображаются платформы,щиты,плиты,складчатые области.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04247" y="5877272"/>
            <a:ext cx="153065" cy="164091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5" y="1988840"/>
            <a:ext cx="6696744" cy="446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1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</a:t>
            </a:r>
            <a:br>
              <a:rPr 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общегеографическая карта, передающая внешний облик территории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акватории.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757" y="3310117"/>
            <a:ext cx="6346486" cy="2377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700808"/>
            <a:ext cx="6696744" cy="467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19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64704"/>
            <a:ext cx="8316416" cy="5544615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рельефа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Скругленная соединительная линия 5"/>
          <p:cNvCxnSpPr/>
          <p:nvPr/>
        </p:nvCxnSpPr>
        <p:spPr>
          <a:xfrm rot="10800000" flipV="1">
            <a:off x="2627784" y="1268760"/>
            <a:ext cx="792088" cy="432048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Скругленная соединительная линия 9"/>
          <p:cNvCxnSpPr/>
          <p:nvPr/>
        </p:nvCxnSpPr>
        <p:spPr>
          <a:xfrm>
            <a:off x="3995936" y="1268760"/>
            <a:ext cx="576064" cy="432048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Скругленный прямоугольник 10"/>
          <p:cNvSpPr/>
          <p:nvPr/>
        </p:nvSpPr>
        <p:spPr>
          <a:xfrm>
            <a:off x="898122" y="1527168"/>
            <a:ext cx="1584176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равнины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716016" y="1504576"/>
            <a:ext cx="1872208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горы</a:t>
            </a:r>
            <a:endParaRPr lang="ru-RU" b="1" i="1" dirty="0">
              <a:solidFill>
                <a:srgbClr val="FF0000"/>
              </a:solidFill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flipH="1">
            <a:off x="1043608" y="2276872"/>
            <a:ext cx="216024" cy="7200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1690210" y="2340467"/>
            <a:ext cx="144996" cy="21911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2123728" y="2276872"/>
            <a:ext cx="287052" cy="7200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Скругленный прямоугольник 19"/>
          <p:cNvSpPr/>
          <p:nvPr/>
        </p:nvSpPr>
        <p:spPr>
          <a:xfrm>
            <a:off x="235080" y="3090152"/>
            <a:ext cx="1511188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Низменности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0-200 м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826604" y="4576004"/>
            <a:ext cx="2017204" cy="7252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Возвышенности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200-500 м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2123728" y="3090152"/>
            <a:ext cx="1659728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Плоскогорья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Выше 500 м</a:t>
            </a:r>
            <a:endParaRPr lang="ru-RU" sz="1600" dirty="0">
              <a:solidFill>
                <a:schemeClr val="tx1"/>
              </a:solidFill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 flipH="1">
            <a:off x="5076056" y="2276872"/>
            <a:ext cx="360040" cy="11521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Скругленный прямоугольник 26"/>
          <p:cNvSpPr/>
          <p:nvPr/>
        </p:nvSpPr>
        <p:spPr>
          <a:xfrm>
            <a:off x="4620979" y="3436027"/>
            <a:ext cx="1175157" cy="7130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низкие</a:t>
            </a:r>
            <a:endParaRPr lang="ru-RU" sz="1600" dirty="0">
              <a:solidFill>
                <a:schemeClr val="tx1"/>
              </a:solidFill>
            </a:endParaRPr>
          </a:p>
        </p:txBody>
      </p:sp>
      <p:cxnSp>
        <p:nvCxnSpPr>
          <p:cNvPr id="29" name="Прямая со стрелкой 28"/>
          <p:cNvCxnSpPr/>
          <p:nvPr/>
        </p:nvCxnSpPr>
        <p:spPr>
          <a:xfrm>
            <a:off x="5859594" y="2340467"/>
            <a:ext cx="504056" cy="22355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Скругленный прямоугольник 29"/>
          <p:cNvSpPr/>
          <p:nvPr/>
        </p:nvSpPr>
        <p:spPr>
          <a:xfrm>
            <a:off x="5652120" y="4642274"/>
            <a:ext cx="1512168" cy="8621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средние</a:t>
            </a:r>
            <a:endParaRPr lang="ru-RU" sz="1600" dirty="0">
              <a:solidFill>
                <a:schemeClr val="tx1"/>
              </a:solidFill>
            </a:endParaRPr>
          </a:p>
        </p:txBody>
      </p:sp>
      <p:cxnSp>
        <p:nvCxnSpPr>
          <p:cNvPr id="32" name="Прямая со стрелкой 31"/>
          <p:cNvCxnSpPr/>
          <p:nvPr/>
        </p:nvCxnSpPr>
        <p:spPr>
          <a:xfrm>
            <a:off x="6372200" y="2276872"/>
            <a:ext cx="508581" cy="8993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Скругленный прямоугольник 32"/>
          <p:cNvSpPr/>
          <p:nvPr/>
        </p:nvSpPr>
        <p:spPr>
          <a:xfrm>
            <a:off x="6516216" y="3436027"/>
            <a:ext cx="1296144" cy="7780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высокие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69214" y="156212"/>
            <a:ext cx="17556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2</a:t>
            </a:r>
          </a:p>
        </p:txBody>
      </p:sp>
    </p:spTree>
    <p:extLst>
      <p:ext uri="{BB962C8B-B14F-4D97-AF65-F5344CB8AC3E}">
        <p14:creationId xmlns:p14="http://schemas.microsoft.com/office/powerpoint/2010/main" val="343902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3854" y="27725"/>
            <a:ext cx="6347713" cy="51514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3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9" y="542870"/>
            <a:ext cx="6698706" cy="549849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 фразу:</a:t>
            </a:r>
          </a:p>
          <a:p>
            <a:pPr marL="0" indent="0" algn="ctr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центральных  районах Евразии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преобладают </a:t>
            </a:r>
            <a:r>
              <a:rPr lang="ru-RU" sz="20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платформы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в южных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восточных –</a:t>
            </a:r>
            <a:r>
              <a:rPr lang="ru-RU" sz="20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складчатые области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следовательно на севере и западе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преимущественно </a:t>
            </a:r>
            <a:r>
              <a:rPr lang="ru-RU" sz="20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равнины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на юге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востоке </a:t>
            </a:r>
            <a:r>
              <a:rPr lang="ru-RU" sz="20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584" y="2656988"/>
            <a:ext cx="6480720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01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2016224" cy="4900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i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700" b="1" i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 рельефа материка</a:t>
            </a:r>
            <a:endParaRPr lang="ru-RU" sz="2700" b="1" i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749" t="24888" r="13899" b="3559"/>
          <a:stretch/>
        </p:blipFill>
        <p:spPr>
          <a:xfrm>
            <a:off x="3347864" y="274638"/>
            <a:ext cx="5796136" cy="371626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528" y="4269586"/>
            <a:ext cx="849694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Внимательно прочитайте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текст.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Евразия выше других материков. На её территории расположены высочайшие горные системы ( Гималаи - Джомолунгма-8848м.) Равнины отличаются огромными размерами. В Евразии велики колебания высот. Разница между впадиной Мёртвого моря и Гималаями превышает 9км. В основании лежит Евразийская литосферная плита, участки которой так же, как и горные области имеют разный возраст и обозначаются в картах различными цветами. Два сейсмических пояса: Тихоокеанский и Альпийско-Гималайский.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5151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Горные пояса Евразии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Альпийско-Гималайский  (Евразийский):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Пиренеи;</a:t>
            </a:r>
          </a:p>
          <a:p>
            <a:pPr>
              <a:buFont typeface="Arial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Альпы;</a:t>
            </a:r>
          </a:p>
          <a:p>
            <a:pPr>
              <a:buFont typeface="Arial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Карпаты;</a:t>
            </a:r>
          </a:p>
          <a:p>
            <a:pPr>
              <a:buFont typeface="Arial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Кавказ;</a:t>
            </a:r>
          </a:p>
          <a:p>
            <a:pPr>
              <a:buFont typeface="Arial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Памир;</a:t>
            </a:r>
          </a:p>
          <a:p>
            <a:pPr>
              <a:buFont typeface="Arial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Гималаи.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Пиренеи-1755 год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4375204" cy="3880773"/>
          </a:xfrm>
        </p:spPr>
        <p:txBody>
          <a:bodyPr/>
          <a:lstStyle/>
          <a:p>
            <a:pPr algn="r">
              <a:buNone/>
            </a:pPr>
            <a:r>
              <a:rPr lang="ru-RU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Восточно-Азиатский</a:t>
            </a:r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(Тихоокеанский):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Протянулся от Камчатки до Больших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Зондских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островов,</a:t>
            </a:r>
          </a:p>
          <a:p>
            <a:pPr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вдоль восточного побережья Евразии.</a:t>
            </a:r>
          </a:p>
          <a:p>
            <a:pPr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частью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Тихоокеанского Огненного Кольца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.(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Курильские,Японские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Большие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Зондские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острова)</a:t>
            </a:r>
          </a:p>
          <a:p>
            <a:pPr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 Кракатау-1883 год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2483768" y="1124744"/>
            <a:ext cx="1008112" cy="7200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4067944" y="1124744"/>
            <a:ext cx="1368152" cy="7200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4615</TotalTime>
  <Words>2070</Words>
  <Application>Microsoft Office PowerPoint</Application>
  <PresentationFormat>Экран (4:3)</PresentationFormat>
  <Paragraphs>198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Грань</vt:lpstr>
      <vt:lpstr>Рельеф, геологическое строение  и полезные ископаемые Евразии</vt:lpstr>
      <vt:lpstr>Цель урока:  Формирование знаний и представлений о рельефе, геологическом строении и полезных ископаемых Евразии </vt:lpstr>
      <vt:lpstr>Задание 1 Рельеф-это все неровности земной поверхности, различные по очертаниям, размерам, происхождению и набору слагающих их горных пород.</vt:lpstr>
      <vt:lpstr>Тектоническая карта (карта строения земной коры) -карта, показывающая основные структуры земной коры, их происхождение и возраст. На ней изображаются платформы,щиты,плиты,складчатые области.</vt:lpstr>
      <vt:lpstr>Физическая карта  - общегеографическая карта, передающая внешний облик территории и акватории.</vt:lpstr>
      <vt:lpstr>                            Формы рельефа</vt:lpstr>
      <vt:lpstr>Задание 3</vt:lpstr>
      <vt:lpstr>    Особенности  рельефа материка</vt:lpstr>
      <vt:lpstr>Горные пояса Евразии</vt:lpstr>
      <vt:lpstr>Вулкан Кракатау</vt:lpstr>
      <vt:lpstr>Презентация PowerPoint</vt:lpstr>
      <vt:lpstr>Презентация PowerPoint</vt:lpstr>
      <vt:lpstr>Презентация PowerPoint</vt:lpstr>
      <vt:lpstr>Тектонические структуры Евразии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Таблица «Горные системы Евразии и их наивысшие точки» </vt:lpstr>
      <vt:lpstr>Презентация PowerPoint</vt:lpstr>
      <vt:lpstr>В пределах платформ, как правило, формируется равнинный рельеф.  Равнины имеют разную абсолютную высоту, возраст, облик поверхности и происхождение.</vt:lpstr>
      <vt:lpstr> На материке выделяются  2 пояса равнин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Рельеф Евразии</dc:title>
  <dc:creator>Admin</dc:creator>
  <cp:lastModifiedBy>0000</cp:lastModifiedBy>
  <cp:revision>90</cp:revision>
  <dcterms:created xsi:type="dcterms:W3CDTF">2012-04-03T18:29:19Z</dcterms:created>
  <dcterms:modified xsi:type="dcterms:W3CDTF">2020-05-04T04:54:22Z</dcterms:modified>
</cp:coreProperties>
</file>