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64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Дефис в междометиях.</a:t>
            </a:r>
            <a:br>
              <a:rPr lang="ru-RU" dirty="0" smtClean="0"/>
            </a:br>
            <a:r>
              <a:rPr lang="ru-RU" dirty="0" smtClean="0"/>
              <a:t>Знаки препинания при междометиях.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(2 урока)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i="1" dirty="0" smtClean="0">
                <a:solidFill>
                  <a:srgbClr val="7030A0"/>
                </a:solidFill>
              </a:rPr>
              <a:t>Показать, какие знаки препинания используются при междометиях;</a:t>
            </a:r>
          </a:p>
          <a:p>
            <a:endParaRPr lang="ru-RU" sz="3600" i="1" dirty="0" smtClean="0">
              <a:solidFill>
                <a:srgbClr val="7030A0"/>
              </a:solidFill>
            </a:endParaRPr>
          </a:p>
          <a:p>
            <a:endParaRPr lang="ru-RU" sz="3600" i="1" dirty="0" smtClean="0">
              <a:solidFill>
                <a:srgbClr val="7030A0"/>
              </a:solidFill>
            </a:endParaRPr>
          </a:p>
          <a:p>
            <a:r>
              <a:rPr lang="ru-RU" sz="3600" i="1" dirty="0" smtClean="0">
                <a:solidFill>
                  <a:srgbClr val="7030A0"/>
                </a:solidFill>
              </a:rPr>
              <a:t>Дать представление об особенностях написания междометий.</a:t>
            </a:r>
            <a:endParaRPr lang="ru-RU" sz="3600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Лингвистическая разминка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- Вставить пропущенные буквы, раскрыть скобки и расставить знаки препинания.</a:t>
            </a:r>
          </a:p>
          <a:p>
            <a:r>
              <a:rPr lang="ru-RU" sz="4000" dirty="0" smtClean="0">
                <a:solidFill>
                  <a:srgbClr val="7030A0"/>
                </a:solidFill>
              </a:rPr>
              <a:t>- Выполнить синтаксический разбор, обозначить части речи.</a:t>
            </a:r>
            <a:endParaRPr lang="ru-RU" sz="4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Работа по теме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 Междометия, образованные повторением основ, пишутся через дефис: Ой-ой-ой! Тьфу-тьфу-тьфу! </a:t>
            </a:r>
            <a:r>
              <a:rPr lang="ru-RU" dirty="0" err="1" smtClean="0"/>
              <a:t>Ах-ах</a:t>
            </a:r>
            <a:r>
              <a:rPr lang="ru-RU" dirty="0" smtClean="0"/>
              <a:t>!</a:t>
            </a:r>
          </a:p>
          <a:p>
            <a:r>
              <a:rPr lang="ru-RU" dirty="0" smtClean="0"/>
              <a:t>2)Междометия выделяются запятой или восклицательным знаком: Эх, дубинушка, ухнем!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Творческая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7030A0"/>
                </a:solidFill>
              </a:rPr>
              <a:t>Ах да (не)ужели вы (не)</a:t>
            </a:r>
            <a:r>
              <a:rPr lang="ru-RU" sz="3600" dirty="0" err="1" smtClean="0">
                <a:solidFill>
                  <a:srgbClr val="7030A0"/>
                </a:solidFill>
              </a:rPr>
              <a:t>зна</a:t>
            </a:r>
            <a:r>
              <a:rPr lang="ru-RU" sz="3600" dirty="0" smtClean="0">
                <a:solidFill>
                  <a:srgbClr val="7030A0"/>
                </a:solidFill>
              </a:rPr>
              <a:t>…те что се…</a:t>
            </a:r>
            <a:r>
              <a:rPr lang="ru-RU" sz="3600" dirty="0" err="1" smtClean="0">
                <a:solidFill>
                  <a:srgbClr val="7030A0"/>
                </a:solidFill>
              </a:rPr>
              <a:t>одня</a:t>
            </a:r>
            <a:r>
              <a:rPr lang="ru-RU" sz="3600" dirty="0" smtClean="0">
                <a:solidFill>
                  <a:srgbClr val="7030A0"/>
                </a:solidFill>
              </a:rPr>
              <a:t> оружейник Просперо и г…</a:t>
            </a:r>
            <a:r>
              <a:rPr lang="ru-RU" sz="3600" dirty="0" err="1" smtClean="0">
                <a:solidFill>
                  <a:srgbClr val="7030A0"/>
                </a:solidFill>
              </a:rPr>
              <a:t>мнаст</a:t>
            </a:r>
            <a:r>
              <a:rPr lang="ru-RU" sz="3600" dirty="0" smtClean="0">
                <a:solidFill>
                  <a:srgbClr val="7030A0"/>
                </a:solidFill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</a:rPr>
              <a:t>Тибул</a:t>
            </a:r>
            <a:r>
              <a:rPr lang="ru-RU" sz="3600" dirty="0" smtClean="0">
                <a:solidFill>
                  <a:srgbClr val="7030A0"/>
                </a:solidFill>
              </a:rPr>
              <a:t> повели народ что(бы) взять штурмом Дворец Трёх Толстяков.</a:t>
            </a:r>
          </a:p>
        </p:txBody>
      </p:sp>
    </p:spTree>
    <p:extLst>
      <p:ext uri="{BB962C8B-B14F-4D97-AF65-F5344CB8AC3E}">
        <p14:creationId xmlns:p14="http://schemas.microsoft.com/office/powerpoint/2010/main" val="597096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Спишите текст, расставьте пропущенные знаки препинания, раскройте скобки.  Укажите междометия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52568"/>
          </a:xfrm>
        </p:spPr>
        <p:txBody>
          <a:bodyPr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40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4000" dirty="0"/>
              <a:t>    Сумерки спускались быстро. Сколько (ни, не) бродили мы по лесу но увы знакомой тропинки (ни, не) нашли. Ох (не, ни) (за) что нам (ни, не) выбраться из этой чащи с тоской сказал Леня (ни, не) желавший больше тратить (не, ни) сил (не, ни) времени на дальнейшие поиски дороги.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4000" dirty="0"/>
              <a:t>    Мы пошли наугад. (</a:t>
            </a:r>
            <a:r>
              <a:rPr lang="ru-RU" sz="4000" dirty="0" err="1"/>
              <a:t>Кра</a:t>
            </a:r>
            <a:r>
              <a:rPr lang="ru-RU" sz="4000" dirty="0"/>
              <a:t>) (</a:t>
            </a:r>
            <a:r>
              <a:rPr lang="ru-RU" sz="4000" dirty="0" err="1"/>
              <a:t>кра</a:t>
            </a:r>
            <a:r>
              <a:rPr lang="ru-RU" sz="4000" dirty="0"/>
              <a:t>) (</a:t>
            </a:r>
            <a:r>
              <a:rPr lang="ru-RU" sz="4000" dirty="0" err="1"/>
              <a:t>кра</a:t>
            </a:r>
            <a:r>
              <a:rPr lang="ru-RU" sz="4000" dirty="0"/>
              <a:t>) сначала слышалось то справа то слева. Потом все смолкло. Вдруг откуда(то) донесся собачий лай. Ура Мы спасены где(то) поблизости люди радостно  закричал Миша.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4000" dirty="0"/>
              <a:t>    </a:t>
            </a:r>
          </a:p>
          <a:p>
            <a:endParaRPr lang="ru-RU" sz="4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4400" dirty="0"/>
              <a:t>Проверьте себя.</a:t>
            </a:r>
            <a:br>
              <a:rPr lang="ru-RU" altLang="ru-RU" sz="4400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Arial" panose="020B0604020202020204" pitchFamily="34" charset="0"/>
              <a:buNone/>
            </a:pPr>
            <a:r>
              <a:rPr lang="ru-RU" altLang="ru-RU" sz="4000" dirty="0" smtClean="0"/>
              <a:t>Сумерки </a:t>
            </a:r>
            <a:r>
              <a:rPr lang="ru-RU" altLang="ru-RU" sz="4000" dirty="0"/>
              <a:t>спускались быстро. Сколько </a:t>
            </a:r>
            <a:r>
              <a:rPr lang="ru-RU" altLang="ru-RU" sz="4000" dirty="0">
                <a:solidFill>
                  <a:srgbClr val="FF0000"/>
                </a:solidFill>
              </a:rPr>
              <a:t>ни</a:t>
            </a:r>
            <a:r>
              <a:rPr lang="ru-RU" altLang="ru-RU" sz="4000" dirty="0"/>
              <a:t> бродили мы по лесу</a:t>
            </a:r>
            <a:r>
              <a:rPr lang="ru-RU" altLang="ru-RU" sz="4000" dirty="0">
                <a:solidFill>
                  <a:srgbClr val="FF0000"/>
                </a:solidFill>
              </a:rPr>
              <a:t>,</a:t>
            </a:r>
            <a:r>
              <a:rPr lang="ru-RU" altLang="ru-RU" sz="4000" dirty="0"/>
              <a:t> но</a:t>
            </a:r>
            <a:r>
              <a:rPr lang="ru-RU" altLang="ru-RU" sz="4000" dirty="0">
                <a:solidFill>
                  <a:srgbClr val="FF0000"/>
                </a:solidFill>
              </a:rPr>
              <a:t>,</a:t>
            </a:r>
            <a:r>
              <a:rPr lang="ru-RU" altLang="ru-RU" sz="4000" dirty="0"/>
              <a:t> увы</a:t>
            </a:r>
            <a:r>
              <a:rPr lang="ru-RU" altLang="ru-RU" sz="4000" dirty="0">
                <a:solidFill>
                  <a:srgbClr val="FF0000"/>
                </a:solidFill>
              </a:rPr>
              <a:t>,</a:t>
            </a:r>
            <a:r>
              <a:rPr lang="ru-RU" altLang="ru-RU" sz="4000" dirty="0"/>
              <a:t> знакомой тропинки </a:t>
            </a:r>
            <a:r>
              <a:rPr lang="ru-RU" altLang="ru-RU" sz="4000" dirty="0">
                <a:solidFill>
                  <a:srgbClr val="FF0000"/>
                </a:solidFill>
              </a:rPr>
              <a:t>не</a:t>
            </a:r>
            <a:r>
              <a:rPr lang="ru-RU" altLang="ru-RU" sz="4000" dirty="0"/>
              <a:t> нашли. </a:t>
            </a:r>
            <a:r>
              <a:rPr lang="ru-RU" altLang="ru-RU" sz="4000" dirty="0">
                <a:solidFill>
                  <a:srgbClr val="FF0000"/>
                </a:solidFill>
              </a:rPr>
              <a:t>«</a:t>
            </a:r>
            <a:r>
              <a:rPr lang="ru-RU" altLang="ru-RU" sz="4000" dirty="0"/>
              <a:t>Ох</a:t>
            </a:r>
            <a:r>
              <a:rPr lang="ru-RU" altLang="ru-RU" sz="4000" dirty="0">
                <a:solidFill>
                  <a:srgbClr val="FF0000"/>
                </a:solidFill>
              </a:rPr>
              <a:t>,</a:t>
            </a:r>
            <a:r>
              <a:rPr lang="ru-RU" altLang="ru-RU" sz="4000" dirty="0"/>
              <a:t> </a:t>
            </a:r>
            <a:r>
              <a:rPr lang="ru-RU" altLang="ru-RU" sz="4000" dirty="0">
                <a:solidFill>
                  <a:srgbClr val="FF0000"/>
                </a:solidFill>
              </a:rPr>
              <a:t>ни за что </a:t>
            </a:r>
            <a:r>
              <a:rPr lang="ru-RU" altLang="ru-RU" sz="4000" dirty="0"/>
              <a:t>нам </a:t>
            </a:r>
            <a:r>
              <a:rPr lang="ru-RU" altLang="ru-RU" sz="4000" dirty="0">
                <a:solidFill>
                  <a:srgbClr val="FF0000"/>
                </a:solidFill>
              </a:rPr>
              <a:t>не</a:t>
            </a:r>
            <a:r>
              <a:rPr lang="ru-RU" altLang="ru-RU" sz="4000" dirty="0"/>
              <a:t> выбраться из этой чащи</a:t>
            </a:r>
            <a:r>
              <a:rPr lang="ru-RU" altLang="ru-RU" sz="4000" dirty="0">
                <a:solidFill>
                  <a:srgbClr val="FF0000"/>
                </a:solidFill>
              </a:rPr>
              <a:t>»,-</a:t>
            </a:r>
            <a:r>
              <a:rPr lang="ru-RU" altLang="ru-RU" sz="4000" dirty="0"/>
              <a:t> с тоской сказал Леня</a:t>
            </a:r>
            <a:r>
              <a:rPr lang="ru-RU" altLang="ru-RU" sz="4000" dirty="0">
                <a:solidFill>
                  <a:srgbClr val="FF0000"/>
                </a:solidFill>
              </a:rPr>
              <a:t>,</a:t>
            </a:r>
            <a:r>
              <a:rPr lang="ru-RU" altLang="ru-RU" sz="4000" dirty="0"/>
              <a:t> </a:t>
            </a:r>
            <a:r>
              <a:rPr lang="ru-RU" altLang="ru-RU" sz="4000" dirty="0">
                <a:solidFill>
                  <a:srgbClr val="FF0000"/>
                </a:solidFill>
              </a:rPr>
              <a:t>не</a:t>
            </a:r>
            <a:r>
              <a:rPr lang="ru-RU" altLang="ru-RU" sz="4000" dirty="0"/>
              <a:t> желавший больше тратить </a:t>
            </a:r>
            <a:r>
              <a:rPr lang="ru-RU" altLang="ru-RU" sz="4000" dirty="0">
                <a:solidFill>
                  <a:srgbClr val="FF0000"/>
                </a:solidFill>
              </a:rPr>
              <a:t>ни</a:t>
            </a:r>
            <a:r>
              <a:rPr lang="ru-RU" altLang="ru-RU" sz="4000" dirty="0"/>
              <a:t> сил</a:t>
            </a:r>
            <a:r>
              <a:rPr lang="ru-RU" altLang="ru-RU" sz="4000" dirty="0">
                <a:solidFill>
                  <a:srgbClr val="FF0000"/>
                </a:solidFill>
              </a:rPr>
              <a:t>,</a:t>
            </a:r>
            <a:r>
              <a:rPr lang="ru-RU" altLang="ru-RU" sz="4000" dirty="0"/>
              <a:t> </a:t>
            </a:r>
            <a:r>
              <a:rPr lang="ru-RU" altLang="ru-RU" sz="4000" dirty="0">
                <a:solidFill>
                  <a:srgbClr val="FF0000"/>
                </a:solidFill>
              </a:rPr>
              <a:t>ни</a:t>
            </a:r>
            <a:r>
              <a:rPr lang="ru-RU" altLang="ru-RU" sz="4000" dirty="0"/>
              <a:t> времени на дальнейшие поиски дороги.</a:t>
            </a:r>
          </a:p>
          <a:p>
            <a:pPr>
              <a:buFont typeface="Arial" panose="020B0604020202020204" pitchFamily="34" charset="0"/>
              <a:buNone/>
            </a:pPr>
            <a:r>
              <a:rPr lang="ru-RU" altLang="ru-RU" sz="4000" dirty="0"/>
              <a:t>    Мы пошли наугад. </a:t>
            </a:r>
            <a:r>
              <a:rPr lang="ru-RU" altLang="ru-RU" sz="4000" dirty="0">
                <a:solidFill>
                  <a:srgbClr val="FF0000"/>
                </a:solidFill>
              </a:rPr>
              <a:t>«</a:t>
            </a:r>
            <a:r>
              <a:rPr lang="ru-RU" altLang="ru-RU" sz="4000" dirty="0" err="1">
                <a:solidFill>
                  <a:srgbClr val="FF0000"/>
                </a:solidFill>
              </a:rPr>
              <a:t>Кра</a:t>
            </a:r>
            <a:r>
              <a:rPr lang="ru-RU" altLang="ru-RU" sz="4000" dirty="0">
                <a:solidFill>
                  <a:srgbClr val="FF0000"/>
                </a:solidFill>
              </a:rPr>
              <a:t> – </a:t>
            </a:r>
            <a:r>
              <a:rPr lang="ru-RU" altLang="ru-RU" sz="4000" dirty="0" err="1">
                <a:solidFill>
                  <a:srgbClr val="FF0000"/>
                </a:solidFill>
              </a:rPr>
              <a:t>кра</a:t>
            </a:r>
            <a:r>
              <a:rPr lang="ru-RU" altLang="ru-RU" sz="4000" dirty="0">
                <a:solidFill>
                  <a:srgbClr val="FF0000"/>
                </a:solidFill>
              </a:rPr>
              <a:t> – </a:t>
            </a:r>
            <a:r>
              <a:rPr lang="ru-RU" altLang="ru-RU" sz="4000" dirty="0" err="1">
                <a:solidFill>
                  <a:srgbClr val="FF0000"/>
                </a:solidFill>
              </a:rPr>
              <a:t>кра</a:t>
            </a:r>
            <a:r>
              <a:rPr lang="ru-RU" altLang="ru-RU" sz="4000" dirty="0">
                <a:solidFill>
                  <a:srgbClr val="FF0000"/>
                </a:solidFill>
              </a:rPr>
              <a:t>»,-</a:t>
            </a:r>
            <a:r>
              <a:rPr lang="ru-RU" altLang="ru-RU" sz="4000" dirty="0"/>
              <a:t> сначала слышалось то справа</a:t>
            </a:r>
            <a:r>
              <a:rPr lang="ru-RU" altLang="ru-RU" sz="4000" dirty="0">
                <a:solidFill>
                  <a:srgbClr val="FF0000"/>
                </a:solidFill>
              </a:rPr>
              <a:t>,</a:t>
            </a:r>
            <a:r>
              <a:rPr lang="ru-RU" altLang="ru-RU" sz="4000" dirty="0"/>
              <a:t> то слева. Потом все смолкло. Вдруг </a:t>
            </a:r>
            <a:r>
              <a:rPr lang="ru-RU" altLang="ru-RU" sz="4000" dirty="0">
                <a:solidFill>
                  <a:srgbClr val="FF0000"/>
                </a:solidFill>
              </a:rPr>
              <a:t>откуда-то</a:t>
            </a:r>
            <a:r>
              <a:rPr lang="ru-RU" altLang="ru-RU" sz="4000" dirty="0"/>
              <a:t> донесся собачий лай. </a:t>
            </a:r>
            <a:r>
              <a:rPr lang="ru-RU" altLang="ru-RU" sz="4000" dirty="0">
                <a:solidFill>
                  <a:srgbClr val="FF0000"/>
                </a:solidFill>
              </a:rPr>
              <a:t>«</a:t>
            </a:r>
            <a:r>
              <a:rPr lang="ru-RU" altLang="ru-RU" sz="4000" dirty="0"/>
              <a:t>Ура</a:t>
            </a:r>
            <a:r>
              <a:rPr lang="ru-RU" altLang="ru-RU" sz="4000" dirty="0">
                <a:solidFill>
                  <a:srgbClr val="FF0000"/>
                </a:solidFill>
              </a:rPr>
              <a:t>!</a:t>
            </a:r>
            <a:r>
              <a:rPr lang="ru-RU" altLang="ru-RU" sz="4000" dirty="0"/>
              <a:t> Мы спасены</a:t>
            </a:r>
            <a:r>
              <a:rPr lang="ru-RU" altLang="ru-RU" sz="4000" dirty="0">
                <a:solidFill>
                  <a:srgbClr val="FF0000"/>
                </a:solidFill>
              </a:rPr>
              <a:t>,</a:t>
            </a:r>
            <a:r>
              <a:rPr lang="ru-RU" altLang="ru-RU" sz="4000" dirty="0"/>
              <a:t> </a:t>
            </a:r>
            <a:r>
              <a:rPr lang="ru-RU" altLang="ru-RU" sz="4000" dirty="0">
                <a:solidFill>
                  <a:srgbClr val="FF0000"/>
                </a:solidFill>
              </a:rPr>
              <a:t>где-то</a:t>
            </a:r>
            <a:r>
              <a:rPr lang="ru-RU" altLang="ru-RU" sz="4000" dirty="0"/>
              <a:t> поблизости люди</a:t>
            </a:r>
            <a:r>
              <a:rPr lang="ru-RU" altLang="ru-RU" sz="4000" dirty="0">
                <a:solidFill>
                  <a:srgbClr val="FF0000"/>
                </a:solidFill>
              </a:rPr>
              <a:t>!»-</a:t>
            </a:r>
            <a:r>
              <a:rPr lang="ru-RU" altLang="ru-RU" sz="4000" dirty="0"/>
              <a:t> радостно  закричал Миша.</a:t>
            </a:r>
          </a:p>
          <a:p>
            <a:endParaRPr lang="ru-RU" sz="4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5" descr="brown2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Содержимое 6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ru-RU" altLang="ru-RU" dirty="0" smtClean="0"/>
              <a:t>2. </a:t>
            </a:r>
            <a:r>
              <a:rPr lang="ru-RU" altLang="ru-RU" dirty="0" smtClean="0">
                <a:solidFill>
                  <a:schemeClr val="bg1"/>
                </a:solidFill>
              </a:rPr>
              <a:t>Распределите междометия по соответствующим колонкам в таблице: </a:t>
            </a:r>
            <a:r>
              <a:rPr lang="ru-RU" altLang="ru-RU" sz="3600" dirty="0" smtClean="0">
                <a:solidFill>
                  <a:schemeClr val="bg1"/>
                </a:solidFill>
              </a:rPr>
              <a:t>эй, спасибо, тьфу, увы, карал, ура, ей-богу, здравствуй, цып-цып, всего хорошего, ой, тсс, кис-кис, счастливо, ах, благодарю, брось, эх, </a:t>
            </a:r>
            <a:r>
              <a:rPr lang="ru-RU" altLang="ru-RU" sz="3600" dirty="0" smtClean="0"/>
              <a:t>шабаш.</a:t>
            </a:r>
          </a:p>
          <a:p>
            <a:pPr>
              <a:buFont typeface="Arial" panose="020B0604020202020204" pitchFamily="34" charset="0"/>
              <a:buNone/>
            </a:pPr>
            <a:endParaRPr lang="ru-RU" altLang="ru-RU" dirty="0" smtClean="0"/>
          </a:p>
          <a:p>
            <a:pPr>
              <a:buFont typeface="Arial" panose="020B0604020202020204" pitchFamily="34" charset="0"/>
              <a:buNone/>
            </a:pPr>
            <a:endParaRPr lang="ru-RU" altLang="ru-RU" dirty="0" smtClean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803564"/>
              </p:ext>
            </p:extLst>
          </p:nvPr>
        </p:nvGraphicFramePr>
        <p:xfrm>
          <a:off x="12011" y="2564904"/>
          <a:ext cx="9143999" cy="451279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59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63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978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498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   ЭМОЦИОНАЛЬНЫЕЕЕ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      ПОБУДИТЕЛЬНЫЕ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           ЭТИКЕТНЫЕ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6951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Тьфу, увы, ура, ой, ах, эх. 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Эй, караул, ей-богу, </a:t>
                      </a:r>
                      <a:r>
                        <a:rPr lang="ru-RU" sz="3600" baseline="0" dirty="0" smtClean="0"/>
                        <a:t> цып-цып,</a:t>
                      </a:r>
                      <a:r>
                        <a:rPr lang="ru-RU" sz="3600" dirty="0" smtClean="0"/>
                        <a:t> тсс, </a:t>
                      </a:r>
                      <a:r>
                        <a:rPr lang="ru-RU" sz="3600" baseline="0" dirty="0" smtClean="0"/>
                        <a:t>кис-кис, </a:t>
                      </a:r>
                      <a:r>
                        <a:rPr lang="ru-RU" sz="3600" dirty="0" smtClean="0"/>
                        <a:t>брось, шабаш.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Спасибо, здравствуй, всего хорошего, благодарю,</a:t>
                      </a:r>
                      <a:r>
                        <a:rPr lang="ru-RU" sz="3200" baseline="0" dirty="0" smtClean="0"/>
                        <a:t> </a:t>
                      </a:r>
                      <a:r>
                        <a:rPr lang="ru-RU" sz="3200" dirty="0" smtClean="0"/>
                        <a:t>счастливо. 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9" name="Рисунок 8" descr="brown2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9144000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933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Домашняя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7030A0"/>
                </a:solidFill>
              </a:rPr>
              <a:t>Упражнение </a:t>
            </a:r>
            <a:r>
              <a:rPr lang="ru-RU" sz="3600" dirty="0" smtClean="0">
                <a:solidFill>
                  <a:srgbClr val="7030A0"/>
                </a:solidFill>
              </a:rPr>
              <a:t>462,464</a:t>
            </a:r>
            <a:endParaRPr lang="ru-RU" sz="36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678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</TotalTime>
  <Words>439</Words>
  <Application>Microsoft Office PowerPoint</Application>
  <PresentationFormat>Экран (4:3)</PresentationFormat>
  <Paragraphs>32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Book Antiqua</vt:lpstr>
      <vt:lpstr>Lucida Sans</vt:lpstr>
      <vt:lpstr>Times New Roman</vt:lpstr>
      <vt:lpstr>Wingdings</vt:lpstr>
      <vt:lpstr>Wingdings 2</vt:lpstr>
      <vt:lpstr>Wingdings 3</vt:lpstr>
      <vt:lpstr>Апекс</vt:lpstr>
      <vt:lpstr>Дефис в междометиях. Знаки препинания при междометиях.</vt:lpstr>
      <vt:lpstr>Цели:</vt:lpstr>
      <vt:lpstr>Лингвистическая разминка</vt:lpstr>
      <vt:lpstr>Работа по теме урока</vt:lpstr>
      <vt:lpstr>Творческая работа</vt:lpstr>
      <vt:lpstr>Спишите текст, расставьте пропущенные знаки препинания, раскройте скобки.  Укажите междометия</vt:lpstr>
      <vt:lpstr>Проверьте себя. </vt:lpstr>
      <vt:lpstr>Презентация PowerPoint</vt:lpstr>
      <vt:lpstr>Домашняя работа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Дефис в междометиях. Знаки препинания при междометиях.</dc:title>
  <dc:creator>РУСТАМ</dc:creator>
  <cp:lastModifiedBy>Пользователь</cp:lastModifiedBy>
  <cp:revision>8</cp:revision>
  <dcterms:created xsi:type="dcterms:W3CDTF">2018-05-15T18:45:08Z</dcterms:created>
  <dcterms:modified xsi:type="dcterms:W3CDTF">2020-05-01T17:57:55Z</dcterms:modified>
</cp:coreProperties>
</file>