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82" r:id="rId3"/>
    <p:sldId id="293" r:id="rId4"/>
    <p:sldId id="297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23" r:id="rId15"/>
    <p:sldId id="319" r:id="rId16"/>
    <p:sldId id="321" r:id="rId17"/>
    <p:sldId id="307" r:id="rId18"/>
    <p:sldId id="308" r:id="rId19"/>
    <p:sldId id="324" r:id="rId20"/>
    <p:sldId id="30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86369" autoAdjust="0"/>
  </p:normalViewPr>
  <p:slideViewPr>
    <p:cSldViewPr>
      <p:cViewPr>
        <p:scale>
          <a:sx n="50" d="100"/>
          <a:sy n="50" d="100"/>
        </p:scale>
        <p:origin x="-1902" y="-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4D2C2-B29E-4293-A161-AE78D6FCEDCE}" type="datetimeFigureOut">
              <a:rPr lang="ru-RU" smtClean="0"/>
              <a:t>05.05.2020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4B471-0F4E-4951-A463-238FDE3BFD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828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4B471-0F4E-4951-A463-238FDE3BFD4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82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3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dirty="0" smtClean="0"/>
              <a:t>урок музыки </a:t>
            </a:r>
            <a:br>
              <a:rPr lang="ru-RU" sz="6700" dirty="0" smtClean="0"/>
            </a:br>
            <a:r>
              <a:rPr lang="ru-RU" sz="5300" dirty="0" smtClean="0"/>
              <a:t>на тему:</a:t>
            </a:r>
            <a:br>
              <a:rPr lang="ru-RU" sz="5300" dirty="0" smtClean="0"/>
            </a:br>
            <a:r>
              <a:rPr lang="ru-RU" sz="5300" dirty="0" smtClean="0"/>
              <a:t/>
            </a:r>
            <a:br>
              <a:rPr lang="ru-RU" sz="5300" dirty="0" smtClean="0"/>
            </a:br>
            <a:r>
              <a:rPr lang="ru-RU" sz="5300" dirty="0"/>
              <a:t/>
            </a:r>
            <a:br>
              <a:rPr lang="ru-RU" sz="5300" dirty="0"/>
            </a:br>
            <a:r>
              <a:rPr lang="ru-RU" sz="7300" b="1" dirty="0" err="1" smtClean="0">
                <a:solidFill>
                  <a:srgbClr val="FF0000"/>
                </a:solidFill>
                <a:latin typeface="Arial Narrow" pitchFamily="34" charset="0"/>
              </a:rPr>
              <a:t>Д.Шостакович</a:t>
            </a:r>
            <a:r>
              <a:rPr lang="ru-RU" sz="7300" b="1" dirty="0" smtClean="0">
                <a:solidFill>
                  <a:srgbClr val="FF0000"/>
                </a:solidFill>
                <a:latin typeface="Arial Narrow" pitchFamily="34" charset="0"/>
              </a:rPr>
              <a:t> Симфония№7</a:t>
            </a:r>
            <a:endParaRPr lang="ru-RU" sz="600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 Две следующие части призваны показать духовное богатство человека, силу его воли . Третья часть -  величавое и проникновенное адажио. Его открывает хорал - своеобразный реквием по погибшим. За ним следует патетическое высказывание скрипок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484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инал начинается еле слышно. Как будто постепенно собираются силы. Так подготавливается главная тема, полная неукротимой энергии .  Это образ борьбы, народно­го гнева. Его сменяет эпизод в ритме сарабанды - вновь воспоминание о павших. А затем начинается медленное восхождение к торжеству завершения симфонии, где главная тема первой части звучит у труб и тромбонов как символ мира и будущей победы.  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59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289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руктура, состав оркестра Симфония написана для оркестра в составе: Деревянные духовые: 4 флейты, 3 гобоя, 5 кларнетов, 3 фагота, медные духовые: 8 валторн, 6 труб, 6 тромбонов, туба. Ударные, клавишные, фортепиано, щипковые струнные, 2 арфы, струнные, первые скрипки, вторые скрипки, альты, виолончели, контрабасы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64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61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лейта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72" y="107906"/>
            <a:ext cx="2898204" cy="3019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Гобой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0" y="94318"/>
            <a:ext cx="3127176" cy="229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Фагот 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312320"/>
            <a:ext cx="3474268" cy="255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Валторна 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0" y="3573016"/>
            <a:ext cx="3552750" cy="287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Тромбон 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73016"/>
            <a:ext cx="3387402" cy="278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Туба 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318" y="3909368"/>
            <a:ext cx="2970213" cy="2529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48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49" y="4653136"/>
            <a:ext cx="4048683" cy="1862872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Ударно</a:t>
            </a:r>
            <a:br>
              <a:rPr lang="ru-RU" dirty="0" smtClean="0"/>
            </a:br>
            <a:r>
              <a:rPr lang="ru-RU" dirty="0" smtClean="0"/>
              <a:t> клавишные</a:t>
            </a:r>
            <a:endParaRPr lang="ru-RU" dirty="0"/>
          </a:p>
        </p:txBody>
      </p:sp>
      <p:pic>
        <p:nvPicPr>
          <p:cNvPr id="3" name="Рисунок 2" descr="Какие инструменты входят в состав симфонического оркестра | блог ...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15008"/>
            <a:ext cx="3233105" cy="2942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Ударные инструменты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5796409" cy="4293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7298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рфа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" y="404664"/>
            <a:ext cx="5548114" cy="4680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Контрабас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40768"/>
            <a:ext cx="5256584" cy="4946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74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Конспект урока музыки по теме &quot;7 Симфоиня Д. Шостаковича&quot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3490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А теперь споём песню </a:t>
            </a:r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День </a:t>
            </a:r>
            <a:r>
              <a:rPr lang="ru-RU" sz="3200" b="1" dirty="0" smtClean="0">
                <a:solidFill>
                  <a:srgbClr val="FF0000"/>
                </a:solidFill>
              </a:rPr>
              <a:t>Победы»       </a:t>
            </a:r>
            <a:r>
              <a:rPr lang="ru-RU" sz="1800" b="1" dirty="0" smtClean="0">
                <a:solidFill>
                  <a:srgbClr val="FF0000"/>
                </a:solidFill>
              </a:rPr>
              <a:t>  </a:t>
            </a:r>
            <a:r>
              <a:rPr lang="ru-RU" sz="2000" dirty="0" smtClean="0"/>
              <a:t>Слова </a:t>
            </a:r>
            <a:r>
              <a:rPr lang="ru-RU" sz="2000" dirty="0" err="1" smtClean="0"/>
              <a:t>В.Харитонова</a:t>
            </a:r>
            <a:r>
              <a:rPr lang="ru-RU" sz="2000" dirty="0" smtClean="0"/>
              <a:t>  Музыка </a:t>
            </a:r>
            <a:r>
              <a:rPr lang="ru-RU" sz="2000" dirty="0" err="1" smtClean="0"/>
              <a:t>Д.Тухманова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+mj-lt"/>
              </a:rPr>
              <a:t>День Победы, как он был от нас далек,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Как в костре потухшем таял уголек.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Были версты, обгорелые, в пыли, -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Этот день мы приближали как могли.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Припев:</a:t>
            </a:r>
          </a:p>
          <a:p>
            <a:pPr marL="0" indent="0">
              <a:buNone/>
            </a:pPr>
            <a:r>
              <a:rPr lang="ru-RU" sz="1800" dirty="0" smtClean="0">
                <a:latin typeface="+mj-lt"/>
              </a:rPr>
              <a:t>Этот </a:t>
            </a:r>
            <a:r>
              <a:rPr lang="ru-RU" sz="1800" dirty="0">
                <a:latin typeface="+mj-lt"/>
              </a:rPr>
              <a:t>День Победы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Порохом пропах,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 праздник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С сединою на висках.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 радость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Со слезами на глазах.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День Победы!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День Победы!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День Победы</a:t>
            </a:r>
            <a:r>
              <a:rPr lang="ru-RU" sz="1800" dirty="0" smtClean="0">
                <a:latin typeface="+mj-lt"/>
              </a:rPr>
              <a:t>!</a:t>
            </a:r>
            <a:endParaRPr lang="ru-RU" sz="1800" dirty="0"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j-lt"/>
              </a:rPr>
              <a:t>Дни и ночи у мартеновских печей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Не смыкала наша Родина очей.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Дни и ночи битву трудную вели -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Этот день мы приближали как могли</a:t>
            </a:r>
            <a:r>
              <a:rPr lang="ru-RU" sz="1800" dirty="0" smtClean="0">
                <a:latin typeface="+mj-lt"/>
              </a:rPr>
              <a:t>. </a:t>
            </a:r>
          </a:p>
          <a:p>
            <a:r>
              <a:rPr lang="ru-RU" sz="1800" dirty="0" smtClean="0">
                <a:latin typeface="+mj-lt"/>
              </a:rPr>
              <a:t>Припев: (тот же)</a:t>
            </a:r>
            <a:endParaRPr lang="ru-RU" sz="1800" dirty="0">
              <a:latin typeface="+mj-lt"/>
            </a:endParaRPr>
          </a:p>
          <a:p>
            <a:r>
              <a:rPr lang="ru-RU" sz="1800" dirty="0" smtClean="0">
                <a:latin typeface="+mj-lt"/>
              </a:rPr>
              <a:t> Здравствуй</a:t>
            </a:r>
            <a:r>
              <a:rPr lang="ru-RU" sz="1800" dirty="0">
                <a:latin typeface="+mj-lt"/>
              </a:rPr>
              <a:t>, мама, возвратились мы не все...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Босиком бы пробежаться по росе!</a:t>
            </a:r>
          </a:p>
          <a:p>
            <a:r>
              <a:rPr lang="ru-RU" sz="1800" dirty="0">
                <a:latin typeface="+mj-lt"/>
              </a:rPr>
              <a:t>Пол-Европы, прошагали, </a:t>
            </a:r>
            <a:r>
              <a:rPr lang="ru-RU" sz="1800" dirty="0" err="1">
                <a:latin typeface="+mj-lt"/>
              </a:rPr>
              <a:t>пол-Земли</a:t>
            </a:r>
            <a:r>
              <a:rPr lang="ru-RU" sz="1800" dirty="0">
                <a:latin typeface="+mj-lt"/>
              </a:rPr>
              <a:t>, -</a:t>
            </a:r>
            <a:br>
              <a:rPr lang="ru-RU" sz="1800" dirty="0">
                <a:latin typeface="+mj-lt"/>
              </a:rPr>
            </a:br>
            <a:r>
              <a:rPr lang="ru-RU" sz="1800" dirty="0">
                <a:latin typeface="+mj-lt"/>
              </a:rPr>
              <a:t>Этот день мы приближали как могли.</a:t>
            </a:r>
          </a:p>
          <a:p>
            <a:r>
              <a:rPr lang="ru-RU" sz="1800" dirty="0" smtClean="0">
                <a:latin typeface="+mj-lt"/>
              </a:rPr>
              <a:t>Припев: (тот же)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7430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889723"/>
              </p:ext>
            </p:extLst>
          </p:nvPr>
        </p:nvGraphicFramePr>
        <p:xfrm>
          <a:off x="611560" y="5373216"/>
          <a:ext cx="3600400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Объект упаковщика для оболочки" showAsIcon="1" r:id="rId3" imgW="1550160" imgH="488520" progId="Package">
                  <p:embed/>
                </p:oleObj>
              </mc:Choice>
              <mc:Fallback>
                <p:oleObj name="Объект упаковщика для оболочки" showAsIcon="1" r:id="rId3" imgW="1550160" imgH="488520" progId="Package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373216"/>
                        <a:ext cx="3600400" cy="10801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529123"/>
              </p:ext>
            </p:extLst>
          </p:nvPr>
        </p:nvGraphicFramePr>
        <p:xfrm>
          <a:off x="4932040" y="5301208"/>
          <a:ext cx="3780185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Объект упаковщика для оболочки" showAsIcon="1" r:id="rId5" imgW="2112480" imgH="488520" progId="Package">
                  <p:embed/>
                </p:oleObj>
              </mc:Choice>
              <mc:Fallback>
                <p:oleObj name="Объект упаковщика для оболочки" showAsIcon="1" r:id="rId5" imgW="21124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5301208"/>
                        <a:ext cx="3780185" cy="1152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Этот день победы порохом пропах, с праздником - Скачать бесплатно ...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308577" cy="500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457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Домашнее задание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Написать краткую биографию Дмитрия Шостаковича, а также прослушать 4 части  Симфонии №7 уметь их различать.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356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«Нашей победе над фашизмом, нашей грядущей победе над врагом,  моему любимому городу Ленинграду, я посвящаю свою седьмую симфонию»  (Д. Шостакович)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055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bipbap.ru/wp-content/uploads/2017/10/0009-009-Spasibo-za-vnimanie-1-640x4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272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fsd.kopilkaurokov.ru/uploads/user_file_575174b4b4e94/img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163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fsd.kopilkaurokov.ru/uploads/user_file_575174b4b4e94/img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258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динственным коллективом, оставшимся в осажденном городе, был Большой симфонический оркестр Ленинградского радиокомитета. Он тогда в Ленинграде убавился от голода за время трагической первой блокадной зимы почти наполовину. Музыкантов искали по всему городу. Но набрать полноценный коллектив музыкантов-исполнителей всё равно не получалось. Многие музыканты были на фронте - защищали город с оружием в руках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0" y="-26640"/>
            <a:ext cx="9128720" cy="67680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7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 Исполнению придавалось исключительное значение; в день первого исполнения все артиллерийские силы Ленинграда были брошены на подавление огневых точек противника. Несмотря на бомбы и авиаудары, в филармонии были зажжены все люстры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5400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  В начале августа в Ленинграде появились афиши, извещавшие о том, что 9 августа 1942 года в Большом зале Ленинградской филармонии состоится премьера Седьмой симфонии Дмитрия Шостаковича. Ее исполнит Большой симфонический Оркестр Ленинградского радиокомитета под руководством дирижера К.И. Элиасберга.  Зал филармонии был полон, а публика была самой разнообразной: вооружённые моряки и пехотинцы, а также одетые в фуфайки бойцы ПВО и похудевшие завсегдатаи филармонии.    Карл Ильич Элиасберг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9644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9280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вая часть начинается широкой, распевной эпической мелодией. Она похожа на спокойную колыбельную песню. Мелодия ее как будто растворяется в тишине. Все дышит спокойствием мирной жизни.   Первая часть начинается широкой, распевной эпической мелодией. Мелодия ее как будто растворяется в тишине. Все дышит спокойствием мирной жизни. Но вот откуда-то издалека раздается дробь барабана, а потом появляется и мелодия: примитивная, похожая на куплеты - выражение обыденности. Так начинается  «эпизод нашествия». Так эта тема, которая сначала казалась не угрожающей, а тупой и пошлой, превращается в колоссальное чудовище - скрежещущую машину уничтожения. Кажется, что она сотрет в порошок все живое на своем пути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1608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начала она звучала безобидно, даже фривольно, но вырастала в страшный символ по­давления.  В тот момент, когда кажется, что железная махина с грохотом движется прямо на слушателя, происходит неожиданное. Начинается противодействие. Появляется драматический мотив, который принято называть мотивом сопротивления.   В музыке слышатся стоны, крики. Как будто разыгрывается грандиозная симфоническая битва.             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856983" cy="6597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71931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50</Words>
  <Application>Microsoft Office PowerPoint</Application>
  <PresentationFormat>Экран (4:3)</PresentationFormat>
  <Paragraphs>14</Paragraphs>
  <Slides>20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Объект упаковщика для оболочки</vt:lpstr>
      <vt:lpstr>     урок музыки  на тему:   Д.Шостакович Симфония№7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Ударно  клавишные</vt:lpstr>
      <vt:lpstr>Презентация PowerPoint</vt:lpstr>
      <vt:lpstr>Презентация PowerPoint</vt:lpstr>
      <vt:lpstr>А теперь споём песню «День Победы»         Слова В.Харитонова  Музыка Д.Тухманова</vt:lpstr>
      <vt:lpstr>Презентация PowerPoint</vt:lpstr>
      <vt:lpstr>Домашнее задание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Acer</cp:lastModifiedBy>
  <cp:revision>68</cp:revision>
  <dcterms:created xsi:type="dcterms:W3CDTF">2018-10-16T20:37:20Z</dcterms:created>
  <dcterms:modified xsi:type="dcterms:W3CDTF">2020-05-05T18:58:55Z</dcterms:modified>
</cp:coreProperties>
</file>