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34" r:id="rId3"/>
    <p:sldId id="286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DAEC"/>
    <a:srgbClr val="C6D9F1"/>
    <a:srgbClr val="E5DCF2"/>
    <a:srgbClr val="D1B9FD"/>
    <a:srgbClr val="D2C6FE"/>
    <a:srgbClr val="A95DF5"/>
    <a:srgbClr val="D9C6FE"/>
    <a:srgbClr val="AC55ED"/>
    <a:srgbClr val="D7C8FC"/>
    <a:srgbClr val="9E5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95681" autoAdjust="0"/>
  </p:normalViewPr>
  <p:slideViewPr>
    <p:cSldViewPr>
      <p:cViewPr>
        <p:scale>
          <a:sx n="33" d="100"/>
          <a:sy n="33" d="100"/>
        </p:scale>
        <p:origin x="-2436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schemeClr val="bg1"/>
                </a:solidFill>
                <a:latin typeface="PF Din Text Cond Pro" pitchFamily="2" charset="0"/>
              </a:rPr>
              <a:t>Цитаты</a:t>
            </a:r>
            <a:endParaRPr lang="ru-RU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1520" y="3561778"/>
            <a:ext cx="864096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Честь нельзя отнять, ее можно потерять.</a:t>
            </a:r>
          </a:p>
          <a:p>
            <a:pPr algn="r"/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А. П. Чехов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/>
              <a:t>3. </a:t>
            </a:r>
            <a:r>
              <a:rPr lang="ru-RU" sz="3500" b="1"/>
              <a:t>Надписи</a:t>
            </a:r>
            <a:r>
              <a:rPr lang="ru-RU"/>
              <a:t>: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/>
              <a:t>прямое</a:t>
            </a:r>
            <a:r>
              <a:rPr lang="ru-RU"/>
              <a:t>,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 smtClean="0"/>
              <a:t>косвенное цитирование</a:t>
            </a:r>
            <a:r>
              <a:rPr lang="ru-RU"/>
              <a:t>.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4000419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5.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Стихотворный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текст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: с двоеточием, без кавычек.</a:t>
            </a:r>
            <a:endParaRPr lang="ru-RU" sz="26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395755"/>
            <a:ext cx="8686800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4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Цитата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 пропуском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: многоточие</a:t>
            </a:r>
            <a:r>
              <a:rPr lang="en-US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поглощает знаки</a:t>
            </a:r>
            <a:r>
              <a:rPr lang="ru-RU" sz="26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 sz="26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57200" y="4561209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6. </a:t>
            </a:r>
            <a:r>
              <a:rPr lang="ru-RU" b="1" smtClean="0">
                <a:latin typeface="PF Din Text Cond Pro" pitchFamily="2" charset="0"/>
              </a:rPr>
              <a:t>Эпиграф</a:t>
            </a:r>
            <a:r>
              <a:rPr lang="ru-RU" smtClean="0">
                <a:latin typeface="PF Din Text Cond Pro" pitchFamily="2" charset="0"/>
              </a:rPr>
              <a:t>: без кавычек.</a:t>
            </a:r>
            <a:endParaRPr lang="ru-RU" sz="26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3262089"/>
      </p:ext>
    </p:extLst>
  </p:cSld>
  <p:clrMapOvr>
    <a:masterClrMapping/>
  </p:clrMapOvr>
  <p:transition spd="slow" advTm="2018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В виде прямой речи </a:t>
            </a:r>
            <a:r>
              <a:rPr lang="ru-RU" smtClean="0">
                <a:latin typeface="PF Din Text Cond Pro" pitchFamily="2" charset="0"/>
              </a:rPr>
              <a:t>(прямое цитирование).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787756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2</a:t>
            </a:r>
            <a:r>
              <a:rPr lang="ru-RU" smtClean="0">
                <a:latin typeface="PF Din Text Cond Pro" pitchFamily="2" charset="0"/>
              </a:rPr>
              <a:t>.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В виде косвенной речи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3392420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>
                <a:solidFill>
                  <a:schemeClr val="tx1"/>
                </a:solidFill>
              </a:rPr>
              <a:t>3. </a:t>
            </a:r>
            <a:r>
              <a:rPr lang="ru-RU" sz="3500">
                <a:solidFill>
                  <a:srgbClr val="00B050"/>
                </a:solidFill>
              </a:rPr>
              <a:t>Надписи</a:t>
            </a:r>
            <a:r>
              <a:rPr lang="ru-RU">
                <a:solidFill>
                  <a:schemeClr val="tx1"/>
                </a:solidFill>
              </a:rPr>
              <a:t>: </a:t>
            </a:r>
            <a:r>
              <a:rPr lang="ru-RU" sz="2600">
                <a:solidFill>
                  <a:schemeClr val="tx1"/>
                </a:solidFill>
              </a:rPr>
              <a:t>или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 sz="3500">
                <a:solidFill>
                  <a:schemeClr val="tx1"/>
                </a:solidFill>
              </a:rPr>
              <a:t>прямое</a:t>
            </a:r>
            <a:r>
              <a:rPr lang="ru-RU">
                <a:solidFill>
                  <a:schemeClr val="tx1"/>
                </a:solidFill>
              </a:rPr>
              <a:t>, </a:t>
            </a:r>
            <a:r>
              <a:rPr lang="ru-RU" sz="2600">
                <a:solidFill>
                  <a:schemeClr val="tx1"/>
                </a:solidFill>
              </a:rPr>
              <a:t>или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 sz="3500" smtClean="0">
                <a:solidFill>
                  <a:schemeClr val="tx1"/>
                </a:solidFill>
              </a:rPr>
              <a:t>косвенное цитирование</a:t>
            </a:r>
            <a:r>
              <a:rPr lang="ru-RU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4594197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5.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Стихотворный текст</a:t>
            </a:r>
            <a:r>
              <a:rPr lang="ru-RU" smtClean="0">
                <a:latin typeface="PF Din Text Cond Pro" pitchFamily="2" charset="0"/>
              </a:rPr>
              <a:t>: с двоеточием, без кавычек.</a:t>
            </a:r>
            <a:endParaRPr lang="ru-RU" sz="2600">
              <a:latin typeface="PF Din Text Cond Pro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989533"/>
            <a:ext cx="8686800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4</a:t>
            </a:r>
            <a:r>
              <a:rPr lang="ru-RU" smtClean="0">
                <a:latin typeface="PF Din Text Cond Pro" pitchFamily="2" charset="0"/>
              </a:rPr>
              <a:t>.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Цитата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 пропуском</a:t>
            </a:r>
            <a:r>
              <a:rPr lang="ru-RU" smtClean="0">
                <a:latin typeface="PF Din Text Cond Pro" pitchFamily="2" charset="0"/>
              </a:rPr>
              <a:t>: многоточие</a:t>
            </a:r>
            <a:r>
              <a:rPr lang="en-US" smtClean="0">
                <a:latin typeface="PF Din Text Cond Pro" pitchFamily="2" charset="0"/>
              </a:rPr>
              <a:t>, </a:t>
            </a:r>
            <a:r>
              <a:rPr lang="ru-RU" smtClean="0">
                <a:latin typeface="PF Din Text Cond Pro" pitchFamily="2" charset="0"/>
              </a:rPr>
              <a:t>поглощает знаки</a:t>
            </a:r>
            <a:r>
              <a:rPr lang="ru-RU" sz="2600" smtClean="0">
                <a:latin typeface="PF Din Text Cond Pro" pitchFamily="2" charset="0"/>
              </a:rPr>
              <a:t>.</a:t>
            </a:r>
            <a:endParaRPr lang="ru-RU" sz="2600"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57200" y="5154987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6.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Эпиграф</a:t>
            </a:r>
            <a:r>
              <a:rPr lang="ru-RU" smtClean="0">
                <a:latin typeface="PF Din Text Cond Pro" pitchFamily="2" charset="0"/>
              </a:rPr>
              <a:t>: без кавычек.</a:t>
            </a:r>
            <a:endParaRPr lang="ru-RU" sz="2600"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Дословная выдержка из чужого текста: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2393323"/>
      </p:ext>
    </p:extLst>
  </p:cSld>
  <p:clrMapOvr>
    <a:masterClrMapping/>
  </p:clrMapOvr>
  <p:transition spd="slow" advTm="4326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/>
      <p:bldP spid="7" grpId="0"/>
      <p:bldP spid="10" grpId="0"/>
      <p:bldP spid="11" grpId="0"/>
      <p:bldP spid="12" grpId="0"/>
      <p:bldP spid="13" grpId="0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E5DCF2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Дословная выдержка из чужого текста.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035224"/>
      </p:ext>
    </p:extLst>
  </p:cSld>
  <p:clrMapOvr>
    <a:masterClrMapping/>
  </p:clrMapOvr>
  <p:transition spd="slow" advTm="1069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" grpId="0"/>
    </p:bldLst>
  </p:timing>
  <p:extLst mod="1">
    <p:ext uri="{E180D4A7-C9FB-4DFB-919C-405C955672EB}">
      <p14:showEvtLst xmlns:p14="http://schemas.microsoft.com/office/powerpoint/2010/main">
        <p14:playEvt time="0" objId="3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1. В виде </a:t>
            </a:r>
            <a:r>
              <a:rPr lang="ru-RU" b="1" smtClean="0">
                <a:latin typeface="PF Din Text Cond Pro" pitchFamily="2" charset="0"/>
              </a:rPr>
              <a:t>прямой речи </a:t>
            </a:r>
            <a:r>
              <a:rPr lang="ru-RU" smtClean="0">
                <a:latin typeface="PF Din Text Cond Pro" pitchFamily="2" charset="0"/>
              </a:rPr>
              <a:t>(прямое цитирование).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0" y="5240858"/>
            <a:ext cx="9144000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Я тебе запрещаю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–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вот фраза, которую боится каждый ребенок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467544" y="440131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Хороших людей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,–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говорил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мой отец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,–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 всегда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ценят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“.</a:t>
            </a: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356177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Мой отец говорил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Хороших людей всегда ценят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966036"/>
      </p:ext>
    </p:extLst>
  </p:cSld>
  <p:clrMapOvr>
    <a:masterClrMapping/>
  </p:clrMapOvr>
  <p:transition spd="slow" advTm="4729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1" grpId="0"/>
      <p:bldP spid="51" grpId="1"/>
      <p:bldP spid="20" grpId="0"/>
      <p:bldP spid="20" grpId="1"/>
      <p:bldP spid="21" grpId="0"/>
      <p:bldP spid="21" grpId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67544" y="3561778"/>
            <a:ext cx="8208912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Он всегда говорил,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что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перед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умными людьми все двери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открыты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“,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а мы не воспринимали его слова всерьёз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.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2</a:t>
            </a:r>
            <a:r>
              <a:rPr lang="ru-RU" smtClean="0">
                <a:latin typeface="PF Din Text Cond Pro" pitchFamily="2" charset="0"/>
              </a:rPr>
              <a:t>. В виде </a:t>
            </a:r>
            <a:r>
              <a:rPr lang="ru-RU" b="1" smtClean="0">
                <a:latin typeface="PF Din Text Cond Pro" pitchFamily="2" charset="0"/>
              </a:rPr>
              <a:t>косвенной речи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4926313"/>
      </p:ext>
    </p:extLst>
  </p:cSld>
  <p:clrMapOvr>
    <a:masterClrMapping/>
  </p:clrMapOvr>
  <p:transition spd="slow" advTm="2189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1520" y="3561778"/>
            <a:ext cx="864096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На маминой записке была лишь одна надпись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буду поздно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2200" b="1" smtClean="0">
              <a:solidFill>
                <a:srgbClr val="0070C0"/>
              </a:solidFill>
              <a:latin typeface="Propisi" pitchFamily="2" charset="0"/>
            </a:endParaRPr>
          </a:p>
          <a:p>
            <a:endParaRPr lang="ru-RU" sz="1400" b="1">
              <a:solidFill>
                <a:srgbClr val="0070C0"/>
              </a:solidFill>
              <a:latin typeface="Propisi" pitchFamily="2" charset="0"/>
            </a:endParaRPr>
          </a:p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Журнал начинался с заголовка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Лето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будет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жарким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.</a:t>
            </a:r>
          </a:p>
          <a:p>
            <a:endParaRPr lang="ru-RU" sz="1400" b="1">
              <a:solidFill>
                <a:schemeClr val="accent4">
                  <a:lumMod val="75000"/>
                </a:schemeClr>
              </a:solidFill>
              <a:latin typeface="Propisi" pitchFamily="2" charset="0"/>
            </a:endParaRPr>
          </a:p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На конверте было написано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Совершенно секретно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, </a:t>
            </a:r>
            <a:b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поэтому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мы не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решались </a:t>
            </a:r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открыть его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>
                <a:solidFill>
                  <a:schemeClr val="tx1"/>
                </a:solidFill>
              </a:rPr>
              <a:t>3. </a:t>
            </a:r>
            <a:r>
              <a:rPr lang="ru-RU" sz="3500" b="1">
                <a:solidFill>
                  <a:schemeClr val="tx1"/>
                </a:solidFill>
              </a:rPr>
              <a:t>Надписи</a:t>
            </a:r>
            <a:r>
              <a:rPr lang="ru-RU">
                <a:solidFill>
                  <a:schemeClr val="tx1"/>
                </a:solidFill>
              </a:rPr>
              <a:t>: </a:t>
            </a:r>
            <a:r>
              <a:rPr lang="ru-RU" sz="2600">
                <a:solidFill>
                  <a:schemeClr val="tx1"/>
                </a:solidFill>
              </a:rPr>
              <a:t>или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 sz="3500">
                <a:solidFill>
                  <a:schemeClr val="tx1"/>
                </a:solidFill>
              </a:rPr>
              <a:t>прямое</a:t>
            </a:r>
            <a:r>
              <a:rPr lang="ru-RU">
                <a:solidFill>
                  <a:schemeClr val="tx1"/>
                </a:solidFill>
              </a:rPr>
              <a:t>, </a:t>
            </a:r>
            <a:r>
              <a:rPr lang="ru-RU" sz="2600">
                <a:solidFill>
                  <a:schemeClr val="tx1"/>
                </a:solidFill>
              </a:rPr>
              <a:t>или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 sz="3500" smtClean="0">
                <a:solidFill>
                  <a:schemeClr val="tx1"/>
                </a:solidFill>
              </a:rPr>
              <a:t>косвенное цитирование</a:t>
            </a:r>
            <a:r>
              <a:rPr lang="ru-RU">
                <a:solidFill>
                  <a:schemeClr val="tx1"/>
                </a:solidFill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0893792"/>
      </p:ext>
    </p:extLst>
  </p:cSld>
  <p:clrMapOvr>
    <a:masterClrMapping/>
  </p:clrMapOvr>
  <p:transition spd="slow" advTm="6148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1520" y="3561778"/>
            <a:ext cx="864096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b="1" smtClean="0">
              <a:solidFill>
                <a:schemeClr val="accent4">
                  <a:lumMod val="75000"/>
                </a:schemeClr>
              </a:solidFill>
              <a:latin typeface="Propisi" pitchFamily="2" charset="0"/>
            </a:endParaRPr>
          </a:p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Л. Н. Толстой писал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: „…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в искусстве простота, краткость </a:t>
            </a:r>
            <a:b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и ясность есть высшее совершенство формы искусства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…“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/>
              <a:t>3. </a:t>
            </a:r>
            <a:r>
              <a:rPr lang="ru-RU" sz="3500" b="1"/>
              <a:t>Надписи</a:t>
            </a:r>
            <a:r>
              <a:rPr lang="ru-RU"/>
              <a:t>: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/>
              <a:t>прямое</a:t>
            </a:r>
            <a:r>
              <a:rPr lang="ru-RU"/>
              <a:t>,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 smtClean="0"/>
              <a:t>косвенное цитирование</a:t>
            </a:r>
            <a:r>
              <a:rPr lang="ru-RU"/>
              <a:t>.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7200" y="3395755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4</a:t>
            </a:r>
            <a:r>
              <a:rPr lang="ru-RU" smtClean="0">
                <a:latin typeface="PF Din Text Cond Pro" pitchFamily="2" charset="0"/>
              </a:rPr>
              <a:t>. </a:t>
            </a:r>
            <a:r>
              <a:rPr lang="ru-RU" b="1" smtClean="0">
                <a:latin typeface="PF Din Text Cond Pro" pitchFamily="2" charset="0"/>
              </a:rPr>
              <a:t>Цитата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 b="1" smtClean="0">
                <a:latin typeface="PF Din Text Cond Pro" pitchFamily="2" charset="0"/>
              </a:rPr>
              <a:t>с пропуском</a:t>
            </a:r>
            <a:r>
              <a:rPr lang="ru-RU" smtClean="0">
                <a:latin typeface="PF Din Text Cond Pro" pitchFamily="2" charset="0"/>
              </a:rPr>
              <a:t>: многоточие.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342586"/>
      </p:ext>
    </p:extLst>
  </p:cSld>
  <p:clrMapOvr>
    <a:masterClrMapping/>
  </p:clrMapOvr>
  <p:transition spd="slow" advTm="3089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1520" y="3561778"/>
            <a:ext cx="864096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b="1" smtClean="0">
              <a:solidFill>
                <a:schemeClr val="accent4">
                  <a:lumMod val="75000"/>
                </a:schemeClr>
              </a:solidFill>
              <a:latin typeface="Propisi" pitchFamily="2" charset="0"/>
            </a:endParaRPr>
          </a:p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…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У великих поэтов гармоническая правильность распределения предметов доведена до </a:t>
            </a:r>
            <a:b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совершенства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“,-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писал Л. Н. Толстой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/>
              <a:t>3. </a:t>
            </a:r>
            <a:r>
              <a:rPr lang="ru-RU" sz="3500" b="1"/>
              <a:t>Надписи</a:t>
            </a:r>
            <a:r>
              <a:rPr lang="ru-RU"/>
              <a:t>: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/>
              <a:t>прямое</a:t>
            </a:r>
            <a:r>
              <a:rPr lang="ru-RU"/>
              <a:t>,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 smtClean="0"/>
              <a:t>косвенное цитирование</a:t>
            </a:r>
            <a:r>
              <a:rPr lang="ru-RU"/>
              <a:t>.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7200" y="3395755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4</a:t>
            </a:r>
            <a:r>
              <a:rPr lang="ru-RU" smtClean="0">
                <a:latin typeface="PF Din Text Cond Pro" pitchFamily="2" charset="0"/>
              </a:rPr>
              <a:t>. </a:t>
            </a:r>
            <a:r>
              <a:rPr lang="ru-RU" b="1" smtClean="0">
                <a:latin typeface="PF Din Text Cond Pro" pitchFamily="2" charset="0"/>
              </a:rPr>
              <a:t>Цитата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 b="1" smtClean="0">
                <a:latin typeface="PF Din Text Cond Pro" pitchFamily="2" charset="0"/>
              </a:rPr>
              <a:t>с пропуском</a:t>
            </a:r>
            <a:r>
              <a:rPr lang="ru-RU" smtClean="0">
                <a:latin typeface="PF Din Text Cond Pro" pitchFamily="2" charset="0"/>
              </a:rPr>
              <a:t>: многоточие.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496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271"/>
    </mc:Choice>
    <mc:Fallback xmlns="">
      <p:transition advTm="132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251520" y="3561778"/>
            <a:ext cx="864096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b="1" smtClean="0">
              <a:solidFill>
                <a:schemeClr val="accent4">
                  <a:lumMod val="75000"/>
                </a:schemeClr>
              </a:solidFill>
              <a:latin typeface="Propisi" pitchFamily="2" charset="0"/>
            </a:endParaRPr>
          </a:p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Л. Н. Толстой писал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 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Герой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же моей повести</a:t>
            </a:r>
            <a:r>
              <a:rPr lang="ru-RU" sz="3200" b="1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…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 который всегда был, есть и будет прекрасен,–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правда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“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/>
              <a:t>3. </a:t>
            </a:r>
            <a:r>
              <a:rPr lang="ru-RU" sz="3500" b="1"/>
              <a:t>Надписи</a:t>
            </a:r>
            <a:r>
              <a:rPr lang="ru-RU"/>
              <a:t>: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/>
              <a:t>прямое</a:t>
            </a:r>
            <a:r>
              <a:rPr lang="ru-RU"/>
              <a:t>,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 smtClean="0"/>
              <a:t>косвенное цитирование</a:t>
            </a:r>
            <a:r>
              <a:rPr lang="ru-RU"/>
              <a:t>.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7200" y="3395755"/>
            <a:ext cx="857929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latin typeface="PF Din Text Cond Pro" pitchFamily="2" charset="0"/>
              </a:rPr>
              <a:t>4</a:t>
            </a:r>
            <a:r>
              <a:rPr lang="ru-RU" smtClean="0">
                <a:latin typeface="PF Din Text Cond Pro" pitchFamily="2" charset="0"/>
              </a:rPr>
              <a:t>. </a:t>
            </a:r>
            <a:r>
              <a:rPr lang="ru-RU" b="1" smtClean="0">
                <a:latin typeface="PF Din Text Cond Pro" pitchFamily="2" charset="0"/>
              </a:rPr>
              <a:t>Цитата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 b="1" smtClean="0">
                <a:latin typeface="PF Din Text Cond Pro" pitchFamily="2" charset="0"/>
              </a:rPr>
              <a:t>с пропуском</a:t>
            </a:r>
            <a:r>
              <a:rPr lang="ru-RU" smtClean="0">
                <a:latin typeface="PF Din Text Cond Pro" pitchFamily="2" charset="0"/>
              </a:rPr>
              <a:t>: многоточие</a:t>
            </a:r>
            <a:r>
              <a:rPr lang="en-US" smtClean="0"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поглощает знаки</a:t>
            </a:r>
            <a:r>
              <a:rPr lang="ru-RU" sz="2600" smtClean="0">
                <a:latin typeface="PF Din Text Cond Pro" pitchFamily="2" charset="0"/>
              </a:rPr>
              <a:t>.</a:t>
            </a:r>
            <a:endParaRPr lang="ru-RU" sz="26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6767664"/>
      </p:ext>
    </p:extLst>
  </p:cSld>
  <p:clrMapOvr>
    <a:masterClrMapping/>
  </p:clrMapOvr>
  <p:transition spd="slow" advTm="2051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Цитаты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1600200"/>
            <a:ext cx="8219256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1.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прямой речи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(прямое цитирование).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57200" y="3561778"/>
            <a:ext cx="8435280" cy="26035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Ещё со школы помню я эти строки:</a:t>
            </a:r>
          </a:p>
          <a:p>
            <a:pPr algn="l"/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Люблю грозу в начале мая, </a:t>
            </a:r>
          </a:p>
          <a:p>
            <a:pPr algn="l"/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Когда весенний, первый гром…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193978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2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В виде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косвенной речи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798642"/>
            <a:ext cx="8219256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defPPr>
              <a:defRPr lang="ru-RU"/>
            </a:defPPr>
            <a:lvl1pPr indent="0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/>
              <a:t>3. </a:t>
            </a:r>
            <a:r>
              <a:rPr lang="ru-RU" sz="3500" b="1"/>
              <a:t>Надписи</a:t>
            </a:r>
            <a:r>
              <a:rPr lang="ru-RU"/>
              <a:t>: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/>
              <a:t>прямое</a:t>
            </a:r>
            <a:r>
              <a:rPr lang="ru-RU"/>
              <a:t>, </a:t>
            </a:r>
            <a:r>
              <a:rPr lang="ru-RU" sz="2600"/>
              <a:t>или</a:t>
            </a:r>
            <a:r>
              <a:rPr lang="ru-RU"/>
              <a:t> </a:t>
            </a:r>
            <a:r>
              <a:rPr lang="ru-RU" sz="3500" smtClean="0"/>
              <a:t>косвенное цитирование</a:t>
            </a:r>
            <a:r>
              <a:rPr lang="ru-RU"/>
              <a:t>.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4000419"/>
            <a:ext cx="8219256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5. </a:t>
            </a:r>
            <a:r>
              <a:rPr lang="ru-RU" b="1" smtClean="0">
                <a:latin typeface="PF Din Text Cond Pro" pitchFamily="2" charset="0"/>
              </a:rPr>
              <a:t>Стихотворный</a:t>
            </a:r>
            <a:r>
              <a:rPr lang="ru-RU" smtClean="0">
                <a:latin typeface="PF Din Text Cond Pro" pitchFamily="2" charset="0"/>
              </a:rPr>
              <a:t> </a:t>
            </a:r>
            <a:r>
              <a:rPr lang="ru-RU" b="1" smtClean="0">
                <a:latin typeface="PF Din Text Cond Pro" pitchFamily="2" charset="0"/>
              </a:rPr>
              <a:t>текст</a:t>
            </a:r>
            <a:r>
              <a:rPr lang="ru-RU" smtClean="0">
                <a:latin typeface="PF Din Text Cond Pro" pitchFamily="2" charset="0"/>
              </a:rPr>
              <a:t>: </a:t>
            </a:r>
            <a:r>
              <a:rPr lang="ru-RU" sz="2600" smtClean="0">
                <a:latin typeface="PF Din Text Cond Pro" pitchFamily="2" charset="0"/>
              </a:rPr>
              <a:t>с двоеточием, без кавычек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 sz="2600">
              <a:latin typeface="PF Din Text Cond Pro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395755"/>
            <a:ext cx="8795320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4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Цитата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 </a:t>
            </a:r>
            <a:r>
              <a:rPr lang="ru-RU" b="1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 пропуском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: многоточие</a:t>
            </a:r>
            <a:r>
              <a:rPr lang="en-US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, </a:t>
            </a: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поглощает знаки</a:t>
            </a:r>
            <a:r>
              <a:rPr lang="ru-RU" sz="26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.</a:t>
            </a:r>
            <a:endParaRPr lang="ru-RU" sz="26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8029859"/>
      </p:ext>
    </p:extLst>
  </p:cSld>
  <p:clrMapOvr>
    <a:masterClrMapping/>
  </p:clrMapOvr>
  <p:transition spd="slow" advTm="2066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9.6|10.6|6.5|5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8|6.5|7.1|2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1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4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1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9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1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9.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4203</TotalTime>
  <Words>547</Words>
  <Application>Microsoft Office PowerPoint</Application>
  <PresentationFormat>Экран (4:3)</PresentationFormat>
  <Paragraphs>84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Цитаты</vt:lpstr>
      <vt:lpstr>Цитаты</vt:lpstr>
      <vt:lpstr>Цитаты</vt:lpstr>
      <vt:lpstr>Цитаты</vt:lpstr>
      <vt:lpstr>Цитаты</vt:lpstr>
      <vt:lpstr>Цитаты</vt:lpstr>
      <vt:lpstr>Цитаты</vt:lpstr>
      <vt:lpstr>Цитаты</vt:lpstr>
      <vt:lpstr>Цитаты</vt:lpstr>
      <vt:lpstr>Цитаты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120</cp:revision>
  <dcterms:created xsi:type="dcterms:W3CDTF">2011-12-08T07:08:27Z</dcterms:created>
  <dcterms:modified xsi:type="dcterms:W3CDTF">2012-09-21T12:15:19Z</dcterms:modified>
</cp:coreProperties>
</file>