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34" r:id="rId3"/>
    <p:sldId id="286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DAEC"/>
    <a:srgbClr val="C6D9F1"/>
    <a:srgbClr val="E5DCF2"/>
    <a:srgbClr val="D1B9FD"/>
    <a:srgbClr val="D2C6FE"/>
    <a:srgbClr val="A95DF5"/>
    <a:srgbClr val="D9C6FE"/>
    <a:srgbClr val="AC55ED"/>
    <a:srgbClr val="D7C8FC"/>
    <a:srgbClr val="9E58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9" autoAdjust="0"/>
    <p:restoredTop sz="95681" autoAdjust="0"/>
  </p:normalViewPr>
  <p:slideViewPr>
    <p:cSldViewPr>
      <p:cViewPr>
        <p:scale>
          <a:sx n="33" d="100"/>
          <a:sy n="33" d="100"/>
        </p:scale>
        <p:origin x="-2436" y="-8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9B225-5EFA-48B1-8FB3-6D60A59A3036}" type="datetimeFigureOut">
              <a:rPr lang="ru-RU" smtClean="0"/>
              <a:t>21.09.2012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61E2C-2AD3-4BB1-988E-BEFFAD97D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545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61E2C-2AD3-4BB1-988E-BEFFAD97DA8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338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61E2C-2AD3-4BB1-988E-BEFFAD97DA8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338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EC1E-233B-47AF-B297-C44C993EC026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024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F2241-4D0A-4847-B416-0190A9836A3A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69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5DEC-AC5D-4BD1-9A2F-E96CF10575BE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16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1271-ECDF-4E0D-95AF-26F723CAA663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738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F90C-14BE-41C9-B29E-632C3B157209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949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7F4-768C-4595-A5CA-58F49532CDEF}" type="datetime1">
              <a:rPr lang="ru-RU" smtClean="0"/>
              <a:t>21.09.2012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85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AC11-2776-4FC9-AA95-DA4718CBE983}" type="datetime1">
              <a:rPr lang="ru-RU" smtClean="0"/>
              <a:t>21.09.2012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653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9B46-D5E9-47EE-B0C0-0DAC3F8D8D5D}" type="datetime1">
              <a:rPr lang="ru-RU" smtClean="0"/>
              <a:t>21.09.2012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30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B1BB-70BE-4F78-ACC8-D4E5E9933E3A}" type="datetime1">
              <a:rPr lang="ru-RU" smtClean="0"/>
              <a:t>21.09.2012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319D-59BD-4ECC-9689-71417CCB5EBC}" type="datetime1">
              <a:rPr lang="ru-RU" smtClean="0"/>
              <a:t>21.09.2012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20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A1365-2641-4DFE-BFEF-9F1183A6CFB3}" type="datetime1">
              <a:rPr lang="ru-RU" smtClean="0"/>
              <a:t>21.09.2012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72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DA45B-9E6E-47DA-96E6-9BD72F886D5F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92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75000">
                <a:srgbClr val="A95DF5"/>
              </a:gs>
              <a:gs pos="0">
                <a:srgbClr val="D1B9FD"/>
              </a:gs>
            </a:gsLst>
            <a:path path="circle">
              <a:fillToRect l="100000" t="100000"/>
            </a:path>
            <a:tileRect r="-100000" b="-100000"/>
          </a:gra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>
            <a:off x="-63043512" y="12620"/>
            <a:ext cx="73152000" cy="6858000"/>
            <a:chOff x="-63043512" y="12620"/>
            <a:chExt cx="73152000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-26467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1732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-44755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-35611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-6304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-5389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-817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964488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sp>
        <p:nvSpPr>
          <p:cNvPr id="4" name="Заголовок 1"/>
          <p:cNvSpPr txBox="1">
            <a:spLocks/>
          </p:cNvSpPr>
          <p:nvPr/>
        </p:nvSpPr>
        <p:spPr>
          <a:xfrm>
            <a:off x="685800" y="0"/>
            <a:ext cx="777240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bg1"/>
                </a:solidFill>
                <a:latin typeface="PF Din Text Cond Pro" pitchFamily="2" charset="0"/>
              </a:rPr>
              <a:t>Цитаты</a:t>
            </a:r>
            <a:endParaRPr lang="ru-RU">
              <a:solidFill>
                <a:schemeClr val="bg1"/>
              </a:solidFill>
              <a:latin typeface="PF Din Text Cond Pro" pitchFamily="2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5800" y="458112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>
              <a:latin typeface="PF Din Text Cond Pro" pitchFamily="2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© InfoUrok.ru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755375"/>
      </p:ext>
    </p:extLst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6.25295 -1.85185E-6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6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27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Цитаты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1925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1. В виде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прямой речи 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(прямое цитирование).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51520" y="3561778"/>
            <a:ext cx="8640960" cy="26035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Честь нельзя отнять, ее можно потерять.</a:t>
            </a:r>
          </a:p>
          <a:p>
            <a:pPr algn="r"/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А. П. Чехов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7200" y="2193978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. В виде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косвенной речи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.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57200" y="2798642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itchFamily="34" charset="0"/>
              <a:buNone/>
              <a:defRPr sz="32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/>
              <a:t>3. </a:t>
            </a:r>
            <a:r>
              <a:rPr lang="ru-RU" sz="3500" b="1"/>
              <a:t>Надписи</a:t>
            </a:r>
            <a:r>
              <a:rPr lang="ru-RU"/>
              <a:t>: </a:t>
            </a:r>
            <a:r>
              <a:rPr lang="ru-RU" sz="2600"/>
              <a:t>или</a:t>
            </a:r>
            <a:r>
              <a:rPr lang="ru-RU"/>
              <a:t> </a:t>
            </a:r>
            <a:r>
              <a:rPr lang="ru-RU" sz="3500"/>
              <a:t>прямое</a:t>
            </a:r>
            <a:r>
              <a:rPr lang="ru-RU"/>
              <a:t>, </a:t>
            </a:r>
            <a:r>
              <a:rPr lang="ru-RU" sz="2600"/>
              <a:t>или</a:t>
            </a:r>
            <a:r>
              <a:rPr lang="ru-RU"/>
              <a:t> </a:t>
            </a:r>
            <a:r>
              <a:rPr lang="ru-RU" sz="3500" smtClean="0"/>
              <a:t>косвенное цитирование</a:t>
            </a:r>
            <a:r>
              <a:rPr lang="ru-RU"/>
              <a:t>.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57200" y="4000419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5.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Стихотворный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текст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: с двоеточием, без кавычек.</a:t>
            </a:r>
            <a:endParaRPr lang="ru-RU" sz="260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57200" y="3395755"/>
            <a:ext cx="8686800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4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.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Цитата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с пропуском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: многоточие</a:t>
            </a:r>
            <a:r>
              <a:rPr lang="en-US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, 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поглощает знаки</a:t>
            </a:r>
            <a:r>
              <a:rPr lang="ru-RU" sz="26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.</a:t>
            </a:r>
            <a:endParaRPr lang="ru-RU" sz="260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57200" y="4561209"/>
            <a:ext cx="8219256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6. </a:t>
            </a:r>
            <a:r>
              <a:rPr lang="ru-RU" b="1" smtClean="0">
                <a:latin typeface="PF Din Text Cond Pro" pitchFamily="2" charset="0"/>
              </a:rPr>
              <a:t>Эпиграф</a:t>
            </a:r>
            <a:r>
              <a:rPr lang="ru-RU" smtClean="0">
                <a:latin typeface="PF Din Text Cond Pro" pitchFamily="2" charset="0"/>
              </a:rPr>
              <a:t>: без кавычек.</a:t>
            </a:r>
            <a:endParaRPr lang="ru-RU" sz="2600"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3262089"/>
      </p:ext>
    </p:extLst>
  </p:cSld>
  <p:clrMapOvr>
    <a:masterClrMapping/>
  </p:clrMapOvr>
  <p:transition spd="slow" advTm="2018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  <p:extLst mod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Цитаты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2193978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1. </a:t>
            </a: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В виде прямой речи </a:t>
            </a:r>
            <a:r>
              <a:rPr lang="ru-RU" smtClean="0">
                <a:latin typeface="PF Din Text Cond Pro" pitchFamily="2" charset="0"/>
              </a:rPr>
              <a:t>(прямое цитирование).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7200" y="2787756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>
                <a:latin typeface="PF Din Text Cond Pro" pitchFamily="2" charset="0"/>
              </a:rPr>
              <a:t>2</a:t>
            </a:r>
            <a:r>
              <a:rPr lang="ru-RU" smtClean="0">
                <a:latin typeface="PF Din Text Cond Pro" pitchFamily="2" charset="0"/>
              </a:rPr>
              <a:t>. </a:t>
            </a: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В виде косвенной речи</a:t>
            </a:r>
            <a:r>
              <a:rPr lang="ru-RU" smtClean="0">
                <a:latin typeface="PF Din Text Cond Pro" pitchFamily="2" charset="0"/>
              </a:rPr>
              <a:t>.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57200" y="3392420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itchFamily="34" charset="0"/>
              <a:buNone/>
              <a:defRPr sz="32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>
                <a:solidFill>
                  <a:schemeClr val="tx1"/>
                </a:solidFill>
              </a:rPr>
              <a:t>3. </a:t>
            </a:r>
            <a:r>
              <a:rPr lang="ru-RU" sz="3500">
                <a:solidFill>
                  <a:srgbClr val="00B050"/>
                </a:solidFill>
              </a:rPr>
              <a:t>Надписи</a:t>
            </a:r>
            <a:r>
              <a:rPr lang="ru-RU">
                <a:solidFill>
                  <a:schemeClr val="tx1"/>
                </a:solidFill>
              </a:rPr>
              <a:t>: </a:t>
            </a:r>
            <a:r>
              <a:rPr lang="ru-RU" sz="2600">
                <a:solidFill>
                  <a:schemeClr val="tx1"/>
                </a:solidFill>
              </a:rPr>
              <a:t>или</a:t>
            </a:r>
            <a:r>
              <a:rPr lang="ru-RU">
                <a:solidFill>
                  <a:schemeClr val="tx1"/>
                </a:solidFill>
              </a:rPr>
              <a:t> </a:t>
            </a:r>
            <a:r>
              <a:rPr lang="ru-RU" sz="3500">
                <a:solidFill>
                  <a:schemeClr val="tx1"/>
                </a:solidFill>
              </a:rPr>
              <a:t>прямое</a:t>
            </a:r>
            <a:r>
              <a:rPr lang="ru-RU">
                <a:solidFill>
                  <a:schemeClr val="tx1"/>
                </a:solidFill>
              </a:rPr>
              <a:t>, </a:t>
            </a:r>
            <a:r>
              <a:rPr lang="ru-RU" sz="2600">
                <a:solidFill>
                  <a:schemeClr val="tx1"/>
                </a:solidFill>
              </a:rPr>
              <a:t>или</a:t>
            </a:r>
            <a:r>
              <a:rPr lang="ru-RU">
                <a:solidFill>
                  <a:schemeClr val="tx1"/>
                </a:solidFill>
              </a:rPr>
              <a:t> </a:t>
            </a:r>
            <a:r>
              <a:rPr lang="ru-RU" sz="3500" smtClean="0">
                <a:solidFill>
                  <a:schemeClr val="tx1"/>
                </a:solidFill>
              </a:rPr>
              <a:t>косвенное цитирование</a:t>
            </a:r>
            <a:r>
              <a:rPr lang="ru-RU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57200" y="4594197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5. </a:t>
            </a: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Стихотворный текст</a:t>
            </a:r>
            <a:r>
              <a:rPr lang="ru-RU" smtClean="0">
                <a:latin typeface="PF Din Text Cond Pro" pitchFamily="2" charset="0"/>
              </a:rPr>
              <a:t>: с двоеточием, без кавычек.</a:t>
            </a:r>
            <a:endParaRPr lang="ru-RU" sz="2600">
              <a:latin typeface="PF Din Text Cond Pro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57200" y="3989533"/>
            <a:ext cx="8686800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>
                <a:latin typeface="PF Din Text Cond Pro" pitchFamily="2" charset="0"/>
              </a:rPr>
              <a:t>4</a:t>
            </a:r>
            <a:r>
              <a:rPr lang="ru-RU" smtClean="0">
                <a:latin typeface="PF Din Text Cond Pro" pitchFamily="2" charset="0"/>
              </a:rPr>
              <a:t>. </a:t>
            </a: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Цитата</a:t>
            </a:r>
            <a:r>
              <a:rPr lang="ru-RU" smtClean="0">
                <a:latin typeface="PF Din Text Cond Pro" pitchFamily="2" charset="0"/>
              </a:rPr>
              <a:t> </a:t>
            </a: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с пропуском</a:t>
            </a:r>
            <a:r>
              <a:rPr lang="ru-RU" smtClean="0">
                <a:latin typeface="PF Din Text Cond Pro" pitchFamily="2" charset="0"/>
              </a:rPr>
              <a:t>: многоточие</a:t>
            </a:r>
            <a:r>
              <a:rPr lang="en-US" smtClean="0">
                <a:latin typeface="PF Din Text Cond Pro" pitchFamily="2" charset="0"/>
              </a:rPr>
              <a:t>, </a:t>
            </a:r>
            <a:r>
              <a:rPr lang="ru-RU" smtClean="0">
                <a:latin typeface="PF Din Text Cond Pro" pitchFamily="2" charset="0"/>
              </a:rPr>
              <a:t>поглощает знаки</a:t>
            </a:r>
            <a:r>
              <a:rPr lang="ru-RU" sz="2600" smtClean="0">
                <a:latin typeface="PF Din Text Cond Pro" pitchFamily="2" charset="0"/>
              </a:rPr>
              <a:t>.</a:t>
            </a:r>
            <a:endParaRPr lang="ru-RU" sz="2600">
              <a:latin typeface="PF Din Text Cond Pro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57200" y="5154987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6. </a:t>
            </a: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Эпиграф</a:t>
            </a:r>
            <a:r>
              <a:rPr lang="ru-RU" smtClean="0">
                <a:latin typeface="PF Din Text Cond Pro" pitchFamily="2" charset="0"/>
              </a:rPr>
              <a:t>: без кавычек.</a:t>
            </a:r>
            <a:endParaRPr lang="ru-RU" sz="2600">
              <a:latin typeface="PF Din Text Cond Pro" pitchFamily="2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57200" y="1600200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Дословная выдержка из чужого текста:</a:t>
            </a:r>
            <a:endParaRPr lang="ru-RU"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2393323"/>
      </p:ext>
    </p:extLst>
  </p:cSld>
  <p:clrMapOvr>
    <a:masterClrMapping/>
  </p:clrMapOvr>
  <p:transition spd="slow" advTm="4326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8" grpId="0"/>
      <p:bldP spid="7" grpId="0"/>
      <p:bldP spid="10" grpId="0"/>
      <p:bldP spid="11" grpId="0"/>
      <p:bldP spid="12" grpId="0"/>
      <p:bldP spid="13" grpId="0"/>
    </p:bldLst>
  </p:timing>
  <p:extLst mod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75000">
                <a:srgbClr val="A95DF5"/>
              </a:gs>
              <a:gs pos="0">
                <a:srgbClr val="D1B9FD"/>
              </a:gs>
            </a:gsLst>
            <a:path path="circle">
              <a:fillToRect l="100000" t="100000"/>
            </a:path>
            <a:tileRect r="-100000" b="-100000"/>
          </a:gra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-63043512" y="12620"/>
            <a:ext cx="73152000" cy="6858000"/>
            <a:chOff x="-63043512" y="12620"/>
            <a:chExt cx="73152000" cy="685800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-26467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-1732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-44755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-35611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6304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-5389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-817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964488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sp>
        <p:nvSpPr>
          <p:cNvPr id="4" name="Заголовок 1"/>
          <p:cNvSpPr txBox="1">
            <a:spLocks/>
          </p:cNvSpPr>
          <p:nvPr/>
        </p:nvSpPr>
        <p:spPr>
          <a:xfrm>
            <a:off x="685800" y="0"/>
            <a:ext cx="777240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E5DCF2"/>
                </a:solidFill>
                <a:latin typeface="PF Din Text Cond Pro" pitchFamily="2" charset="0"/>
              </a:rPr>
              <a:t>www.</a:t>
            </a:r>
            <a:r>
              <a:rPr lang="en-US" dirty="0" smtClean="0">
                <a:solidFill>
                  <a:schemeClr val="bg1"/>
                </a:solidFill>
                <a:latin typeface="PF Din Text Cond Pro" pitchFamily="2" charset="0"/>
              </a:rPr>
              <a:t>InfoUrok</a:t>
            </a:r>
            <a:r>
              <a:rPr lang="en-US" dirty="0" smtClean="0">
                <a:solidFill>
                  <a:srgbClr val="E5DCF2"/>
                </a:solidFill>
                <a:latin typeface="PF Din Text Cond Pro" pitchFamily="2" charset="0"/>
              </a:rPr>
              <a:t>.ru</a:t>
            </a:r>
            <a:endParaRPr lang="ru-RU" dirty="0">
              <a:solidFill>
                <a:srgbClr val="E5DCF2"/>
              </a:solidFill>
              <a:latin typeface="PF Din Text Cond Pro" pitchFamily="2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5800" y="458112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>
              <a:latin typeface="PF Din Text Cond Pro" pitchFamily="2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© InfoUrok.ru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805219"/>
      </p:ext>
    </p:extLst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6.25295 -1.85185E-6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6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7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1095"/>
      </p:ext>
    </p:extLst>
  </p:cSld>
  <p:clrMapOvr>
    <a:masterClrMapping/>
  </p:clrMapOvr>
  <p:transition spd="slow" advClick="0" advTm="1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Цитаты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Дословная выдержка из чужого текста.</a:t>
            </a:r>
            <a:endParaRPr lang="ru-RU"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7035224"/>
      </p:ext>
    </p:extLst>
  </p:cSld>
  <p:clrMapOvr>
    <a:masterClrMapping/>
  </p:clrMapOvr>
  <p:transition spd="slow" advTm="1069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3" grpId="0"/>
    </p:bld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Цитаты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19256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1. В виде </a:t>
            </a:r>
            <a:r>
              <a:rPr lang="ru-RU" b="1" smtClean="0">
                <a:latin typeface="PF Din Text Cond Pro" pitchFamily="2" charset="0"/>
              </a:rPr>
              <a:t>прямой речи </a:t>
            </a:r>
            <a:r>
              <a:rPr lang="ru-RU" smtClean="0">
                <a:latin typeface="PF Din Text Cond Pro" pitchFamily="2" charset="0"/>
              </a:rPr>
              <a:t>(прямое цитирование).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51" name="Заголовок 1"/>
          <p:cNvSpPr txBox="1">
            <a:spLocks/>
          </p:cNvSpPr>
          <p:nvPr/>
        </p:nvSpPr>
        <p:spPr>
          <a:xfrm>
            <a:off x="0" y="5240858"/>
            <a:ext cx="9144000" cy="8395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Я тебе запрещаю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</a:t>
            </a:r>
            <a:r>
              <a:rPr lang="ru-RU" sz="3200" b="1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–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вот фраза, которую боится каждый ребенок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467544" y="4401318"/>
            <a:ext cx="8208912" cy="8395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Хороших людей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,–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говорил </a:t>
            </a: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мой отец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,–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 всегда 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ценят</a:t>
            </a:r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“.</a:t>
            </a: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467544" y="3561778"/>
            <a:ext cx="8208912" cy="8395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Мой отец говорил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: 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Хороших людей всегда ценят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2966036"/>
      </p:ext>
    </p:extLst>
  </p:cSld>
  <p:clrMapOvr>
    <a:masterClrMapping/>
  </p:clrMapOvr>
  <p:transition spd="slow" advTm="4729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51" grpId="0"/>
      <p:bldP spid="51" grpId="1"/>
      <p:bldP spid="20" grpId="0"/>
      <p:bldP spid="20" grpId="1"/>
      <p:bldP spid="21" grpId="0"/>
      <p:bldP spid="21" grpId="1"/>
    </p:bldLst>
  </p:timing>
  <p:extLst mod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Цитаты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1925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1. В виде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прямой речи 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(прямое цитирование).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467544" y="3561778"/>
            <a:ext cx="8208912" cy="26035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Он всегда говорил,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что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 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перед 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умными людьми все двери 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открыты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“, </a:t>
            </a: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а мы не воспринимали его слова всерьёз</a:t>
            </a:r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.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7200" y="2193978"/>
            <a:ext cx="8219256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>
                <a:latin typeface="PF Din Text Cond Pro" pitchFamily="2" charset="0"/>
              </a:rPr>
              <a:t>2</a:t>
            </a:r>
            <a:r>
              <a:rPr lang="ru-RU" smtClean="0">
                <a:latin typeface="PF Din Text Cond Pro" pitchFamily="2" charset="0"/>
              </a:rPr>
              <a:t>. В виде </a:t>
            </a:r>
            <a:r>
              <a:rPr lang="ru-RU" b="1" smtClean="0">
                <a:latin typeface="PF Din Text Cond Pro" pitchFamily="2" charset="0"/>
              </a:rPr>
              <a:t>косвенной речи</a:t>
            </a:r>
            <a:r>
              <a:rPr lang="ru-RU" smtClean="0">
                <a:latin typeface="PF Din Text Cond Pro" pitchFamily="2" charset="0"/>
              </a:rPr>
              <a:t>.</a:t>
            </a:r>
            <a:endParaRPr lang="ru-RU"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4926313"/>
      </p:ext>
    </p:extLst>
  </p:cSld>
  <p:clrMapOvr>
    <a:masterClrMapping/>
  </p:clrMapOvr>
  <p:transition spd="slow" advTm="2189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  <p:extLst mod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Цитаты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1925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1. В виде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прямой речи 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(прямое цитирование).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51520" y="3561778"/>
            <a:ext cx="8640960" cy="26035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На маминой записке была лишь одна надпись</a:t>
            </a:r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: 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буду поздно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“.</a:t>
            </a:r>
            <a:endParaRPr lang="ru-RU" sz="2200" b="1" smtClean="0">
              <a:solidFill>
                <a:srgbClr val="0070C0"/>
              </a:solidFill>
              <a:latin typeface="Propisi" pitchFamily="2" charset="0"/>
            </a:endParaRPr>
          </a:p>
          <a:p>
            <a:endParaRPr lang="ru-RU" sz="1400" b="1">
              <a:solidFill>
                <a:srgbClr val="0070C0"/>
              </a:solidFill>
              <a:latin typeface="Propisi" pitchFamily="2" charset="0"/>
            </a:endParaRPr>
          </a:p>
          <a:p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Журнал начинался с заголовка</a:t>
            </a:r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:</a:t>
            </a: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 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Лето 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будет 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жарким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.</a:t>
            </a:r>
          </a:p>
          <a:p>
            <a:endParaRPr lang="ru-RU" sz="1400" b="1">
              <a:solidFill>
                <a:schemeClr val="accent4">
                  <a:lumMod val="75000"/>
                </a:schemeClr>
              </a:solidFill>
              <a:latin typeface="Propisi" pitchFamily="2" charset="0"/>
            </a:endParaRPr>
          </a:p>
          <a:p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На конверте было написано 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Совершенно секретно</a:t>
            </a:r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“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, </a:t>
            </a:r>
            <a:b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</a:b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поэтому </a:t>
            </a: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мы не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решались </a:t>
            </a: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открыть его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7200" y="2193978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. В виде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косвенной речи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.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57200" y="2798642"/>
            <a:ext cx="8219256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itchFamily="34" charset="0"/>
              <a:buNone/>
              <a:defRPr sz="32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>
                <a:solidFill>
                  <a:schemeClr val="tx1"/>
                </a:solidFill>
              </a:rPr>
              <a:t>3. </a:t>
            </a:r>
            <a:r>
              <a:rPr lang="ru-RU" sz="3500" b="1">
                <a:solidFill>
                  <a:schemeClr val="tx1"/>
                </a:solidFill>
              </a:rPr>
              <a:t>Надписи</a:t>
            </a:r>
            <a:r>
              <a:rPr lang="ru-RU">
                <a:solidFill>
                  <a:schemeClr val="tx1"/>
                </a:solidFill>
              </a:rPr>
              <a:t>: </a:t>
            </a:r>
            <a:r>
              <a:rPr lang="ru-RU" sz="2600">
                <a:solidFill>
                  <a:schemeClr val="tx1"/>
                </a:solidFill>
              </a:rPr>
              <a:t>или</a:t>
            </a:r>
            <a:r>
              <a:rPr lang="ru-RU">
                <a:solidFill>
                  <a:schemeClr val="tx1"/>
                </a:solidFill>
              </a:rPr>
              <a:t> </a:t>
            </a:r>
            <a:r>
              <a:rPr lang="ru-RU" sz="3500">
                <a:solidFill>
                  <a:schemeClr val="tx1"/>
                </a:solidFill>
              </a:rPr>
              <a:t>прямое</a:t>
            </a:r>
            <a:r>
              <a:rPr lang="ru-RU">
                <a:solidFill>
                  <a:schemeClr val="tx1"/>
                </a:solidFill>
              </a:rPr>
              <a:t>, </a:t>
            </a:r>
            <a:r>
              <a:rPr lang="ru-RU" sz="2600">
                <a:solidFill>
                  <a:schemeClr val="tx1"/>
                </a:solidFill>
              </a:rPr>
              <a:t>или</a:t>
            </a:r>
            <a:r>
              <a:rPr lang="ru-RU">
                <a:solidFill>
                  <a:schemeClr val="tx1"/>
                </a:solidFill>
              </a:rPr>
              <a:t> </a:t>
            </a:r>
            <a:r>
              <a:rPr lang="ru-RU" sz="3500" smtClean="0">
                <a:solidFill>
                  <a:schemeClr val="tx1"/>
                </a:solidFill>
              </a:rPr>
              <a:t>косвенное цитирование</a:t>
            </a:r>
            <a:r>
              <a:rPr lang="ru-RU">
                <a:solidFill>
                  <a:schemeClr val="tx1"/>
                </a:solidFill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0893792"/>
      </p:ext>
    </p:extLst>
  </p:cSld>
  <p:clrMapOvr>
    <a:masterClrMapping/>
  </p:clrMapOvr>
  <p:transition spd="slow" advTm="6148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  <p:extLst mod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Цитаты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1925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1. В виде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прямой речи 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(прямое цитирование).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51520" y="3561778"/>
            <a:ext cx="8640960" cy="26035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400" b="1" smtClean="0">
              <a:solidFill>
                <a:schemeClr val="accent4">
                  <a:lumMod val="75000"/>
                </a:schemeClr>
              </a:solidFill>
              <a:latin typeface="Propisi" pitchFamily="2" charset="0"/>
            </a:endParaRPr>
          </a:p>
          <a:p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Л. Н. Толстой писал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: „…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в искусстве простота, краткость </a:t>
            </a:r>
            <a:b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</a:b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и ясность есть высшее совершенство формы искусства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…“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7200" y="2193978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. В виде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косвенной речи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.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57200" y="2798642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itchFamily="34" charset="0"/>
              <a:buNone/>
              <a:defRPr sz="32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/>
              <a:t>3. </a:t>
            </a:r>
            <a:r>
              <a:rPr lang="ru-RU" sz="3500" b="1"/>
              <a:t>Надписи</a:t>
            </a:r>
            <a:r>
              <a:rPr lang="ru-RU"/>
              <a:t>: </a:t>
            </a:r>
            <a:r>
              <a:rPr lang="ru-RU" sz="2600"/>
              <a:t>или</a:t>
            </a:r>
            <a:r>
              <a:rPr lang="ru-RU"/>
              <a:t> </a:t>
            </a:r>
            <a:r>
              <a:rPr lang="ru-RU" sz="3500"/>
              <a:t>прямое</a:t>
            </a:r>
            <a:r>
              <a:rPr lang="ru-RU"/>
              <a:t>, </a:t>
            </a:r>
            <a:r>
              <a:rPr lang="ru-RU" sz="2600"/>
              <a:t>или</a:t>
            </a:r>
            <a:r>
              <a:rPr lang="ru-RU"/>
              <a:t> </a:t>
            </a:r>
            <a:r>
              <a:rPr lang="ru-RU" sz="3500" smtClean="0"/>
              <a:t>косвенное цитирование</a:t>
            </a:r>
            <a:r>
              <a:rPr lang="ru-RU"/>
              <a:t>.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57200" y="3395755"/>
            <a:ext cx="8219256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>
                <a:latin typeface="PF Din Text Cond Pro" pitchFamily="2" charset="0"/>
              </a:rPr>
              <a:t>4</a:t>
            </a:r>
            <a:r>
              <a:rPr lang="ru-RU" smtClean="0">
                <a:latin typeface="PF Din Text Cond Pro" pitchFamily="2" charset="0"/>
              </a:rPr>
              <a:t>. </a:t>
            </a:r>
            <a:r>
              <a:rPr lang="ru-RU" b="1" smtClean="0">
                <a:latin typeface="PF Din Text Cond Pro" pitchFamily="2" charset="0"/>
              </a:rPr>
              <a:t>Цитата</a:t>
            </a:r>
            <a:r>
              <a:rPr lang="ru-RU" smtClean="0">
                <a:latin typeface="PF Din Text Cond Pro" pitchFamily="2" charset="0"/>
              </a:rPr>
              <a:t> </a:t>
            </a:r>
            <a:r>
              <a:rPr lang="ru-RU" b="1" smtClean="0">
                <a:latin typeface="PF Din Text Cond Pro" pitchFamily="2" charset="0"/>
              </a:rPr>
              <a:t>с пропуском</a:t>
            </a:r>
            <a:r>
              <a:rPr lang="ru-RU" smtClean="0">
                <a:latin typeface="PF Din Text Cond Pro" pitchFamily="2" charset="0"/>
              </a:rPr>
              <a:t>: многоточие.</a:t>
            </a:r>
            <a:endParaRPr lang="ru-RU"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342586"/>
      </p:ext>
    </p:extLst>
  </p:cSld>
  <p:clrMapOvr>
    <a:masterClrMapping/>
  </p:clrMapOvr>
  <p:transition spd="slow" advTm="3089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  <p:extLst mod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Цитаты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1925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1. В виде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прямой речи 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(прямое цитирование).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51520" y="3561778"/>
            <a:ext cx="8640960" cy="26035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400" b="1" smtClean="0">
              <a:solidFill>
                <a:schemeClr val="accent4">
                  <a:lumMod val="75000"/>
                </a:schemeClr>
              </a:solidFill>
              <a:latin typeface="Propisi" pitchFamily="2" charset="0"/>
            </a:endParaRPr>
          </a:p>
          <a:p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…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У великих поэтов гармоническая правильность распределения предметов доведена до </a:t>
            </a:r>
            <a:b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</a:b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совершенства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“,-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писал Л. Н. Толстой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7200" y="2193978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. В виде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косвенной речи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.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57200" y="2798642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itchFamily="34" charset="0"/>
              <a:buNone/>
              <a:defRPr sz="32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/>
              <a:t>3. </a:t>
            </a:r>
            <a:r>
              <a:rPr lang="ru-RU" sz="3500" b="1"/>
              <a:t>Надписи</a:t>
            </a:r>
            <a:r>
              <a:rPr lang="ru-RU"/>
              <a:t>: </a:t>
            </a:r>
            <a:r>
              <a:rPr lang="ru-RU" sz="2600"/>
              <a:t>или</a:t>
            </a:r>
            <a:r>
              <a:rPr lang="ru-RU"/>
              <a:t> </a:t>
            </a:r>
            <a:r>
              <a:rPr lang="ru-RU" sz="3500"/>
              <a:t>прямое</a:t>
            </a:r>
            <a:r>
              <a:rPr lang="ru-RU"/>
              <a:t>, </a:t>
            </a:r>
            <a:r>
              <a:rPr lang="ru-RU" sz="2600"/>
              <a:t>или</a:t>
            </a:r>
            <a:r>
              <a:rPr lang="ru-RU"/>
              <a:t> </a:t>
            </a:r>
            <a:r>
              <a:rPr lang="ru-RU" sz="3500" smtClean="0"/>
              <a:t>косвенное цитирование</a:t>
            </a:r>
            <a:r>
              <a:rPr lang="ru-RU"/>
              <a:t>.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57200" y="3395755"/>
            <a:ext cx="8219256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>
                <a:latin typeface="PF Din Text Cond Pro" pitchFamily="2" charset="0"/>
              </a:rPr>
              <a:t>4</a:t>
            </a:r>
            <a:r>
              <a:rPr lang="ru-RU" smtClean="0">
                <a:latin typeface="PF Din Text Cond Pro" pitchFamily="2" charset="0"/>
              </a:rPr>
              <a:t>. </a:t>
            </a:r>
            <a:r>
              <a:rPr lang="ru-RU" b="1" smtClean="0">
                <a:latin typeface="PF Din Text Cond Pro" pitchFamily="2" charset="0"/>
              </a:rPr>
              <a:t>Цитата</a:t>
            </a:r>
            <a:r>
              <a:rPr lang="ru-RU" smtClean="0">
                <a:latin typeface="PF Din Text Cond Pro" pitchFamily="2" charset="0"/>
              </a:rPr>
              <a:t> </a:t>
            </a:r>
            <a:r>
              <a:rPr lang="ru-RU" b="1" smtClean="0">
                <a:latin typeface="PF Din Text Cond Pro" pitchFamily="2" charset="0"/>
              </a:rPr>
              <a:t>с пропуском</a:t>
            </a:r>
            <a:r>
              <a:rPr lang="ru-RU" smtClean="0">
                <a:latin typeface="PF Din Text Cond Pro" pitchFamily="2" charset="0"/>
              </a:rPr>
              <a:t>: многоточие.</a:t>
            </a:r>
            <a:endParaRPr lang="ru-RU"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496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3271"/>
    </mc:Choice>
    <mc:Fallback xmlns="">
      <p:transition advTm="132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  <p:extLst mod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Цитаты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1925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1. В виде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прямой речи 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(прямое цитирование).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51520" y="3561778"/>
            <a:ext cx="8640960" cy="26035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400" b="1" smtClean="0">
              <a:solidFill>
                <a:schemeClr val="accent4">
                  <a:lumMod val="75000"/>
                </a:schemeClr>
              </a:solidFill>
              <a:latin typeface="Propisi" pitchFamily="2" charset="0"/>
            </a:endParaRPr>
          </a:p>
          <a:p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Л. Н. Толстой писал</a:t>
            </a:r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: 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Герой 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же моей повести</a:t>
            </a:r>
            <a:r>
              <a:rPr lang="ru-RU" sz="3200" b="1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…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 который всегда был, есть и будет прекрасен,– 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правда</a:t>
            </a:r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“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7200" y="2193978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. В виде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косвенной речи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.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57200" y="2798642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itchFamily="34" charset="0"/>
              <a:buNone/>
              <a:defRPr sz="32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/>
              <a:t>3. </a:t>
            </a:r>
            <a:r>
              <a:rPr lang="ru-RU" sz="3500" b="1"/>
              <a:t>Надписи</a:t>
            </a:r>
            <a:r>
              <a:rPr lang="ru-RU"/>
              <a:t>: </a:t>
            </a:r>
            <a:r>
              <a:rPr lang="ru-RU" sz="2600"/>
              <a:t>или</a:t>
            </a:r>
            <a:r>
              <a:rPr lang="ru-RU"/>
              <a:t> </a:t>
            </a:r>
            <a:r>
              <a:rPr lang="ru-RU" sz="3500"/>
              <a:t>прямое</a:t>
            </a:r>
            <a:r>
              <a:rPr lang="ru-RU"/>
              <a:t>, </a:t>
            </a:r>
            <a:r>
              <a:rPr lang="ru-RU" sz="2600"/>
              <a:t>или</a:t>
            </a:r>
            <a:r>
              <a:rPr lang="ru-RU"/>
              <a:t> </a:t>
            </a:r>
            <a:r>
              <a:rPr lang="ru-RU" sz="3500" smtClean="0"/>
              <a:t>косвенное цитирование</a:t>
            </a:r>
            <a:r>
              <a:rPr lang="ru-RU"/>
              <a:t>.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57200" y="3395755"/>
            <a:ext cx="8579296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>
                <a:latin typeface="PF Din Text Cond Pro" pitchFamily="2" charset="0"/>
              </a:rPr>
              <a:t>4</a:t>
            </a:r>
            <a:r>
              <a:rPr lang="ru-RU" smtClean="0">
                <a:latin typeface="PF Din Text Cond Pro" pitchFamily="2" charset="0"/>
              </a:rPr>
              <a:t>. </a:t>
            </a:r>
            <a:r>
              <a:rPr lang="ru-RU" b="1" smtClean="0">
                <a:latin typeface="PF Din Text Cond Pro" pitchFamily="2" charset="0"/>
              </a:rPr>
              <a:t>Цитата</a:t>
            </a:r>
            <a:r>
              <a:rPr lang="ru-RU" smtClean="0">
                <a:latin typeface="PF Din Text Cond Pro" pitchFamily="2" charset="0"/>
              </a:rPr>
              <a:t> </a:t>
            </a:r>
            <a:r>
              <a:rPr lang="ru-RU" b="1" smtClean="0">
                <a:latin typeface="PF Din Text Cond Pro" pitchFamily="2" charset="0"/>
              </a:rPr>
              <a:t>с пропуском</a:t>
            </a:r>
            <a:r>
              <a:rPr lang="ru-RU" smtClean="0">
                <a:latin typeface="PF Din Text Cond Pro" pitchFamily="2" charset="0"/>
              </a:rPr>
              <a:t>: многоточие</a:t>
            </a:r>
            <a:r>
              <a:rPr lang="en-US" smtClean="0">
                <a:latin typeface="PF Din Text Cond Pro" pitchFamily="2" charset="0"/>
              </a:rPr>
              <a:t>, </a:t>
            </a:r>
            <a:r>
              <a:rPr lang="ru-RU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поглощает знаки</a:t>
            </a:r>
            <a:r>
              <a:rPr lang="ru-RU" sz="2600" smtClean="0">
                <a:latin typeface="PF Din Text Cond Pro" pitchFamily="2" charset="0"/>
              </a:rPr>
              <a:t>.</a:t>
            </a:r>
            <a:endParaRPr lang="ru-RU" sz="2600"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6767664"/>
      </p:ext>
    </p:extLst>
  </p:cSld>
  <p:clrMapOvr>
    <a:masterClrMapping/>
  </p:clrMapOvr>
  <p:transition spd="slow" advTm="2051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  <p:extLst mod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Цитаты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1925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1. В виде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прямой речи 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(прямое цитирование).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457200" y="3561778"/>
            <a:ext cx="8435280" cy="26035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Ещё со школы помню я эти строки:</a:t>
            </a:r>
          </a:p>
          <a:p>
            <a:pPr algn="l"/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Люблю грозу в начале мая, </a:t>
            </a:r>
          </a:p>
          <a:p>
            <a:pPr algn="l"/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Когда весенний, первый гром…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7200" y="2193978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. В виде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косвенной речи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.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57200" y="2798642"/>
            <a:ext cx="821925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itchFamily="34" charset="0"/>
              <a:buNone/>
              <a:defRPr sz="32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/>
              <a:t>3. </a:t>
            </a:r>
            <a:r>
              <a:rPr lang="ru-RU" sz="3500" b="1"/>
              <a:t>Надписи</a:t>
            </a:r>
            <a:r>
              <a:rPr lang="ru-RU"/>
              <a:t>: </a:t>
            </a:r>
            <a:r>
              <a:rPr lang="ru-RU" sz="2600"/>
              <a:t>или</a:t>
            </a:r>
            <a:r>
              <a:rPr lang="ru-RU"/>
              <a:t> </a:t>
            </a:r>
            <a:r>
              <a:rPr lang="ru-RU" sz="3500"/>
              <a:t>прямое</a:t>
            </a:r>
            <a:r>
              <a:rPr lang="ru-RU"/>
              <a:t>, </a:t>
            </a:r>
            <a:r>
              <a:rPr lang="ru-RU" sz="2600"/>
              <a:t>или</a:t>
            </a:r>
            <a:r>
              <a:rPr lang="ru-RU"/>
              <a:t> </a:t>
            </a:r>
            <a:r>
              <a:rPr lang="ru-RU" sz="3500" smtClean="0"/>
              <a:t>косвенное цитирование</a:t>
            </a:r>
            <a:r>
              <a:rPr lang="ru-RU"/>
              <a:t>.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57200" y="4000419"/>
            <a:ext cx="8219256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5. </a:t>
            </a:r>
            <a:r>
              <a:rPr lang="ru-RU" b="1" smtClean="0">
                <a:latin typeface="PF Din Text Cond Pro" pitchFamily="2" charset="0"/>
              </a:rPr>
              <a:t>Стихотворный</a:t>
            </a:r>
            <a:r>
              <a:rPr lang="ru-RU" smtClean="0">
                <a:latin typeface="PF Din Text Cond Pro" pitchFamily="2" charset="0"/>
              </a:rPr>
              <a:t> </a:t>
            </a:r>
            <a:r>
              <a:rPr lang="ru-RU" b="1" smtClean="0">
                <a:latin typeface="PF Din Text Cond Pro" pitchFamily="2" charset="0"/>
              </a:rPr>
              <a:t>текст</a:t>
            </a:r>
            <a:r>
              <a:rPr lang="ru-RU" smtClean="0">
                <a:latin typeface="PF Din Text Cond Pro" pitchFamily="2" charset="0"/>
              </a:rPr>
              <a:t>: </a:t>
            </a:r>
            <a:r>
              <a:rPr lang="ru-RU" sz="2600" smtClean="0">
                <a:latin typeface="PF Din Text Cond Pro" pitchFamily="2" charset="0"/>
              </a:rPr>
              <a:t>с двоеточием, без кавычек</a:t>
            </a:r>
            <a:r>
              <a:rPr lang="ru-RU" smtClean="0">
                <a:latin typeface="PF Din Text Cond Pro" pitchFamily="2" charset="0"/>
              </a:rPr>
              <a:t>.</a:t>
            </a:r>
            <a:endParaRPr lang="ru-RU" sz="2600">
              <a:latin typeface="PF Din Text Cond Pro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57200" y="3395755"/>
            <a:ext cx="8795320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4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.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Цитата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 </a:t>
            </a:r>
            <a:r>
              <a:rPr lang="ru-RU" b="1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с пропуском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: многоточие</a:t>
            </a:r>
            <a:r>
              <a:rPr lang="en-US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, </a:t>
            </a: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поглощает знаки</a:t>
            </a:r>
            <a:r>
              <a:rPr lang="ru-RU" sz="26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.</a:t>
            </a:r>
            <a:endParaRPr lang="ru-RU" sz="260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8029859"/>
      </p:ext>
    </p:extLst>
  </p:cSld>
  <p:clrMapOvr>
    <a:masterClrMapping/>
  </p:clrMapOvr>
  <p:transition spd="slow" advTm="2066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  <p:extLst mod="1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9.6|10.6|6.5|5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8|6.5|7.1|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|1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7|42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4|11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9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|11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10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4|9.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8575">
          <a:solidFill>
            <a:schemeClr val="tx1">
              <a:lumMod val="50000"/>
              <a:lumOff val="5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4203</TotalTime>
  <Words>547</Words>
  <Application>Microsoft Office PowerPoint</Application>
  <PresentationFormat>Экран (4:3)</PresentationFormat>
  <Paragraphs>84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Цитаты</vt:lpstr>
      <vt:lpstr>Цитаты</vt:lpstr>
      <vt:lpstr>Цитаты</vt:lpstr>
      <vt:lpstr>Цитаты</vt:lpstr>
      <vt:lpstr>Цитаты</vt:lpstr>
      <vt:lpstr>Цитаты</vt:lpstr>
      <vt:lpstr>Цитаты</vt:lpstr>
      <vt:lpstr>Цитаты</vt:lpstr>
      <vt:lpstr>Цитаты</vt:lpstr>
      <vt:lpstr>Цитаты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Раздва Тричетыре Пякть</dc:title>
  <dc:creator>Katlianik</dc:creator>
  <cp:lastModifiedBy>Admin</cp:lastModifiedBy>
  <cp:revision>120</cp:revision>
  <dcterms:created xsi:type="dcterms:W3CDTF">2011-12-08T07:08:27Z</dcterms:created>
  <dcterms:modified xsi:type="dcterms:W3CDTF">2012-09-21T12:15:19Z</dcterms:modified>
</cp:coreProperties>
</file>