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  <p:sldId id="264" r:id="rId9"/>
    <p:sldId id="269" r:id="rId10"/>
    <p:sldId id="270" r:id="rId11"/>
    <p:sldId id="271" r:id="rId12"/>
    <p:sldId id="272" r:id="rId13"/>
    <p:sldId id="273" r:id="rId14"/>
    <p:sldId id="265" r:id="rId15"/>
    <p:sldId id="266" r:id="rId16"/>
    <p:sldId id="274" r:id="rId17"/>
    <p:sldId id="267" r:id="rId18"/>
    <p:sldId id="268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D8AF8-01DE-4801-A200-8769E509789E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F99D3-623E-446F-AEF0-C51371ACC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D8AF8-01DE-4801-A200-8769E509789E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F99D3-623E-446F-AEF0-C51371ACC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D8AF8-01DE-4801-A200-8769E509789E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F99D3-623E-446F-AEF0-C51371ACC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D8AF8-01DE-4801-A200-8769E509789E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F99D3-623E-446F-AEF0-C51371ACC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D8AF8-01DE-4801-A200-8769E509789E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F99D3-623E-446F-AEF0-C51371ACC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D8AF8-01DE-4801-A200-8769E509789E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F99D3-623E-446F-AEF0-C51371ACC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D8AF8-01DE-4801-A200-8769E509789E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F99D3-623E-446F-AEF0-C51371ACC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D8AF8-01DE-4801-A200-8769E509789E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F99D3-623E-446F-AEF0-C51371ACC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D8AF8-01DE-4801-A200-8769E509789E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F99D3-623E-446F-AEF0-C51371ACC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D8AF8-01DE-4801-A200-8769E509789E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F99D3-623E-446F-AEF0-C51371ACC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D8AF8-01DE-4801-A200-8769E509789E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F99D3-623E-446F-AEF0-C51371ACC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8DD8AF8-01DE-4801-A200-8769E509789E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3F99D3-623E-446F-AEF0-C51371ACC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6"/>
            <a:ext cx="7767662" cy="2786082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900" b="1" i="1" dirty="0" smtClean="0"/>
              <a:t>Своеобразие современной реалистической прозы</a:t>
            </a:r>
            <a:r>
              <a:rPr lang="ru-RU" sz="4900" b="1" i="1" dirty="0" smtClean="0"/>
              <a:t/>
            </a:r>
            <a:br>
              <a:rPr lang="ru-RU" sz="4900" b="1" i="1" dirty="0" smtClean="0"/>
            </a:br>
            <a:endParaRPr lang="ru-RU" sz="4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929066"/>
            <a:ext cx="740664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Реализм. </a:t>
            </a:r>
            <a:r>
              <a:rPr lang="ru-RU" b="1" u="sng" smtClean="0"/>
              <a:t>Стог</a:t>
            </a:r>
            <a:r>
              <a:rPr lang="en-US" b="1" u="sng" smtClean="0"/>
              <a:t>off</a:t>
            </a:r>
            <a:endParaRPr lang="ru-RU" b="1" u="sng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dirty="0" smtClean="0">
                <a:solidFill>
                  <a:srgbClr val="3823D5"/>
                </a:solidFill>
              </a:rPr>
              <a:t>Миллиардеры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Книга на примере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биографий десяти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русских миллиардеров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рассказывает о политической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 экономической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подоплеке новейшей истории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России.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Как устроено наше общество?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 каким законам живет?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Откуда и куда движется?</a:t>
            </a:r>
          </a:p>
        </p:txBody>
      </p:sp>
      <p:pic>
        <p:nvPicPr>
          <p:cNvPr id="28676" name="Picture 4" descr="Кни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2852738"/>
            <a:ext cx="2160587" cy="3097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74638"/>
            <a:ext cx="7719274" cy="72547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/>
              <a:t>Реализм. </a:t>
            </a:r>
            <a:r>
              <a:rPr lang="ru-RU" b="1" u="sng" dirty="0" smtClean="0"/>
              <a:t>Стог</a:t>
            </a:r>
            <a:r>
              <a:rPr lang="en-US" b="1" u="sng" dirty="0" smtClean="0"/>
              <a:t>off</a:t>
            </a:r>
            <a:endParaRPr lang="ru-RU" b="1" u="sng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142984"/>
            <a:ext cx="7647836" cy="550072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rgbClr val="3823D5"/>
                </a:solidFill>
                <a:latin typeface="Times New Roman" pitchFamily="18" charset="0"/>
                <a:cs typeface="Times New Roman" pitchFamily="18" charset="0"/>
              </a:rPr>
              <a:t>Цитаты из произведений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Дорога имеет смысл только если это дорога домой («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mASIAfucker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Господи! ты же всё можешь! сделай так что бы мир не был таким, как сейчас. пожалуйста... («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Отвёртка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В начале никто даже не мог подумать что жизнь окажется такой сложной штукой («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Грешники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Жизнь всегда интереснее вранья. В жизни каждый день происходит такое, до чего никогда не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дофантазируется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ни один выдумщик.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Человек так устроен, что быть любимым для него важнее, чем дышать. И если ты найдешь то место, где тебя любят, то по собственной воле оттуда уже не уйдешь... («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mASIAfucker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»)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Мир, в который мы попали не плох. Просто он играет по правилам, о которых нам ничего не сказали. («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Мачо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не плачут»)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Реализм. </a:t>
            </a:r>
            <a:r>
              <a:rPr lang="ru-RU" b="1" u="sng" smtClean="0"/>
              <a:t>Евгений Гришковец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1" algn="r">
              <a:lnSpc>
                <a:spcPct val="90000"/>
              </a:lnSpc>
              <a:buNone/>
            </a:pPr>
            <a:r>
              <a:rPr lang="ru-RU" sz="2200" b="1" dirty="0" smtClean="0">
                <a:solidFill>
                  <a:srgbClr val="3823D5"/>
                </a:solidFill>
                <a:latin typeface="Times New Roman" pitchFamily="18" charset="0"/>
                <a:cs typeface="Times New Roman" pitchFamily="18" charset="0"/>
              </a:rPr>
              <a:t> Реки</a:t>
            </a:r>
          </a:p>
          <a:p>
            <a:pPr lvl="1" algn="r">
              <a:lnSpc>
                <a:spcPct val="90000"/>
              </a:lnSpc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Как и все, что делает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Гришковец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 algn="r">
              <a:lnSpc>
                <a:spcPct val="90000"/>
              </a:lnSpc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«Реки» – произведение пронзительное</a:t>
            </a:r>
          </a:p>
          <a:p>
            <a:pPr lvl="1" algn="r">
              <a:lnSpc>
                <a:spcPct val="90000"/>
              </a:lnSpc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и очень тёплое. Для тех, </a:t>
            </a:r>
          </a:p>
          <a:p>
            <a:pPr lvl="1" algn="r">
              <a:lnSpc>
                <a:spcPct val="90000"/>
              </a:lnSpc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кто находит причины жить там, </a:t>
            </a:r>
          </a:p>
          <a:p>
            <a:pPr lvl="1" algn="r">
              <a:lnSpc>
                <a:spcPct val="90000"/>
              </a:lnSpc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где родился и для тех, кто нашёл причины, </a:t>
            </a:r>
          </a:p>
          <a:p>
            <a:pPr lvl="1" algn="r">
              <a:lnSpc>
                <a:spcPct val="90000"/>
              </a:lnSpc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чтобы уехать. О странном чувстве Родины. </a:t>
            </a:r>
          </a:p>
          <a:p>
            <a:pPr lvl="1" algn="r">
              <a:lnSpc>
                <a:spcPct val="90000"/>
              </a:lnSpc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 странных системах координат во времени </a:t>
            </a:r>
          </a:p>
          <a:p>
            <a:pPr lvl="1" algn="r">
              <a:lnSpc>
                <a:spcPct val="90000"/>
              </a:lnSpc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 пространстве, вызывающих у нас </a:t>
            </a:r>
          </a:p>
          <a:p>
            <a:pPr lvl="1" algn="r">
              <a:lnSpc>
                <a:spcPct val="90000"/>
              </a:lnSpc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улыбку или же заставляющих плакать.</a:t>
            </a:r>
          </a:p>
          <a:p>
            <a:pPr lvl="1" algn="r">
              <a:lnSpc>
                <a:spcPct val="90000"/>
              </a:lnSpc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Это повесть о ненаписанном. </a:t>
            </a:r>
          </a:p>
          <a:p>
            <a:pPr lvl="1" algn="r">
              <a:lnSpc>
                <a:spcPct val="90000"/>
              </a:lnSpc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Повесть, объём которой даёт ваша собственная история.</a:t>
            </a:r>
          </a:p>
        </p:txBody>
      </p:sp>
      <p:pic>
        <p:nvPicPr>
          <p:cNvPr id="35844" name="Picture 5" descr="Гришковец 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2687637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Реализм. </a:t>
            </a:r>
            <a:r>
              <a:rPr lang="ru-RU" b="1" u="sng" smtClean="0"/>
              <a:t>Евгений Гришковец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dirty="0" smtClean="0">
                <a:solidFill>
                  <a:srgbClr val="3823D5"/>
                </a:solidFill>
                <a:latin typeface="Times New Roman" pitchFamily="18" charset="0"/>
                <a:cs typeface="Times New Roman" pitchFamily="18" charset="0"/>
              </a:rPr>
              <a:t>Цитаты из произведений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Что у меня есть? Нет у меня ничего. И только кажется, что тёплый пепел высыпается между пальцев и летит, превращаясь в невесомую белую пыль... посмотришь, а в руках ничего и не было.(«Реки»)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Много, много самолетов, десятки тысяч людей летят в небе. Они летят и не чувствуют того, что летят.(«Одновременно»)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Летом будет легче. Летом всегда легче. Но к лету должно что-то измениться, иначе я до лета не доживу. («Рубашка»)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Как тяжело, оказывается, идти по жизни с высоко поднятой головой! («Рубашка»)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Ему было хорошо там, где он есть. Потому что ему было хорошо с собой. Я завидовал его независимости от…всего. («Следы на мне»)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500" b="1" i="1" dirty="0" smtClean="0"/>
              <a:t>Писатели </a:t>
            </a:r>
            <a:r>
              <a:rPr lang="ru-RU" sz="3500" b="1" u="sng" dirty="0" smtClean="0"/>
              <a:t>условно-метафорического </a:t>
            </a:r>
            <a:r>
              <a:rPr lang="ru-RU" sz="3500" b="1" i="1" dirty="0" smtClean="0"/>
              <a:t>направления строят художественный мир на основе различных типов условностей (сказочной, фантастической, мифологической).</a:t>
            </a:r>
          </a:p>
          <a:p>
            <a:endParaRPr lang="ru-RU" sz="3500" b="1" i="1" dirty="0" smtClean="0"/>
          </a:p>
          <a:p>
            <a:r>
              <a:rPr lang="ru-RU" sz="3500" b="1" i="1" u="sng" dirty="0" smtClean="0"/>
              <a:t>Особенности: </a:t>
            </a:r>
          </a:p>
          <a:p>
            <a:pPr>
              <a:buNone/>
            </a:pPr>
            <a:r>
              <a:rPr lang="ru-RU" sz="3500" b="1" i="1" dirty="0" smtClean="0"/>
              <a:t> 	сильно игровое начало: персонажи исполняют заданную роль, частое </a:t>
            </a:r>
            <a:r>
              <a:rPr lang="ru-RU" sz="3500" b="1" i="1" dirty="0" err="1" smtClean="0"/>
              <a:t>обращание</a:t>
            </a:r>
            <a:r>
              <a:rPr lang="ru-RU" sz="3500" b="1" i="1" dirty="0" smtClean="0"/>
              <a:t>  к жанрам притчи, легенды.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715304" cy="135732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Представители </a:t>
            </a:r>
            <a:br>
              <a:rPr lang="ru-RU" sz="3600" b="1" dirty="0" smtClean="0"/>
            </a:br>
            <a:r>
              <a:rPr lang="ru-RU" sz="3600" b="1" dirty="0" smtClean="0"/>
              <a:t>условно-метафорического </a:t>
            </a:r>
            <a:br>
              <a:rPr lang="ru-RU" sz="3600" b="1" dirty="0" smtClean="0"/>
            </a:br>
            <a:r>
              <a:rPr lang="ru-RU" sz="3600" b="1" dirty="0" smtClean="0"/>
              <a:t> направления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2500330" cy="33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85852" y="5143512"/>
            <a:ext cx="2256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Ф. Искандер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706422"/>
            <a:ext cx="2714644" cy="351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254683" y="5286388"/>
            <a:ext cx="2889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Л. Петрушевская</a:t>
            </a:r>
            <a:endParaRPr lang="ru-RU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714620"/>
            <a:ext cx="2428892" cy="324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786182" y="6000768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В. Пелевин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b="1" u="sng" dirty="0" smtClean="0"/>
              <a:t>Виктор Пелевин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dirty="0" smtClean="0">
                <a:solidFill>
                  <a:srgbClr val="3823D5"/>
                </a:solidFill>
              </a:rPr>
              <a:t>Цитаты из произведений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600" b="1" dirty="0" smtClean="0"/>
              <a:t>И я, и весь этот мир — всего лишь чья-то мысль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600" b="1" dirty="0" smtClean="0"/>
              <a:t> - А разве Боги умирают?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600" b="1" dirty="0" smtClean="0"/>
              <a:t>- Ещё бы. Это их основное занятие. («Затворник и Шестипалый»)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600" b="1" dirty="0" smtClean="0"/>
              <a:t>Вера, которую не разделяет никто, называется шизофренией («Чапаев и пустота»)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600" b="1" dirty="0" smtClean="0"/>
              <a:t>...Телевизор - это, просто маленькое прозрачное окошко в трубе духовного мусоропровода.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600" b="1" dirty="0" smtClean="0"/>
              <a:t>Мы живём до тех пор, пока у нас есть надежда. («Затворник и Шестипалый» 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355204" cy="285752"/>
          </a:xfrm>
        </p:spPr>
        <p:txBody>
          <a:bodyPr>
            <a:noAutofit/>
          </a:bodyPr>
          <a:lstStyle/>
          <a:p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85728"/>
            <a:ext cx="7433522" cy="5962672"/>
          </a:xfrm>
        </p:spPr>
        <p:txBody>
          <a:bodyPr>
            <a:noAutofit/>
          </a:bodyPr>
          <a:lstStyle/>
          <a:p>
            <a:r>
              <a:rPr lang="ru-RU" sz="3000" b="1" i="1" dirty="0" smtClean="0"/>
              <a:t>Термин </a:t>
            </a:r>
            <a:r>
              <a:rPr lang="ru-RU" sz="3000" b="1" u="sng" dirty="0" smtClean="0"/>
              <a:t>«другая проза» </a:t>
            </a:r>
            <a:r>
              <a:rPr lang="ru-RU" sz="3000" b="1" i="1" dirty="0" smtClean="0"/>
              <a:t>появился в русской литературе в конце 1980-х годов. Произведения оказались острополемическими по отношению к советской действительности и способам ее изображения. </a:t>
            </a:r>
          </a:p>
          <a:p>
            <a:r>
              <a:rPr lang="ru-RU" sz="3000" b="1" u="sng" dirty="0" smtClean="0"/>
              <a:t>Особенности:</a:t>
            </a:r>
          </a:p>
          <a:p>
            <a:r>
              <a:rPr lang="ru-RU" sz="3000" b="1" i="1" dirty="0" smtClean="0"/>
              <a:t>изображение мира абсурдным, нелогичным; нет идеала, никто не собирается воздавать добром за добро, а жизнь представляет собой мелкое копошение в обыденных делах без особой цели. </a:t>
            </a:r>
            <a:endParaRPr lang="ru-RU" sz="30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Представители </a:t>
            </a:r>
            <a:br>
              <a:rPr lang="ru-RU" sz="4400" b="1" dirty="0" smtClean="0"/>
            </a:br>
            <a:r>
              <a:rPr lang="ru-RU" sz="4400" b="1" dirty="0" smtClean="0"/>
              <a:t>		«другой  прозы»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504794"/>
            <a:ext cx="3857652" cy="27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728" y="4286256"/>
            <a:ext cx="1762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Т. Толстая</a:t>
            </a:r>
            <a:endParaRPr lang="ru-RU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32" y="1500174"/>
            <a:ext cx="257176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143768" y="5286388"/>
            <a:ext cx="2000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В. Пьецух </a:t>
            </a:r>
            <a:endParaRPr lang="ru-RU" sz="28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214686"/>
            <a:ext cx="2786082" cy="332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429388" y="6143644"/>
            <a:ext cx="2006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/>
              <a:t>С. </a:t>
            </a:r>
            <a:r>
              <a:rPr lang="ru-RU" sz="2800" b="1" dirty="0" err="1" smtClean="0"/>
              <a:t>Каледин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u="sng" dirty="0" smtClean="0"/>
              <a:t>Татьяна Толстая.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447800"/>
            <a:ext cx="8219340" cy="5124472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err="1" smtClean="0">
                <a:solidFill>
                  <a:srgbClr val="3823D5"/>
                </a:solidFill>
                <a:latin typeface="Times New Roman" pitchFamily="18" charset="0"/>
                <a:cs typeface="Times New Roman" pitchFamily="18" charset="0"/>
              </a:rPr>
              <a:t>Кысь</a:t>
            </a:r>
            <a:endParaRPr lang="ru-RU" sz="2400" b="1" dirty="0" smtClean="0">
              <a:solidFill>
                <a:srgbClr val="3823D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rgbClr val="3823D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Роман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Кысь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– 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мутирующей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после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ядерного взрыва России. Страна,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согласно роману, полностью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деградировала: язык почти утрачен,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мегаполисы превращены в убогие деревни,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где люди живут по правилам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в «кошки-мышки».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Роман пропитан сарказмом, характеры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героев выстраиваются в своеобразную галерею уродов, их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сексуальность подчеркнуто груба и первобытна.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100" dirty="0" smtClean="0"/>
          </a:p>
        </p:txBody>
      </p:sp>
      <p:pic>
        <p:nvPicPr>
          <p:cNvPr id="78852" name="Picture 5" descr="Кыс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071546"/>
            <a:ext cx="1905000" cy="306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Началом современной русской литературы принято считать 1991 год, который, помимо глобальных социальных перемен, ознаменовался расколом Союза писателей.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74638"/>
            <a:ext cx="7862150" cy="868346"/>
          </a:xfrm>
        </p:spPr>
        <p:txBody>
          <a:bodyPr/>
          <a:lstStyle/>
          <a:p>
            <a:pPr eaLnBrk="1" hangingPunct="1"/>
            <a:r>
              <a:rPr lang="ru-RU" sz="3800" b="1" u="sng" dirty="0" smtClean="0"/>
              <a:t>Татьяна Толстая.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071546"/>
            <a:ext cx="7790712" cy="5176854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dirty="0" smtClean="0"/>
              <a:t>Цитаты из произведений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200" b="1" dirty="0" smtClean="0"/>
              <a:t>Я не говорю глупостей, которые недоступны моему пониманию («</a:t>
            </a:r>
            <a:r>
              <a:rPr lang="ru-RU" sz="2200" b="1" dirty="0" err="1" smtClean="0"/>
              <a:t>Кысь</a:t>
            </a:r>
            <a:r>
              <a:rPr lang="ru-RU" sz="2200" b="1" dirty="0" smtClean="0"/>
              <a:t>»)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200" b="1" dirty="0" smtClean="0"/>
              <a:t>Господи, как страшен и враждебен мир, как сжалась посреди площади на ночном ветру бесприютная, неумелая душа! кто же был так жесток, что вложил в меня любовь и ненависть, страх и тоску, жалость и стыд... а слов не дал! украл речь, запечатал рот, наложил железные засовы, выбросил ключи... («</a:t>
            </a:r>
            <a:r>
              <a:rPr lang="ru-RU" sz="2200" b="1" dirty="0" err="1" smtClean="0"/>
              <a:t>Любишь-не</a:t>
            </a:r>
            <a:r>
              <a:rPr lang="ru-RU" sz="2200" b="1" dirty="0" smtClean="0"/>
              <a:t> любишь»)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200" b="1" dirty="0" smtClean="0"/>
              <a:t>Как глупо ты шутишь, жизнь! Пыль, прах, тлен. Вынырнув с волшебного дна детства, из теплых, сияющих глубин, на холодном ветру разожмем озябший кулак - что, кроме горсти сырого песка унесли мы с собой?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74638"/>
            <a:ext cx="7862150" cy="86834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800" b="1" u="sng" dirty="0" smtClean="0"/>
              <a:t>Владимир Сорокин</a:t>
            </a:r>
            <a:r>
              <a:rPr lang="ru-RU" sz="3800" b="1" dirty="0" smtClean="0"/>
              <a:t>.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447800"/>
            <a:ext cx="7933588" cy="519591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err="1" smtClean="0">
                <a:solidFill>
                  <a:srgbClr val="3823D5"/>
                </a:solidFill>
                <a:latin typeface="Times New Roman" pitchFamily="18" charset="0"/>
                <a:cs typeface="Times New Roman" pitchFamily="18" charset="0"/>
              </a:rPr>
              <a:t>Голубое</a:t>
            </a:r>
            <a:r>
              <a:rPr lang="ru-RU" sz="2200" b="1" dirty="0" smtClean="0">
                <a:solidFill>
                  <a:srgbClr val="3823D5"/>
                </a:solidFill>
                <a:latin typeface="Times New Roman" pitchFamily="18" charset="0"/>
                <a:cs typeface="Times New Roman" pitchFamily="18" charset="0"/>
              </a:rPr>
              <a:t> сало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Книга, которую критики сравнивали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 лучшими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произведениями Жана Жене 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Уильяма Берроуза!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Роман – скандал. Роман – сенсация.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Произведение, которое принесло Владимиру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Сорокину статус «живого классика»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современной нонконформистской прозы.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Поразительная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фантасмагория образов… Криминальная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мистерия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любви и смерти, написанная на потрясающем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новоязе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 антиутопической компьютерной эры.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Этот роман может возмущать или завораживать…</a:t>
            </a:r>
          </a:p>
        </p:txBody>
      </p:sp>
      <p:pic>
        <p:nvPicPr>
          <p:cNvPr id="87044" name="Picture 4" descr="Голубое сал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981075"/>
            <a:ext cx="23812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44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Характерные черты современной литературы</a:t>
            </a:r>
            <a:r>
              <a:rPr lang="ru-RU" sz="4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/>
            </a:r>
            <a:br>
              <a:rPr lang="ru-RU" sz="4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785926"/>
            <a:ext cx="7504960" cy="4462474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 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1. Абсолютная свобода — писатель творит в бесцензурном пространстве. </a:t>
            </a:r>
          </a:p>
          <a:p>
            <a:pPr>
              <a:spcBef>
                <a:spcPct val="50000"/>
              </a:spcBef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      2. Диалог культур — творчество современных отечественных писателей находится в едином экспериментальном пространстве с творчеством современных зарубежных авторов.</a:t>
            </a:r>
          </a:p>
          <a:p>
            <a:pPr>
              <a:spcBef>
                <a:spcPct val="50000"/>
              </a:spcBef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      3. Многоголосие — отсутствие единого метода, единого стиля, единого лидера. </a:t>
            </a:r>
          </a:p>
          <a:p>
            <a:pPr>
              <a:spcBef>
                <a:spcPct val="50000"/>
              </a:spcBef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      4. Сегодняшнюю литературу составляют люди разных поколений.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214422"/>
            <a:ext cx="8215370" cy="488968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ru-RU" sz="4800" b="1" dirty="0" smtClean="0"/>
              <a:t>Современная литература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47800"/>
            <a:ext cx="8219340" cy="4800600"/>
          </a:xfrm>
        </p:spPr>
        <p:txBody>
          <a:bodyPr>
            <a:normAutofit fontScale="85000" lnSpcReduction="20000"/>
          </a:bodyPr>
          <a:lstStyle/>
          <a:p>
            <a:pPr lvl="8">
              <a:buNone/>
            </a:pPr>
            <a:endParaRPr lang="ru-RU" dirty="0" smtClean="0"/>
          </a:p>
          <a:p>
            <a:endParaRPr lang="ru-RU" sz="5400" b="1" dirty="0" smtClean="0"/>
          </a:p>
          <a:p>
            <a:pPr>
              <a:buNone/>
            </a:pPr>
            <a:r>
              <a:rPr lang="ru-RU" sz="4400" b="1" dirty="0" smtClean="0"/>
              <a:t>	</a:t>
            </a:r>
          </a:p>
          <a:p>
            <a:pPr algn="r">
              <a:lnSpc>
                <a:spcPct val="90000"/>
              </a:lnSpc>
              <a:buNone/>
            </a:pPr>
            <a:r>
              <a:rPr lang="ru-RU" sz="4400" b="1" dirty="0" smtClean="0"/>
              <a:t>	</a:t>
            </a:r>
          </a:p>
          <a:p>
            <a:pPr algn="r">
              <a:lnSpc>
                <a:spcPct val="90000"/>
              </a:lnSpc>
              <a:buNone/>
            </a:pPr>
            <a:r>
              <a:rPr lang="ru-RU" sz="4700" b="1" dirty="0" smtClean="0">
                <a:latin typeface="Times New Roman" pitchFamily="18" charset="0"/>
                <a:cs typeface="Times New Roman" pitchFamily="18" charset="0"/>
              </a:rPr>
              <a:t>МАССОВАЯ		 ЭЛИТАРНАЯ</a:t>
            </a:r>
          </a:p>
          <a:p>
            <a:pPr algn="r">
              <a:lnSpc>
                <a:spcPct val="90000"/>
              </a:lnSpc>
              <a:buNone/>
            </a:pPr>
            <a:endParaRPr lang="ru-RU" sz="4400" b="1" i="1" dirty="0" smtClean="0">
              <a:solidFill>
                <a:srgbClr val="3823D5"/>
              </a:solidFill>
            </a:endParaRPr>
          </a:p>
          <a:p>
            <a:pPr algn="r">
              <a:lnSpc>
                <a:spcPct val="90000"/>
              </a:lnSpc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Мы плохо умеем отделять настоящую книгу от рыночного хлама. То и другое одинаково имеет вид книги. Хлам часто издаётся даже гораздо роскошней, чем настоящие книги.</a:t>
            </a:r>
          </a:p>
          <a:p>
            <a:pPr algn="r">
              <a:lnSpc>
                <a:spcPct val="90000"/>
              </a:lnSpc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А. Блок</a:t>
            </a:r>
          </a:p>
          <a:p>
            <a:pPr>
              <a:buNone/>
            </a:pPr>
            <a:endParaRPr lang="ru-RU" sz="4400" b="1" dirty="0" smtClean="0"/>
          </a:p>
        </p:txBody>
      </p:sp>
      <p:sp>
        <p:nvSpPr>
          <p:cNvPr id="12" name="Стрелка вниз 11"/>
          <p:cNvSpPr/>
          <p:nvPr/>
        </p:nvSpPr>
        <p:spPr>
          <a:xfrm>
            <a:off x="6286512" y="1857364"/>
            <a:ext cx="785818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643174" y="1928802"/>
            <a:ext cx="857256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750496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 smtClean="0"/>
              <a:t>Отличительные черты </a:t>
            </a:r>
            <a:br>
              <a:rPr lang="ru-RU" b="1" dirty="0" smtClean="0"/>
            </a:br>
            <a:r>
              <a:rPr lang="ru-RU" b="1" dirty="0" smtClean="0"/>
              <a:t>массовой литературы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714488"/>
            <a:ext cx="7504960" cy="4533912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 набора сюжетных штампов и клише, строгой системы жанров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(детектив, мелодрама, триллер, боевик, фэнтези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т. п.)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Размытая авторская позиция или ее отсутствие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Адаптация идей подлинного искусства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Обращение к человеческим инстинктам, желаниям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757639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Отличительные черты </a:t>
            </a:r>
            <a:br>
              <a:rPr lang="ru-RU" b="1" dirty="0" smtClean="0"/>
            </a:br>
            <a:r>
              <a:rPr lang="ru-RU" b="1" dirty="0" smtClean="0"/>
              <a:t>элитарной литературы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Художественный эксперимент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Ярко выраженная авторская позиция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Уникальная авторская идея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Обращение к традиционным нравственным ценностям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		НАПРАВЛЕНИЯ </a:t>
            </a:r>
            <a:br>
              <a:rPr lang="ru-RU" b="1" dirty="0" smtClean="0"/>
            </a:br>
            <a:r>
              <a:rPr lang="ru-RU" b="1" dirty="0" smtClean="0"/>
              <a:t>        СОВРЕМЕННОЙ 	   ПРОЗЫ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u="sng" dirty="0" smtClean="0"/>
              <a:t>Неоклассическое (реалистическое) </a:t>
            </a:r>
            <a:r>
              <a:rPr lang="ru-RU" b="1" i="1" dirty="0" smtClean="0"/>
              <a:t>направление, которое традиционно обращается к социальным и этическим проблемам жизни, продолжает традиции русской литературы.</a:t>
            </a:r>
          </a:p>
          <a:p>
            <a:r>
              <a:rPr lang="ru-RU" b="1" u="sng" dirty="0" smtClean="0"/>
              <a:t>Особенности: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i="1" dirty="0" smtClean="0"/>
              <a:t>    психологизм и философичность, активная жизненная позиция героя, ищущего решения проблем; диалог автора с читателем.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855270" cy="107156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Представители </a:t>
            </a:r>
            <a:br>
              <a:rPr lang="ru-RU" sz="4000" b="1" dirty="0" smtClean="0"/>
            </a:br>
            <a:r>
              <a:rPr lang="ru-RU" sz="4000" b="1" dirty="0" smtClean="0"/>
              <a:t>неоклассического направления</a:t>
            </a:r>
            <a:endParaRPr lang="ru-RU" sz="4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21491" y="1428736"/>
            <a:ext cx="3322509" cy="221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837086" y="3643314"/>
            <a:ext cx="2306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А. Солженицын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216635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071538" y="4500570"/>
            <a:ext cx="2105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В. Астафьев</a:t>
            </a:r>
            <a:endParaRPr lang="ru-RU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785926"/>
            <a:ext cx="23526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214678" y="4643446"/>
            <a:ext cx="1559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В. Белов</a:t>
            </a:r>
            <a:endParaRPr lang="ru-RU" sz="28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90770"/>
            <a:ext cx="2043113" cy="306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6929454" y="6143644"/>
            <a:ext cx="1900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В. Аксенов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14290"/>
            <a:ext cx="6286544" cy="58259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/>
              <a:t>Реализм. </a:t>
            </a:r>
            <a:r>
              <a:rPr lang="ru-RU" b="1" u="sng" dirty="0" smtClean="0"/>
              <a:t>Стог</a:t>
            </a:r>
            <a:r>
              <a:rPr lang="en-US" b="1" u="sng" dirty="0" smtClean="0"/>
              <a:t>off</a:t>
            </a:r>
            <a:endParaRPr lang="ru-RU" b="1" u="sng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488" y="928670"/>
            <a:ext cx="6072230" cy="4500594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823D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err="1" smtClean="0">
                <a:solidFill>
                  <a:srgbClr val="3823D5"/>
                </a:solidFill>
                <a:latin typeface="Times New Roman" pitchFamily="18" charset="0"/>
                <a:cs typeface="Times New Roman" pitchFamily="18" charset="0"/>
              </a:rPr>
              <a:t>Мачо</a:t>
            </a:r>
            <a:r>
              <a:rPr lang="ru-RU" sz="2000" b="1" dirty="0" smtClean="0">
                <a:solidFill>
                  <a:srgbClr val="3823D5"/>
                </a:solidFill>
                <a:latin typeface="Times New Roman" pitchFamily="18" charset="0"/>
                <a:cs typeface="Times New Roman" pitchFamily="18" charset="0"/>
              </a:rPr>
              <a:t> не плачут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"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Мачо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 плачут" - книга,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пополнившая число произведений,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посвященных кризису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тридцатого года жизни. Панки, ОМОН, кровавые драки,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прекрасные девушки, политические журналисты.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фоне частных событий повествования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главный герой слегка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задумывается о смысле прожитых лет,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цели для будущих. Ответ, это понятно,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 оставляет для себя.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То, что ответ известен, ясно с первой страницы, на которой Илья Стогов с позиций знания и опыта заявляет, что его "роман рассчитан на чтение при одновременном прослушивании в плеере альбома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Fat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Land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26628" name="Picture 4" descr="Илья Стогов (Мачо не плачут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250033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1144</Words>
  <Application>Microsoft Macintosh PowerPoint</Application>
  <PresentationFormat>Экран (4:3)</PresentationFormat>
  <Paragraphs>146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 Своеобразие современной реалистической прозы </vt:lpstr>
      <vt:lpstr>Презентация PowerPoint</vt:lpstr>
      <vt:lpstr>Характерные черты современной литературы </vt:lpstr>
      <vt:lpstr>Современная литература </vt:lpstr>
      <vt:lpstr>Отличительные черты  массовой литературы  </vt:lpstr>
      <vt:lpstr>Отличительные черты  элитарной литературы </vt:lpstr>
      <vt:lpstr>  НАПРАВЛЕНИЯ          СОВРЕМЕННОЙ     ПРОЗЫ</vt:lpstr>
      <vt:lpstr>Представители  неоклассического направления</vt:lpstr>
      <vt:lpstr>Реализм. Стогoff</vt:lpstr>
      <vt:lpstr>Реализм. Стогoff</vt:lpstr>
      <vt:lpstr>Реализм. Стогoff</vt:lpstr>
      <vt:lpstr>Реализм. Евгений Гришковец</vt:lpstr>
      <vt:lpstr>Реализм. Евгений Гришковец</vt:lpstr>
      <vt:lpstr>Презентация PowerPoint</vt:lpstr>
      <vt:lpstr>Представители  условно-метафорического   направления</vt:lpstr>
      <vt:lpstr>Виктор Пелевин</vt:lpstr>
      <vt:lpstr>Презентация PowerPoint</vt:lpstr>
      <vt:lpstr>Представители    «другой  прозы»</vt:lpstr>
      <vt:lpstr>Татьяна Толстая.</vt:lpstr>
      <vt:lpstr>Татьяна Толстая.</vt:lpstr>
      <vt:lpstr>Владимир Сорокин.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Современная русская литература (конец XX – начало XXI века) </dc:title>
  <dc:creator>Admin</dc:creator>
  <cp:lastModifiedBy>Саимат Умалатова</cp:lastModifiedBy>
  <cp:revision>23</cp:revision>
  <dcterms:created xsi:type="dcterms:W3CDTF">2012-05-27T17:54:06Z</dcterms:created>
  <dcterms:modified xsi:type="dcterms:W3CDTF">2020-03-17T09:57:30Z</dcterms:modified>
</cp:coreProperties>
</file>