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56" r:id="rId4"/>
    <p:sldId id="257" r:id="rId5"/>
    <p:sldId id="258" r:id="rId6"/>
    <p:sldId id="273" r:id="rId7"/>
    <p:sldId id="259" r:id="rId8"/>
    <p:sldId id="261" r:id="rId9"/>
    <p:sldId id="262" r:id="rId10"/>
    <p:sldId id="260" r:id="rId11"/>
    <p:sldId id="263" r:id="rId12"/>
    <p:sldId id="264" r:id="rId13"/>
    <p:sldId id="271" r:id="rId14"/>
    <p:sldId id="265" r:id="rId15"/>
    <p:sldId id="266" r:id="rId16"/>
    <p:sldId id="272" r:id="rId17"/>
    <p:sldId id="267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B70F87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6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8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3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98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70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57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22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72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1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0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B0EAE-D3BD-4FDD-827F-84C29D35B00A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12DC1-F846-437F-894C-D278E4481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01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4544" y="1817325"/>
            <a:ext cx="86937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Устный журнал</a:t>
            </a:r>
          </a:p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Разделы русского языка 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5541" y="377476"/>
            <a:ext cx="6095239" cy="57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7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\AppData\Local\Microsoft\Windows\INetCache\IE\FEY0RSJB\scroll-35683_64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768">
            <a:off x="4138916" y="419505"/>
            <a:ext cx="4846076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442" y="116632"/>
            <a:ext cx="432048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latin typeface="Adobe Myungjo Std M" pitchFamily="18" charset="-128"/>
                <a:ea typeface="Adobe Myungjo Std M" pitchFamily="18" charset="-128"/>
              </a:rPr>
              <a:t>Лексика</a:t>
            </a:r>
            <a:endParaRPr lang="ru-RU" sz="4000" b="1" i="1" dirty="0">
              <a:solidFill>
                <a:srgbClr val="00B050"/>
              </a:solidFill>
              <a:latin typeface="Adobe Myungjo Std M" pitchFamily="18" charset="-128"/>
              <a:ea typeface="Adobe Myungjo Std M" pitchFamily="18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1052736"/>
            <a:ext cx="5075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раздел рассказывает вам о синонимах и антонимах, об исконно русских  и  заимствованных словах.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585998" y="1562888"/>
            <a:ext cx="3750495" cy="4160959"/>
            <a:chOff x="4585998" y="1562888"/>
            <a:chExt cx="3750495" cy="4160959"/>
          </a:xfrm>
        </p:grpSpPr>
        <p:sp>
          <p:nvSpPr>
            <p:cNvPr id="4" name="Прямоугольник 3"/>
            <p:cNvSpPr/>
            <p:nvPr/>
          </p:nvSpPr>
          <p:spPr>
            <a:xfrm rot="415313">
              <a:off x="5363168" y="1562888"/>
              <a:ext cx="2973325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i="1" dirty="0" smtClean="0"/>
                <a:t>заимствованные слова:</a:t>
              </a:r>
            </a:p>
            <a:p>
              <a:endParaRPr lang="ru-RU" sz="2000" b="1" i="1" dirty="0" smtClean="0"/>
            </a:p>
            <a:p>
              <a:r>
                <a:rPr lang="ru-RU" sz="2000" b="1" i="1" dirty="0" smtClean="0">
                  <a:solidFill>
                    <a:srgbClr val="0070C0"/>
                  </a:solidFill>
                </a:rPr>
                <a:t>сцена, театр, тетрадь, скелет, хор (греч.)</a:t>
              </a:r>
            </a:p>
            <a:p>
              <a:endParaRPr lang="ru-RU" sz="2000" b="1" i="1" dirty="0" smtClean="0">
                <a:solidFill>
                  <a:srgbClr val="0070C0"/>
                </a:solidFill>
              </a:endParaRPr>
            </a:p>
            <a:p>
              <a:r>
                <a:rPr lang="ru-RU" sz="2000" b="1" i="1" dirty="0" smtClean="0">
                  <a:solidFill>
                    <a:srgbClr val="FF0000"/>
                  </a:solidFill>
                </a:rPr>
                <a:t>офицер, фронт, верстак, маляр, тарелка, шляпа (немец.)</a:t>
              </a:r>
              <a:endParaRPr lang="ru-RU" sz="20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 rot="542946">
              <a:off x="4585998" y="4708184"/>
              <a:ext cx="261170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7030A0"/>
                  </a:solidFill>
                </a:rPr>
                <a:t>шинель, табурет, сосиски, майонез</a:t>
              </a:r>
            </a:p>
            <a:p>
              <a:r>
                <a:rPr lang="ru-RU" sz="2000" b="1" dirty="0" smtClean="0">
                  <a:solidFill>
                    <a:srgbClr val="7030A0"/>
                  </a:solidFill>
                </a:rPr>
                <a:t> ( франц.)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33442" y="2307561"/>
            <a:ext cx="46073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Причина заимствования  – стремление заменить описательное выражение или словосочетание одним словом.</a:t>
            </a:r>
            <a:endParaRPr lang="ru-RU" sz="2400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32" y="3933056"/>
            <a:ext cx="4773168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0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4790" y="1124744"/>
            <a:ext cx="73176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Исконно русские слова – их много, это слова, которые возникли в русском языке, которые унаследованы от общеславянского и восточнославянского языков.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448"/>
            <a:ext cx="6095239" cy="57333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53" y="2961051"/>
            <a:ext cx="1720566" cy="1608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067" y="4463340"/>
            <a:ext cx="1605136" cy="20224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688" y="4712976"/>
            <a:ext cx="1801442" cy="14089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64" y="4857717"/>
            <a:ext cx="2082374" cy="1249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3" y="3052977"/>
            <a:ext cx="1421461" cy="1353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10338" y="3284984"/>
            <a:ext cx="1145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баранка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8183" y="339619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горшок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3049" y="6277332"/>
            <a:ext cx="1571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Час - часы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5976" y="4036875"/>
            <a:ext cx="1605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ангел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95227" y="6277163"/>
            <a:ext cx="1565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бабочка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50032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Морфология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6912" y="180953"/>
            <a:ext cx="6095239" cy="57333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34730" y="1654080"/>
            <a:ext cx="5450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омандир над всеми частями речи</a:t>
            </a:r>
            <a:endParaRPr lang="ru-RU" sz="2800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190502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Существительное </a:t>
            </a:r>
          </a:p>
          <a:p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Adobe Gothic Std B" pitchFamily="34" charset="-128"/>
              <a:ea typeface="Adobe Gothic Std B" pitchFamily="34" charset="-128"/>
              <a:cs typeface="Adobe Hebrew" pitchFamily="18" charset="-79"/>
            </a:endParaRPr>
          </a:p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Прилагательное </a:t>
            </a:r>
          </a:p>
          <a:p>
            <a:endParaRPr lang="ru-RU" sz="2400" b="1" i="1" dirty="0" smtClean="0">
              <a:solidFill>
                <a:srgbClr val="7030A0"/>
              </a:solidFill>
              <a:latin typeface="Adobe Gothic Std B" pitchFamily="34" charset="-128"/>
              <a:ea typeface="Adobe Gothic Std B" pitchFamily="34" charset="-128"/>
              <a:cs typeface="Adobe Hebrew" pitchFamily="18" charset="-79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           Числительное </a:t>
            </a:r>
          </a:p>
          <a:p>
            <a:endParaRPr lang="ru-RU" sz="2400" b="1" i="1" dirty="0" smtClean="0">
              <a:solidFill>
                <a:srgbClr val="C00000"/>
              </a:solidFill>
              <a:latin typeface="Adobe Gothic Std B" pitchFamily="34" charset="-128"/>
              <a:ea typeface="Adobe Gothic Std B" pitchFamily="34" charset="-128"/>
              <a:cs typeface="Adobe Hebrew" pitchFamily="18" charset="-79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                          Местоимение  </a:t>
            </a:r>
          </a:p>
          <a:p>
            <a:r>
              <a:rPr lang="ru-RU" sz="2400" b="1" i="1" dirty="0" smtClean="0">
                <a:solidFill>
                  <a:srgbClr val="B70F87"/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Глагол </a:t>
            </a: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                                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Наречие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</a:t>
            </a: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                    </a:t>
            </a:r>
            <a:r>
              <a:rPr lang="ru-RU" sz="2400" b="1" i="1" dirty="0" smtClean="0">
                <a:solidFill>
                  <a:schemeClr val="bg2">
                    <a:lumMod val="10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Предлог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</a:t>
            </a: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                                                                         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Частица</a:t>
            </a: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  <a:cs typeface="Adobe Hebrew" pitchFamily="18" charset="-79"/>
              </a:rPr>
              <a:t>  Междометие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Adobe Gothic Std B" pitchFamily="34" charset="-128"/>
              <a:ea typeface="Adobe Gothic Std B" pitchFamily="34" charset="-128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3937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Морфемика. Морфология</a:t>
            </a: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179388" y="1196975"/>
            <a:ext cx="8713787" cy="492918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2400" b="1" smtClean="0"/>
              <a:t>Задание: </a:t>
            </a:r>
            <a:r>
              <a:rPr lang="ru-RU" altLang="ru-RU" sz="2400" smtClean="0"/>
              <a:t>укажите часть речи и обозначьте окончание в каждом слове (если оно есть).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750" y="2133600"/>
          <a:ext cx="2519363" cy="4359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9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5927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(Стоит) дорого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(кольцо мне) дорого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(на улице) темно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нарисовано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льется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умыться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училась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пень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собравшиеся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коснувшись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учение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синие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(торт) вкусен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убегая</a:t>
                      </a:r>
                    </a:p>
                  </a:txBody>
                  <a:tcPr marL="91407" marR="91407" marT="45717" marB="4571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63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6334" y="1017830"/>
            <a:ext cx="43130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Морфемика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" y="131918"/>
            <a:ext cx="6095239" cy="57333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37687" y="2033493"/>
            <a:ext cx="67512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Словообразование или состав слова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398420"/>
            <a:ext cx="4968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B70F87"/>
                </a:solidFill>
                <a:latin typeface="Times New Roman" pitchFamily="18" charset="0"/>
                <a:cs typeface="Times New Roman" pitchFamily="18" charset="0"/>
              </a:rPr>
              <a:t>Корень слова – значимая часть.</a:t>
            </a:r>
          </a:p>
          <a:p>
            <a:r>
              <a:rPr lang="ru-RU" sz="2800" dirty="0" smtClean="0">
                <a:solidFill>
                  <a:srgbClr val="B70F87"/>
                </a:solidFill>
                <a:latin typeface="Times New Roman" pitchFamily="18" charset="0"/>
                <a:cs typeface="Times New Roman" pitchFamily="18" charset="0"/>
              </a:rPr>
              <a:t>Над словами родственными</a:t>
            </a:r>
          </a:p>
          <a:p>
            <a:r>
              <a:rPr lang="ru-RU" sz="2800" dirty="0" smtClean="0">
                <a:solidFill>
                  <a:srgbClr val="B70F87"/>
                </a:solidFill>
                <a:latin typeface="Times New Roman" pitchFamily="18" charset="0"/>
                <a:cs typeface="Times New Roman" pitchFamily="18" charset="0"/>
              </a:rPr>
              <a:t>Держит власть.</a:t>
            </a:r>
            <a:endParaRPr lang="ru-RU" sz="2800" dirty="0">
              <a:solidFill>
                <a:srgbClr val="B70F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443516"/>
            <a:ext cx="4283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 корнем есть приставка.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Слитно пишется она.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при помощи приставки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Образуются слова.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3406" y="4182179"/>
            <a:ext cx="3298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корнем суффиксу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Нашлось местечко.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6584" y="526508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часть слова, которая изменяется,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Окончанием называется.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04" y="4437112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правильного построения предложения существенное значение имеют порядок слов, последовательность в расстановке различных членов предложения.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26852" y="254050"/>
            <a:ext cx="8759535" cy="6442855"/>
            <a:chOff x="179512" y="260648"/>
            <a:chExt cx="8759535" cy="644285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547664" y="260648"/>
              <a:ext cx="3956981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66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Синтаксис</a:t>
              </a:r>
              <a:endParaRPr lang="ru-RU" sz="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843808" y="970169"/>
              <a:ext cx="6095239" cy="5733334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67544" y="1368644"/>
              <a:ext cx="777686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Синтаксис – учит соединять слова в словосочетания и строить из них предложения.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9512" y="2492896"/>
              <a:ext cx="7632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нежок покрыл</a:t>
              </a:r>
            </a:p>
            <a:p>
              <a:endPara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      Какой?                               Когда?               Что?</a:t>
              </a:r>
            </a:p>
            <a:p>
              <a:r>
                <a:rPr lang="ru-RU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елый , пушистый                ночью                   землю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flipH="1">
              <a:off x="1835696" y="2852936"/>
              <a:ext cx="1944216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>
              <a:off x="4355976" y="2852936"/>
              <a:ext cx="0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4932040" y="2852936"/>
              <a:ext cx="1296144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912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Синтаксис. Пунктуация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20528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/>
              <a:t>Задание:</a:t>
            </a:r>
            <a:r>
              <a:rPr lang="ru-RU" dirty="0"/>
              <a:t> расставьте знаки препинания, графически объясните их постановку и начертите схему предложения.</a:t>
            </a:r>
          </a:p>
          <a:p>
            <a:pPr marL="0" indent="4508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Пригласив родителей на урок русского языка мы постарались показать им свои знания полученные в течение трех лет обучения  хотели порадовать их  и нам это удалось. </a:t>
            </a:r>
          </a:p>
          <a:p>
            <a:pPr marL="0" indent="4508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41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63880" y="1844824"/>
            <a:ext cx="1080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/>
              <a:t>?</a:t>
            </a:r>
            <a:endParaRPr lang="ru-RU" sz="11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88640"/>
            <a:ext cx="87849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уществуют правила постановки  знаков препинания.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Совокупность этих правил называется </a:t>
            </a:r>
            <a:r>
              <a:rPr lang="ru-RU" sz="4800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ПУНКТУАЦИЕЙ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85293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Знаки препинания: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 Знаки конца предложения: точка, вопросительный знак и восклицательный знак;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2) Знаки разделения частей предложения: запятая, тире, двоеточие и точка с запятой;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 Знаки, выделяющие отдельные части предложения: кавычки и скобки.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4859" y="3449909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!</a:t>
            </a:r>
            <a:endParaRPr lang="ru-RU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1529497"/>
            <a:ext cx="936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1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Домашняя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Упражнение 466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8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6" name="Group 24"/>
          <p:cNvGrpSpPr>
            <a:grpSpLocks noChangeAspect="1"/>
          </p:cNvGrpSpPr>
          <p:nvPr/>
        </p:nvGrpSpPr>
        <p:grpSpPr bwMode="auto">
          <a:xfrm>
            <a:off x="179388" y="0"/>
            <a:ext cx="9144000" cy="6858000"/>
            <a:chOff x="4776" y="3679"/>
            <a:chExt cx="7200" cy="5400"/>
          </a:xfrm>
        </p:grpSpPr>
        <p:sp>
          <p:nvSpPr>
            <p:cNvPr id="3097" name="AutoShape 25"/>
            <p:cNvSpPr>
              <a:spLocks noChangeAspect="1" noChangeArrowheads="1"/>
            </p:cNvSpPr>
            <p:nvPr/>
          </p:nvSpPr>
          <p:spPr bwMode="auto">
            <a:xfrm>
              <a:off x="4776" y="3679"/>
              <a:ext cx="7200" cy="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Oval 26"/>
            <p:cNvSpPr>
              <a:spLocks noChangeArrowheads="1"/>
            </p:cNvSpPr>
            <p:nvPr/>
          </p:nvSpPr>
          <p:spPr bwMode="auto">
            <a:xfrm>
              <a:off x="8016" y="5479"/>
              <a:ext cx="990" cy="81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ru-RU" altLang="ru-RU" sz="1400" b="1">
                  <a:latin typeface="Times New Roman" panose="02020603050405020304" pitchFamily="18" charset="0"/>
                </a:rPr>
                <a:t>Разделы науки о языке</a:t>
              </a:r>
              <a:endParaRPr lang="ru-RU" altLang="ru-RU"/>
            </a:p>
          </p:txBody>
        </p:sp>
        <p:sp>
          <p:nvSpPr>
            <p:cNvPr id="3099" name="Oval 27"/>
            <p:cNvSpPr>
              <a:spLocks noChangeArrowheads="1"/>
            </p:cNvSpPr>
            <p:nvPr/>
          </p:nvSpPr>
          <p:spPr bwMode="auto">
            <a:xfrm>
              <a:off x="5136" y="4039"/>
              <a:ext cx="1980" cy="990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latin typeface="Tahoma" panose="020B0604030504040204" pitchFamily="34" charset="0"/>
                </a:rPr>
                <a:t>Лексика и фразеология</a:t>
              </a:r>
              <a:r>
                <a:rPr lang="ru-RU" altLang="ru-RU" sz="800">
                  <a:latin typeface="Tahoma" panose="020B0604030504040204" pitchFamily="34" charset="0"/>
                </a:rPr>
                <a:t> изучают словарный и фразеологический состав русского языка и закономерность его развития.</a:t>
              </a:r>
            </a:p>
            <a:p>
              <a:pPr algn="l"/>
              <a:endParaRPr lang="ru-RU" altLang="ru-RU"/>
            </a:p>
          </p:txBody>
        </p:sp>
        <p:sp>
          <p:nvSpPr>
            <p:cNvPr id="3100" name="Oval 28"/>
            <p:cNvSpPr>
              <a:spLocks noChangeArrowheads="1"/>
            </p:cNvSpPr>
            <p:nvPr/>
          </p:nvSpPr>
          <p:spPr bwMode="auto">
            <a:xfrm>
              <a:off x="4866" y="5119"/>
              <a:ext cx="2700" cy="126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latin typeface="Tahoma" panose="020B0604030504040204" pitchFamily="34" charset="0"/>
                </a:rPr>
                <a:t>Фонетика</a:t>
              </a:r>
              <a:r>
                <a:rPr lang="ru-RU" altLang="ru-RU" sz="800">
                  <a:latin typeface="Tahoma" panose="020B0604030504040204" pitchFamily="34" charset="0"/>
                </a:rPr>
                <a:t> описывает звуковой состав современного русского литературного языка и основные звуковые процессы, протекающие в языке, предметом фонологии являются фонемы — кратчайшие звуковые единицы, служащие для различения звуковых оболочек слов и их форм.</a:t>
              </a:r>
            </a:p>
            <a:p>
              <a:pPr algn="l"/>
              <a:endParaRPr lang="ru-RU" altLang="ru-RU" sz="800">
                <a:latin typeface="Times New Roman" panose="02020603050405020304" pitchFamily="18" charset="0"/>
              </a:endParaRPr>
            </a:p>
            <a:p>
              <a:pPr algn="l"/>
              <a:endParaRPr lang="ru-RU" altLang="ru-RU"/>
            </a:p>
          </p:txBody>
        </p:sp>
        <p:sp>
          <p:nvSpPr>
            <p:cNvPr id="3101" name="Oval 29"/>
            <p:cNvSpPr>
              <a:spLocks noChangeArrowheads="1"/>
            </p:cNvSpPr>
            <p:nvPr/>
          </p:nvSpPr>
          <p:spPr bwMode="auto">
            <a:xfrm>
              <a:off x="7206" y="3769"/>
              <a:ext cx="2070" cy="1350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Орфоэпия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изучает нормы современного русского литературного произношения.</a:t>
              </a:r>
            </a:p>
            <a:p>
              <a:pPr algn="l"/>
              <a:endParaRPr lang="ru-RU" altLang="ru-RU"/>
            </a:p>
          </p:txBody>
        </p:sp>
        <p:sp>
          <p:nvSpPr>
            <p:cNvPr id="3102" name="Oval 30"/>
            <p:cNvSpPr>
              <a:spLocks noChangeArrowheads="1"/>
            </p:cNvSpPr>
            <p:nvPr/>
          </p:nvSpPr>
          <p:spPr bwMode="auto">
            <a:xfrm>
              <a:off x="9366" y="5389"/>
              <a:ext cx="2250" cy="990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Графика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знакомит с составом русского алфавита, соотношение между буквами и звуками</a:t>
              </a:r>
              <a:endParaRPr lang="ru-RU" altLang="ru-RU"/>
            </a:p>
          </p:txBody>
        </p:sp>
        <p:sp>
          <p:nvSpPr>
            <p:cNvPr id="3103" name="Oval 31"/>
            <p:cNvSpPr>
              <a:spLocks noChangeArrowheads="1"/>
            </p:cNvSpPr>
            <p:nvPr/>
          </p:nvSpPr>
          <p:spPr bwMode="auto">
            <a:xfrm>
              <a:off x="8916" y="7369"/>
              <a:ext cx="2880" cy="134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Орфография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 знакомит с основным принципом русского написания — морфологическим, а также написаниями фонетическими и традиционными. Орфография — это совокупность правил, определяющих написание слов.</a:t>
              </a:r>
            </a:p>
            <a:p>
              <a:pPr algn="l"/>
              <a:endParaRPr lang="ru-RU" altLang="ru-RU"/>
            </a:p>
          </p:txBody>
        </p:sp>
        <p:sp>
          <p:nvSpPr>
            <p:cNvPr id="3104" name="Oval 32"/>
            <p:cNvSpPr>
              <a:spLocks noChangeArrowheads="1"/>
            </p:cNvSpPr>
            <p:nvPr/>
          </p:nvSpPr>
          <p:spPr bwMode="auto">
            <a:xfrm>
              <a:off x="6396" y="7189"/>
              <a:ext cx="2430" cy="153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Словообразование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изучает морфологический состав слова и основные типы образования новых слов: словообразование морфологическое, морфолого-синтаксическое, лексико-семантическое и лексо-синтаксическое</a:t>
              </a:r>
              <a:endParaRPr lang="ru-RU" altLang="ru-RU"/>
            </a:p>
          </p:txBody>
        </p:sp>
        <p:sp>
          <p:nvSpPr>
            <p:cNvPr id="3105" name="Oval 33"/>
            <p:cNvSpPr>
              <a:spLocks noChangeArrowheads="1"/>
            </p:cNvSpPr>
            <p:nvPr/>
          </p:nvSpPr>
          <p:spPr bwMode="auto">
            <a:xfrm>
              <a:off x="9636" y="3769"/>
              <a:ext cx="2160" cy="1530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Морфология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является учением о грамматических категориях и грамматических формах слова. Она изучает лексико-грамматические разряды слов, взаимодействие лексических и грамматических значений слова и способы выражения грамматических значений в русском языке.</a:t>
              </a:r>
            </a:p>
            <a:p>
              <a:pPr algn="l"/>
              <a:endParaRPr lang="ru-RU" altLang="ru-RU"/>
            </a:p>
          </p:txBody>
        </p:sp>
        <p:sp>
          <p:nvSpPr>
            <p:cNvPr id="3106" name="Oval 34"/>
            <p:cNvSpPr>
              <a:spLocks noChangeArrowheads="1"/>
            </p:cNvSpPr>
            <p:nvPr/>
          </p:nvSpPr>
          <p:spPr bwMode="auto">
            <a:xfrm>
              <a:off x="9276" y="6379"/>
              <a:ext cx="1710" cy="90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solidFill>
                    <a:srgbClr val="2C2C29"/>
                  </a:solidFill>
                  <a:latin typeface="Tahoma" panose="020B0604030504040204" pitchFamily="34" charset="0"/>
                </a:rPr>
                <a:t>Пунктуация</a:t>
              </a:r>
              <a:r>
                <a:rPr lang="ru-RU" altLang="ru-RU" sz="800">
                  <a:solidFill>
                    <a:srgbClr val="2C2C29"/>
                  </a:solidFill>
                  <a:latin typeface="Tahoma" panose="020B0604030504040204" pitchFamily="34" charset="0"/>
                </a:rPr>
                <a:t> — совокупность правил расстановки знаков препинания.</a:t>
              </a:r>
            </a:p>
            <a:p>
              <a:endParaRPr lang="ru-RU" altLang="ru-RU" sz="800">
                <a:latin typeface="Times New Roman" panose="02020603050405020304" pitchFamily="18" charset="0"/>
              </a:endParaRPr>
            </a:p>
            <a:p>
              <a:pPr algn="l"/>
              <a:endParaRPr lang="ru-RU" altLang="ru-RU"/>
            </a:p>
          </p:txBody>
        </p:sp>
        <p:sp>
          <p:nvSpPr>
            <p:cNvPr id="3107" name="Line 35"/>
            <p:cNvSpPr>
              <a:spLocks noChangeShapeType="1"/>
            </p:cNvSpPr>
            <p:nvPr/>
          </p:nvSpPr>
          <p:spPr bwMode="auto">
            <a:xfrm flipH="1" flipV="1">
              <a:off x="6936" y="4759"/>
              <a:ext cx="1170" cy="90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 flipV="1">
              <a:off x="8646" y="5029"/>
              <a:ext cx="90" cy="45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 flipV="1">
              <a:off x="8916" y="5029"/>
              <a:ext cx="990" cy="63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flipH="1" flipV="1">
              <a:off x="7566" y="5839"/>
              <a:ext cx="450" cy="9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 flipH="1">
              <a:off x="6486" y="6109"/>
              <a:ext cx="1620" cy="63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2" name="Line 40"/>
            <p:cNvSpPr>
              <a:spLocks noChangeShapeType="1"/>
            </p:cNvSpPr>
            <p:nvPr/>
          </p:nvSpPr>
          <p:spPr bwMode="auto">
            <a:xfrm flipH="1">
              <a:off x="8016" y="6199"/>
              <a:ext cx="270" cy="108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8826" y="6199"/>
              <a:ext cx="540" cy="135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4" name="Line 42"/>
            <p:cNvSpPr>
              <a:spLocks noChangeShapeType="1"/>
            </p:cNvSpPr>
            <p:nvPr/>
          </p:nvSpPr>
          <p:spPr bwMode="auto">
            <a:xfrm>
              <a:off x="8916" y="6109"/>
              <a:ext cx="540" cy="45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5" name="Line 43"/>
            <p:cNvSpPr>
              <a:spLocks noChangeShapeType="1"/>
            </p:cNvSpPr>
            <p:nvPr/>
          </p:nvSpPr>
          <p:spPr bwMode="auto">
            <a:xfrm>
              <a:off x="9006" y="5839"/>
              <a:ext cx="360" cy="0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16" name="Oval 44"/>
            <p:cNvSpPr>
              <a:spLocks noChangeArrowheads="1"/>
            </p:cNvSpPr>
            <p:nvPr/>
          </p:nvSpPr>
          <p:spPr bwMode="auto">
            <a:xfrm>
              <a:off x="4866" y="6379"/>
              <a:ext cx="1800" cy="144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ru-RU" altLang="ru-RU" sz="800" b="1">
                  <a:latin typeface="Tahoma" panose="020B0604030504040204" pitchFamily="34" charset="0"/>
                </a:rPr>
                <a:t>Синтаксис</a:t>
              </a:r>
              <a:r>
                <a:rPr lang="ru-RU" altLang="ru-RU" sz="800">
                  <a:latin typeface="Tahoma" panose="020B0604030504040204" pitchFamily="34" charset="0"/>
                </a:rPr>
                <a:t> — это учение о предложении и сочетании слов. Синтаксис изучает основные синтаксические единицы — словосочетание и предложение, виды синтаксической связи, типы предложений и их структуру.</a:t>
              </a:r>
            </a:p>
            <a:p>
              <a:pPr algn="l"/>
              <a:endParaRPr lang="ru-RU" altLang="ru-RU"/>
            </a:p>
          </p:txBody>
        </p:sp>
      </p:grpSp>
    </p:spTree>
    <p:extLst>
      <p:ext uri="{BB962C8B-B14F-4D97-AF65-F5344CB8AC3E}">
        <p14:creationId xmlns:p14="http://schemas.microsoft.com/office/powerpoint/2010/main" val="91207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738281"/>
            <a:ext cx="77048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Фонетика</a:t>
            </a:r>
            <a:endParaRPr lang="ru-RU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25144"/>
            <a:ext cx="2016224" cy="1914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43708" y="1938610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Изучает звуковую  сторону речи  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s\AppData\Local\Microsoft\Windows\INetCache\IE\2K7G27WS\border-42840_64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096000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</a:t>
            </a:r>
            <a:r>
              <a:rPr lang="ru-RU" dirty="0" smtClean="0"/>
              <a:t>звестно, что звуков в русском языке больше,  их  -  42, а  букв меньше, их – 33.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19872" y="5420745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теле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фон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4149080"/>
            <a:ext cx="4454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Юла.   Коньки.  Солнце.</a:t>
            </a:r>
          </a:p>
          <a:p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Сердце.   Деньги.   Ёж.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1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42484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Графика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244" y="1685999"/>
            <a:ext cx="6725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Учит,  как правильно записать звучащую речь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462174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Звуки мы слышим, а буквы пишем. Буквы – это одежда для звуков.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s\AppData\Local\Microsoft\Windows\INetCache\IE\FEY0RSJB\621px-Classic_alphabet_k_at_coloring-pages-for-kids-boys-dotcom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6" y="2564903"/>
            <a:ext cx="3471875" cy="268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\AppData\Local\Microsoft\Windows\INetCache\IE\3211WQXL\150px-Cyrillic_JA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4" y="2527299"/>
            <a:ext cx="1619101" cy="202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8554" y="369593"/>
            <a:ext cx="6095239" cy="57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6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\AppData\Local\Microsoft\Windows\INetCache\IE\3211WQXL\floral-pattern-design-orang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224" y="170511"/>
            <a:ext cx="2500272" cy="192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375047"/>
            <a:ext cx="61867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Орфография</a:t>
            </a:r>
            <a:endParaRPr lang="ru-RU" sz="5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798" y="1262487"/>
            <a:ext cx="60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Нормы и правила письменной речи -  называются орфографией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798" y="357301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Прекрас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гла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…кий,  но…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по…писать,  об…явление,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…пинка,  к…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ртофель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Чудес…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трос…ник,  сколь...кий,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о…дать,  под…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езд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…жинка,   м…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рковь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984078"/>
            <a:ext cx="521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 орфограмму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1926" y="2420888"/>
            <a:ext cx="6802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дак дево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чк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0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2800" dirty="0" smtClean="0"/>
              <a:t>Орфография</a:t>
            </a:r>
            <a:br>
              <a:rPr lang="ru-RU" altLang="ru-RU" sz="2800" dirty="0" smtClean="0"/>
            </a:br>
            <a:r>
              <a:rPr lang="ru-RU" altLang="ru-RU" sz="2800" dirty="0" smtClean="0"/>
              <a:t>Спишите, раскрывая скобки и расставляя пропущенные знаки препинания.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772816"/>
            <a:ext cx="8362950" cy="4824834"/>
          </a:xfrm>
        </p:spPr>
        <p:txBody>
          <a:bodyPr rtlCol="0">
            <a:normAutofit fontScale="5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Здравствуйте  </a:t>
            </a:r>
            <a:r>
              <a:rPr lang="ru-RU" dirty="0"/>
              <a:t>Светлана Станиславовна!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     </a:t>
            </a:r>
            <a:r>
              <a:rPr lang="ru-RU" dirty="0" err="1"/>
              <a:t>Пиш</a:t>
            </a:r>
            <a:r>
              <a:rPr lang="ru-RU" dirty="0"/>
              <a:t>…т вам кот </a:t>
            </a:r>
            <a:r>
              <a:rPr lang="ru-RU" dirty="0" err="1"/>
              <a:t>Матроскин</a:t>
            </a:r>
            <a:r>
              <a:rPr lang="ru-RU" dirty="0"/>
              <a:t>. Как вы пожива…те? Я живу (не)плохо  много гуляю. (</a:t>
            </a:r>
            <a:r>
              <a:rPr lang="ru-RU" dirty="0" err="1"/>
              <a:t>З,с</a:t>
            </a:r>
            <a:r>
              <a:rPr lang="ru-RU" dirty="0"/>
              <a:t>)</a:t>
            </a:r>
            <a:r>
              <a:rPr lang="ru-RU" dirty="0" err="1"/>
              <a:t>былась</a:t>
            </a:r>
            <a:r>
              <a:rPr lang="ru-RU" dirty="0"/>
              <a:t> моя мечта о </a:t>
            </a:r>
            <a:r>
              <a:rPr lang="ru-RU" dirty="0" err="1"/>
              <a:t>покупк</a:t>
            </a:r>
            <a:r>
              <a:rPr lang="ru-RU" dirty="0"/>
              <a:t>…  коровы  и я хожу на луг к…</a:t>
            </a:r>
            <a:r>
              <a:rPr lang="ru-RU" dirty="0" err="1"/>
              <a:t>сить</a:t>
            </a:r>
            <a:r>
              <a:rPr lang="ru-RU" dirty="0"/>
              <a:t> траву для своей Мурки  </a:t>
            </a:r>
            <a:r>
              <a:rPr lang="ru-RU" dirty="0" err="1"/>
              <a:t>дающ</a:t>
            </a:r>
            <a:r>
              <a:rPr lang="ru-RU" dirty="0"/>
              <a:t>…й много вкусного молока</a:t>
            </a:r>
            <a:r>
              <a:rPr lang="ru-RU" dirty="0" smtClean="0"/>
              <a:t>.</a:t>
            </a: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</a:t>
            </a:r>
            <a:r>
              <a:rPr lang="ru-RU" dirty="0"/>
              <a:t>Шарик   </a:t>
            </a:r>
            <a:r>
              <a:rPr lang="ru-RU" dirty="0" err="1"/>
              <a:t>извес</a:t>
            </a:r>
            <a:r>
              <a:rPr lang="ru-RU" dirty="0"/>
              <a:t>…</a:t>
            </a:r>
            <a:r>
              <a:rPr lang="ru-RU" dirty="0" err="1"/>
              <a:t>ный</a:t>
            </a:r>
            <a:r>
              <a:rPr lang="ru-RU" dirty="0"/>
              <a:t> бездельник. (В)</a:t>
            </a:r>
            <a:r>
              <a:rPr lang="ru-RU" dirty="0" err="1"/>
              <a:t>течени</a:t>
            </a:r>
            <a:r>
              <a:rPr lang="ru-RU" dirty="0"/>
              <a:t>… дня </a:t>
            </a:r>
            <a:r>
              <a:rPr lang="ru-RU" dirty="0" err="1"/>
              <a:t>проп</a:t>
            </a:r>
            <a:r>
              <a:rPr lang="ru-RU" dirty="0"/>
              <a:t>…дает на речке  а так(же) в лесу. Мог бы  бегая там  </a:t>
            </a:r>
            <a:r>
              <a:rPr lang="ru-RU" dirty="0" err="1"/>
              <a:t>соб</a:t>
            </a:r>
            <a:r>
              <a:rPr lang="ru-RU" dirty="0"/>
              <a:t>…рать грибы и ягоды. Что(бы) мы все н… делали, от каждого должна быть польза,  даже от Шарика. Кстати, у него повысилась лохматость  и я хотел (</a:t>
            </a:r>
            <a:r>
              <a:rPr lang="ru-RU" dirty="0" err="1"/>
              <a:t>з,с</a:t>
            </a:r>
            <a:r>
              <a:rPr lang="ru-RU" dirty="0"/>
              <a:t>)делать из моего друга ездовую собаку, что(бы)  возить молоко на базар. Но пока (н…) чего не…получается.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 </a:t>
            </a:r>
            <a:r>
              <a:rPr lang="ru-RU" dirty="0"/>
              <a:t>Я </a:t>
            </a:r>
            <a:r>
              <a:rPr lang="ru-RU" dirty="0" err="1"/>
              <a:t>предпол</a:t>
            </a:r>
            <a:r>
              <a:rPr lang="ru-RU" dirty="0"/>
              <a:t>…гаю  что почтальон Печкин серьезно заболел. </a:t>
            </a:r>
            <a:r>
              <a:rPr lang="ru-RU" dirty="0" err="1"/>
              <a:t>Последн</a:t>
            </a:r>
            <a:r>
              <a:rPr lang="ru-RU" dirty="0"/>
              <a:t>…е время не носит нам посылок, за(то)  </a:t>
            </a:r>
            <a:r>
              <a:rPr lang="ru-RU" dirty="0" err="1"/>
              <a:t>ра</a:t>
            </a:r>
            <a:r>
              <a:rPr lang="ru-RU" dirty="0"/>
              <a:t>(</a:t>
            </a:r>
            <a:r>
              <a:rPr lang="ru-RU" dirty="0" err="1"/>
              <a:t>с,сс</a:t>
            </a:r>
            <a:r>
              <a:rPr lang="ru-RU" dirty="0"/>
              <a:t>)</a:t>
            </a:r>
            <a:r>
              <a:rPr lang="ru-RU" dirty="0" err="1"/>
              <a:t>казывает</a:t>
            </a:r>
            <a:r>
              <a:rPr lang="ru-RU" dirty="0"/>
              <a:t>  (не)</a:t>
            </a:r>
            <a:r>
              <a:rPr lang="ru-RU" dirty="0" err="1"/>
              <a:t>былицы</a:t>
            </a:r>
            <a:r>
              <a:rPr lang="ru-RU" dirty="0"/>
              <a:t>. Будто(бы) он </a:t>
            </a:r>
            <a:r>
              <a:rPr lang="ru-RU" dirty="0" err="1"/>
              <a:t>езд</a:t>
            </a:r>
            <a:r>
              <a:rPr lang="ru-RU" dirty="0"/>
              <a:t>…л в Москву и заходил в школу 1460 познакомит…</a:t>
            </a:r>
            <a:r>
              <a:rPr lang="ru-RU" dirty="0" err="1"/>
              <a:t>ся</a:t>
            </a:r>
            <a:r>
              <a:rPr lang="ru-RU" dirty="0"/>
              <a:t>  с семиклассниками. Не верю н… одному слову. У вас в школе все серьезные, </a:t>
            </a:r>
            <a:r>
              <a:rPr lang="ru-RU" dirty="0" err="1"/>
              <a:t>образова</a:t>
            </a:r>
            <a:r>
              <a:rPr lang="ru-RU" dirty="0"/>
              <a:t>(</a:t>
            </a:r>
            <a:r>
              <a:rPr lang="ru-RU" dirty="0" err="1"/>
              <a:t>н,нн</a:t>
            </a:r>
            <a:r>
              <a:rPr lang="ru-RU" dirty="0"/>
              <a:t>)</a:t>
            </a:r>
            <a:r>
              <a:rPr lang="ru-RU" dirty="0" err="1"/>
              <a:t>ые</a:t>
            </a:r>
            <a:r>
              <a:rPr lang="ru-RU" dirty="0"/>
              <a:t>, как и я сам. Таким людям (н…)когда вести пустые разговоры.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 </a:t>
            </a:r>
            <a:r>
              <a:rPr lang="ru-RU" dirty="0"/>
              <a:t>Правда, написание некоторых слов в письме вызвало у меня сомнения. </a:t>
            </a:r>
            <a:r>
              <a:rPr lang="ru-RU" dirty="0" err="1"/>
              <a:t>Изв</a:t>
            </a:r>
            <a:r>
              <a:rPr lang="ru-RU" dirty="0"/>
              <a:t>…</a:t>
            </a:r>
            <a:r>
              <a:rPr lang="ru-RU" dirty="0" err="1"/>
              <a:t>ните</a:t>
            </a:r>
            <a:r>
              <a:rPr lang="ru-RU" dirty="0"/>
              <a:t>. Надеюсь, Ваши ученики с этим справят…</a:t>
            </a:r>
            <a:r>
              <a:rPr lang="ru-RU" dirty="0" err="1"/>
              <a:t>ся</a:t>
            </a:r>
            <a:r>
              <a:rPr lang="ru-RU" dirty="0"/>
              <a:t>.  </a:t>
            </a:r>
            <a:r>
              <a:rPr lang="ru-RU" dirty="0" err="1"/>
              <a:t>Передавайт</a:t>
            </a:r>
            <a:r>
              <a:rPr lang="ru-RU" dirty="0"/>
              <a:t>…  им привет.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 </a:t>
            </a:r>
            <a:r>
              <a:rPr lang="ru-RU" dirty="0"/>
              <a:t>Вот и все новости.  До…</a:t>
            </a:r>
            <a:r>
              <a:rPr lang="ru-RU" dirty="0" err="1"/>
              <a:t>свидани</a:t>
            </a:r>
            <a:r>
              <a:rPr lang="ru-RU" dirty="0" smtClean="0"/>
              <a:t>….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                                                                                                                       Кот </a:t>
            </a:r>
            <a:r>
              <a:rPr lang="ru-RU" dirty="0" err="1" smtClean="0"/>
              <a:t>Матроскин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326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1062651"/>
            <a:ext cx="50994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 Ф О Э П И Я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9281"/>
            <a:ext cx="6095239" cy="57333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2312" y="1907923"/>
            <a:ext cx="58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 правила произношения  и  У Д А Р Е Н ИЕ</a:t>
            </a: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/>
              <a:t>Ударение  -  это музыкальный тон, на который настраивается слово</a:t>
            </a:r>
            <a:endParaRPr lang="ru-RU" sz="2400" dirty="0"/>
          </a:p>
        </p:txBody>
      </p:sp>
      <p:pic>
        <p:nvPicPr>
          <p:cNvPr id="4103" name="Picture 7" descr="C:\Users\s\AppData\Local\Microsoft\Windows\INetCache\IE\2K7G27WS\1296502118_yzvzmku1oqsb5p9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55" y="3976179"/>
            <a:ext cx="2506042" cy="250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узел 5"/>
          <p:cNvSpPr/>
          <p:nvPr/>
        </p:nvSpPr>
        <p:spPr>
          <a:xfrm>
            <a:off x="5105512" y="3645024"/>
            <a:ext cx="906648" cy="864096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012160" y="3544131"/>
            <a:ext cx="906648" cy="86409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578352" y="3789040"/>
            <a:ext cx="906648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2573" y="348934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кружки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2647" y="4583653"/>
            <a:ext cx="2096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кружки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4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85769"/>
            <a:ext cx="59811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 Р А З Е О Л О Г И З М 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2576" y="565812"/>
            <a:ext cx="6095239" cy="57333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4126" y="1052736"/>
            <a:ext cx="6693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стойчивые неделимые сочетания 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0457" y="1772816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Источники фразеологических оборотов различны. Одни из них возникли на основе наблюдений человека над общественными и природными явлениями («Много снега – много хлеба»);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другие связаны с мифологией и реальными историческими событиями («пусто, словно  Мамай прошёл»);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третьи вышли из песен, сказок, загадок, литературных произведений («страшнее кошки зверя нет»).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688" y="116632"/>
            <a:ext cx="77106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Определи фразеологизм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картинке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08" b="10620"/>
          <a:stretch/>
        </p:blipFill>
        <p:spPr>
          <a:xfrm>
            <a:off x="1947068" y="1700808"/>
            <a:ext cx="3705052" cy="27040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77" y="950770"/>
            <a:ext cx="1706880" cy="2275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2" y="4151251"/>
            <a:ext cx="4331442" cy="2605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268760"/>
            <a:ext cx="3750324" cy="30273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6" y="3775559"/>
            <a:ext cx="3581400" cy="2981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15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849</Words>
  <Application>Microsoft Office PowerPoint</Application>
  <PresentationFormat>Экран (4:3)</PresentationFormat>
  <Paragraphs>131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Adobe Gothic Std B</vt:lpstr>
      <vt:lpstr>Adobe Hebrew</vt:lpstr>
      <vt:lpstr>Adobe Myungjo Std M</vt:lpstr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Орфография Спишите, раскрывая скобки и расставляя пропущенные знаки препинания.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Морфемика. Морфология</vt:lpstr>
      <vt:lpstr>Презентация PowerPoint</vt:lpstr>
      <vt:lpstr>Презентация PowerPoint</vt:lpstr>
      <vt:lpstr>Синтаксис. Пунктуация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Пользователь</cp:lastModifiedBy>
  <cp:revision>28</cp:revision>
  <dcterms:created xsi:type="dcterms:W3CDTF">2015-12-06T05:43:58Z</dcterms:created>
  <dcterms:modified xsi:type="dcterms:W3CDTF">2020-05-07T17:41:56Z</dcterms:modified>
</cp:coreProperties>
</file>