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68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6E677149-81B2-4C95-A1E6-850AC2C2EB90}"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6E677149-81B2-4C95-A1E6-850AC2C2EB9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2F8EBA0-A079-4E10-ABEE-CDBEF86A5948}" type="datetimeFigureOut">
              <a:rPr lang="ru-RU" smtClean="0"/>
              <a:pPr/>
              <a:t>16.05.2020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677149-81B2-4C95-A1E6-850AC2C2EB9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2F8EBA0-A079-4E10-ABEE-CDBEF86A5948}" type="datetimeFigureOut">
              <a:rPr lang="ru-RU" smtClean="0"/>
              <a:pPr/>
              <a:t>16.05.2020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E677149-81B2-4C95-A1E6-850AC2C2EB90}"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2030" y="476672"/>
            <a:ext cx="8229600" cy="2723728"/>
          </a:xfrm>
          <a:ln>
            <a:solidFill>
              <a:schemeClr val="bg1"/>
            </a:solidFill>
          </a:ln>
        </p:spPr>
        <p:txBody>
          <a:bodyPr>
            <a:normAutofit fontScale="90000"/>
          </a:bodyPr>
          <a:lstStyle/>
          <a:p>
            <a:r>
              <a:rPr lang="ru-RU" dirty="0" smtClean="0">
                <a:solidFill>
                  <a:srgbClr val="0070C0"/>
                </a:solidFill>
              </a:rPr>
              <a:t>Простое предложение. Знаки препинания В КОНЦЕ И ВНУТРИ ПРОСТОГО ПРЕДЛОЖЕНИЯ.</a:t>
            </a:r>
            <a:endParaRPr lang="ru-RU" dirty="0">
              <a:solidFill>
                <a:srgbClr val="0070C0"/>
              </a:solidFill>
            </a:endParaRPr>
          </a:p>
        </p:txBody>
      </p:sp>
      <p:pic>
        <p:nvPicPr>
          <p:cNvPr id="6" name="Рисунок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32716" y="4741595"/>
            <a:ext cx="2151052" cy="197596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147248" cy="2105744"/>
          </a:xfrm>
        </p:spPr>
        <p:txBody>
          <a:bodyPr/>
          <a:lstStyle/>
          <a:p>
            <a:pPr algn="ctr"/>
            <a:r>
              <a:rPr lang="ru-RU" dirty="0" smtClean="0"/>
              <a:t/>
            </a:r>
            <a:br>
              <a:rPr lang="ru-RU" dirty="0" smtClean="0"/>
            </a:br>
            <a:r>
              <a:rPr lang="ru-RU" dirty="0" smtClean="0"/>
              <a:t/>
            </a:r>
            <a:br>
              <a:rPr lang="ru-RU" dirty="0" smtClean="0"/>
            </a:br>
            <a:r>
              <a:rPr lang="ru-RU" dirty="0" smtClean="0">
                <a:solidFill>
                  <a:srgbClr val="0070C0"/>
                </a:solidFill>
              </a:rPr>
              <a:t>Терминологический диктант.</a:t>
            </a:r>
            <a:br>
              <a:rPr lang="ru-RU" dirty="0" smtClean="0">
                <a:solidFill>
                  <a:srgbClr val="0070C0"/>
                </a:solidFill>
              </a:rPr>
            </a:br>
            <a:endParaRPr lang="ru-RU" dirty="0">
              <a:solidFill>
                <a:srgbClr val="0070C0"/>
              </a:solidFill>
            </a:endParaRPr>
          </a:p>
        </p:txBody>
      </p:sp>
      <p:sp>
        <p:nvSpPr>
          <p:cNvPr id="3" name="Текст 2"/>
          <p:cNvSpPr>
            <a:spLocks noGrp="1"/>
          </p:cNvSpPr>
          <p:nvPr>
            <p:ph type="body" idx="1"/>
          </p:nvPr>
        </p:nvSpPr>
        <p:spPr>
          <a:xfrm>
            <a:off x="755576" y="2507786"/>
            <a:ext cx="7931224" cy="3369486"/>
          </a:xfrm>
        </p:spPr>
        <p:txBody>
          <a:bodyPr>
            <a:normAutofit/>
          </a:bodyPr>
          <a:lstStyle/>
          <a:p>
            <a:r>
              <a:rPr lang="ru-RU" sz="4300" dirty="0" smtClean="0">
                <a:solidFill>
                  <a:schemeClr val="bg1"/>
                </a:solidFill>
              </a:rPr>
              <a:t>Подлежащее, сказуемое, дополнение, обстоятельство, определение, однородные члены предложения.</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6192688"/>
          </a:xfrm>
        </p:spPr>
        <p:txBody>
          <a:bodyPr>
            <a:noAutofit/>
          </a:bodyPr>
          <a:lstStyle/>
          <a:p>
            <a:pPr algn="l"/>
            <a:r>
              <a:rPr lang="ru-RU" sz="2800" dirty="0" smtClean="0">
                <a:solidFill>
                  <a:schemeClr val="bg1"/>
                </a:solidFill>
                <a:latin typeface="+mn-lt"/>
              </a:rPr>
              <a:t>Осторожно ветер                        </a:t>
            </a:r>
            <a:br>
              <a:rPr lang="ru-RU" sz="2800" dirty="0" smtClean="0">
                <a:solidFill>
                  <a:schemeClr val="bg1"/>
                </a:solidFill>
                <a:latin typeface="+mn-lt"/>
              </a:rPr>
            </a:br>
            <a:r>
              <a:rPr lang="ru-RU" sz="2800" dirty="0" smtClean="0">
                <a:solidFill>
                  <a:schemeClr val="bg1"/>
                </a:solidFill>
                <a:latin typeface="+mn-lt"/>
              </a:rPr>
              <a:t>Из калитки вышел,</a:t>
            </a:r>
            <a:br>
              <a:rPr lang="ru-RU" sz="2800" dirty="0" smtClean="0">
                <a:solidFill>
                  <a:schemeClr val="bg1"/>
                </a:solidFill>
                <a:latin typeface="+mn-lt"/>
              </a:rPr>
            </a:br>
            <a:r>
              <a:rPr lang="ru-RU" sz="2800" dirty="0" smtClean="0">
                <a:solidFill>
                  <a:schemeClr val="bg1"/>
                </a:solidFill>
                <a:latin typeface="+mn-lt"/>
              </a:rPr>
              <a:t>Постучал в окошко,</a:t>
            </a:r>
            <a:br>
              <a:rPr lang="ru-RU" sz="2800" dirty="0" smtClean="0">
                <a:solidFill>
                  <a:schemeClr val="bg1"/>
                </a:solidFill>
                <a:latin typeface="+mn-lt"/>
              </a:rPr>
            </a:br>
            <a:r>
              <a:rPr lang="ru-RU" sz="2800" dirty="0" smtClean="0">
                <a:solidFill>
                  <a:schemeClr val="bg1"/>
                </a:solidFill>
                <a:latin typeface="+mn-lt"/>
              </a:rPr>
              <a:t>Пробежал по крыше,</a:t>
            </a:r>
            <a:br>
              <a:rPr lang="ru-RU" sz="2800" dirty="0" smtClean="0">
                <a:solidFill>
                  <a:schemeClr val="bg1"/>
                </a:solidFill>
                <a:latin typeface="+mn-lt"/>
              </a:rPr>
            </a:br>
            <a:r>
              <a:rPr lang="ru-RU" sz="2800" dirty="0" smtClean="0">
                <a:solidFill>
                  <a:schemeClr val="bg1"/>
                </a:solidFill>
                <a:latin typeface="+mn-lt"/>
              </a:rPr>
              <a:t>Поиграл немного</a:t>
            </a:r>
            <a:br>
              <a:rPr lang="ru-RU" sz="2800" dirty="0" smtClean="0">
                <a:solidFill>
                  <a:schemeClr val="bg1"/>
                </a:solidFill>
                <a:latin typeface="+mn-lt"/>
              </a:rPr>
            </a:br>
            <a:r>
              <a:rPr lang="ru-RU" sz="2800" dirty="0" smtClean="0">
                <a:solidFill>
                  <a:schemeClr val="bg1"/>
                </a:solidFill>
                <a:latin typeface="+mn-lt"/>
              </a:rPr>
              <a:t>Ветками черёмух,</a:t>
            </a:r>
            <a:br>
              <a:rPr lang="ru-RU" sz="2800" dirty="0" smtClean="0">
                <a:solidFill>
                  <a:schemeClr val="bg1"/>
                </a:solidFill>
                <a:latin typeface="+mn-lt"/>
              </a:rPr>
            </a:br>
            <a:r>
              <a:rPr lang="ru-RU" sz="2800" dirty="0" smtClean="0">
                <a:solidFill>
                  <a:schemeClr val="bg1"/>
                </a:solidFill>
                <a:latin typeface="+mn-lt"/>
              </a:rPr>
              <a:t>Пожурил за что-то</a:t>
            </a:r>
            <a:br>
              <a:rPr lang="ru-RU" sz="2800" dirty="0" smtClean="0">
                <a:solidFill>
                  <a:schemeClr val="bg1"/>
                </a:solidFill>
                <a:latin typeface="+mn-lt"/>
              </a:rPr>
            </a:br>
            <a:r>
              <a:rPr lang="ru-RU" sz="2800" dirty="0" smtClean="0">
                <a:solidFill>
                  <a:schemeClr val="bg1"/>
                </a:solidFill>
                <a:latin typeface="+mn-lt"/>
              </a:rPr>
              <a:t>Воробьёв знакомых</a:t>
            </a:r>
            <a:br>
              <a:rPr lang="ru-RU" sz="2800" dirty="0" smtClean="0">
                <a:solidFill>
                  <a:schemeClr val="bg1"/>
                </a:solidFill>
                <a:latin typeface="+mn-lt"/>
              </a:rPr>
            </a:br>
            <a:r>
              <a:rPr lang="ru-RU" sz="2800" dirty="0" smtClean="0">
                <a:solidFill>
                  <a:schemeClr val="bg1"/>
                </a:solidFill>
                <a:latin typeface="+mn-lt"/>
              </a:rPr>
              <a:t>И расправил бодро</a:t>
            </a:r>
            <a:br>
              <a:rPr lang="ru-RU" sz="2800" dirty="0" smtClean="0">
                <a:solidFill>
                  <a:schemeClr val="bg1"/>
                </a:solidFill>
                <a:latin typeface="+mn-lt"/>
              </a:rPr>
            </a:br>
            <a:r>
              <a:rPr lang="ru-RU" sz="2800" dirty="0" smtClean="0">
                <a:solidFill>
                  <a:schemeClr val="bg1"/>
                </a:solidFill>
                <a:latin typeface="+mn-lt"/>
              </a:rPr>
              <a:t>Молодые крылья, </a:t>
            </a:r>
            <a:br>
              <a:rPr lang="ru-RU" sz="2800" dirty="0" smtClean="0">
                <a:solidFill>
                  <a:schemeClr val="bg1"/>
                </a:solidFill>
                <a:latin typeface="+mn-lt"/>
              </a:rPr>
            </a:br>
            <a:r>
              <a:rPr lang="ru-RU" sz="2800" dirty="0" smtClean="0">
                <a:solidFill>
                  <a:schemeClr val="bg1"/>
                </a:solidFill>
                <a:latin typeface="+mn-lt"/>
              </a:rPr>
              <a:t>Полетел  куда-то</a:t>
            </a:r>
            <a:br>
              <a:rPr lang="ru-RU" sz="2800" dirty="0" smtClean="0">
                <a:solidFill>
                  <a:schemeClr val="bg1"/>
                </a:solidFill>
                <a:latin typeface="+mn-lt"/>
              </a:rPr>
            </a:br>
            <a:r>
              <a:rPr lang="ru-RU" sz="2800" dirty="0" smtClean="0">
                <a:solidFill>
                  <a:schemeClr val="bg1"/>
                </a:solidFill>
                <a:latin typeface="+mn-lt"/>
              </a:rPr>
              <a:t>Вперегонки с пылью.    </a:t>
            </a:r>
            <a:br>
              <a:rPr lang="ru-RU" sz="2800" dirty="0" smtClean="0">
                <a:solidFill>
                  <a:schemeClr val="bg1"/>
                </a:solidFill>
                <a:latin typeface="+mn-lt"/>
              </a:rPr>
            </a:br>
            <a:r>
              <a:rPr lang="ru-RU" sz="2800" dirty="0" smtClean="0">
                <a:solidFill>
                  <a:schemeClr val="bg1"/>
                </a:solidFill>
                <a:latin typeface="+mn-lt"/>
              </a:rPr>
              <a:t> </a:t>
            </a:r>
            <a:br>
              <a:rPr lang="ru-RU" sz="2800" dirty="0" smtClean="0">
                <a:solidFill>
                  <a:schemeClr val="bg1"/>
                </a:solidFill>
                <a:latin typeface="+mn-lt"/>
              </a:rPr>
            </a:br>
            <a:r>
              <a:rPr lang="ru-RU" sz="2800" dirty="0" smtClean="0">
                <a:solidFill>
                  <a:schemeClr val="bg1"/>
                </a:solidFill>
                <a:latin typeface="+mn-lt"/>
              </a:rPr>
              <a:t>                                   Михаил Исаковский</a:t>
            </a:r>
            <a:endParaRPr lang="ru-RU" sz="2800" dirty="0">
              <a:solidFill>
                <a:schemeClr val="bg1"/>
              </a:solidFill>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6192688"/>
          </a:xfrm>
        </p:spPr>
        <p:txBody>
          <a:bodyPr>
            <a:normAutofit fontScale="90000"/>
          </a:bodyPr>
          <a:lstStyle/>
          <a:p>
            <a:pPr algn="l"/>
            <a:r>
              <a:rPr lang="ru-RU" sz="3600" dirty="0" smtClean="0">
                <a:solidFill>
                  <a:srgbClr val="002060"/>
                </a:solidFill>
                <a:latin typeface="+mn-lt"/>
              </a:rPr>
              <a:t>1.  Найдите и выпишите грамматическую  основу предложения.</a:t>
            </a:r>
            <a:br>
              <a:rPr lang="ru-RU" sz="3600" dirty="0" smtClean="0">
                <a:solidFill>
                  <a:srgbClr val="002060"/>
                </a:solidFill>
                <a:latin typeface="+mn-lt"/>
              </a:rPr>
            </a:br>
            <a:r>
              <a:rPr lang="ru-RU" sz="3600" dirty="0" smtClean="0">
                <a:solidFill>
                  <a:srgbClr val="002060"/>
                </a:solidFill>
                <a:latin typeface="+mn-lt"/>
              </a:rPr>
              <a:t>2. Сколько в этом предложении сказуемых и сколько подлежащих они поясняют? </a:t>
            </a:r>
            <a:br>
              <a:rPr lang="ru-RU" sz="3600" dirty="0" smtClean="0">
                <a:solidFill>
                  <a:srgbClr val="002060"/>
                </a:solidFill>
                <a:latin typeface="+mn-lt"/>
              </a:rPr>
            </a:br>
            <a:r>
              <a:rPr lang="ru-RU" sz="3600" dirty="0" smtClean="0">
                <a:solidFill>
                  <a:srgbClr val="002060"/>
                </a:solidFill>
                <a:latin typeface="+mn-lt"/>
              </a:rPr>
              <a:t>3. На какой вопрос они отвечают и какова грамматическая форма этих глаголов? </a:t>
            </a:r>
            <a:br>
              <a:rPr lang="ru-RU" sz="3600" dirty="0" smtClean="0">
                <a:solidFill>
                  <a:srgbClr val="002060"/>
                </a:solidFill>
                <a:latin typeface="+mn-lt"/>
              </a:rPr>
            </a:br>
            <a:r>
              <a:rPr lang="ru-RU" sz="3600" dirty="0" smtClean="0">
                <a:solidFill>
                  <a:srgbClr val="002060"/>
                </a:solidFill>
                <a:latin typeface="+mn-lt"/>
              </a:rPr>
              <a:t>4. С какой интонацией они читаются?</a:t>
            </a:r>
            <a:br>
              <a:rPr lang="ru-RU" sz="3600" dirty="0" smtClean="0">
                <a:solidFill>
                  <a:srgbClr val="002060"/>
                </a:solidFill>
                <a:latin typeface="+mn-lt"/>
              </a:rPr>
            </a:br>
            <a:r>
              <a:rPr lang="ru-RU" sz="3600" dirty="0" smtClean="0">
                <a:solidFill>
                  <a:srgbClr val="002060"/>
                </a:solidFill>
                <a:latin typeface="+mn-lt"/>
              </a:rPr>
              <a:t>5. Как называются подобные члены предложения? </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2232248"/>
          </a:xfrm>
        </p:spPr>
        <p:txBody>
          <a:bodyPr>
            <a:normAutofit fontScale="90000"/>
          </a:bodyPr>
          <a:lstStyle/>
          <a:p>
            <a:r>
              <a:rPr lang="ru-RU" sz="4800" dirty="0" smtClean="0">
                <a:solidFill>
                  <a:schemeClr val="bg1"/>
                </a:solidFill>
                <a:latin typeface="+mn-lt"/>
              </a:rPr>
              <a:t>Ветер  вышел, постучал, пробежал, поиграл, пожурил и расправил, полетел.</a:t>
            </a:r>
            <a:endParaRPr lang="ru-RU" sz="4800" dirty="0">
              <a:solidFill>
                <a:schemeClr val="bg1"/>
              </a:solidFill>
              <a:latin typeface="+mn-lt"/>
            </a:endParaRPr>
          </a:p>
        </p:txBody>
      </p:sp>
      <p:sp>
        <p:nvSpPr>
          <p:cNvPr id="3" name="TextBox 2"/>
          <p:cNvSpPr txBox="1"/>
          <p:nvPr/>
        </p:nvSpPr>
        <p:spPr>
          <a:xfrm>
            <a:off x="618366" y="2636912"/>
            <a:ext cx="7914074" cy="3939540"/>
          </a:xfrm>
          <a:prstGeom prst="rect">
            <a:avLst/>
          </a:prstGeom>
          <a:noFill/>
        </p:spPr>
        <p:txBody>
          <a:bodyPr wrap="square" rtlCol="0">
            <a:spAutoFit/>
          </a:bodyPr>
          <a:lstStyle/>
          <a:p>
            <a:r>
              <a:rPr lang="ru-RU" sz="3600" i="1" dirty="0" smtClean="0">
                <a:solidFill>
                  <a:schemeClr val="bg1"/>
                </a:solidFill>
              </a:rPr>
              <a:t>Попробуйте самостоятельно нарисовать схему  однородных членов предложения:</a:t>
            </a:r>
          </a:p>
          <a:p>
            <a:endParaRPr lang="ru-RU" sz="4000" dirty="0">
              <a:solidFill>
                <a:schemeClr val="bg1"/>
              </a:solidFill>
            </a:endParaRPr>
          </a:p>
          <a:p>
            <a:r>
              <a:rPr lang="en-US" sz="6600" dirty="0" smtClean="0">
                <a:solidFill>
                  <a:schemeClr val="bg1"/>
                </a:solidFill>
              </a:rPr>
              <a:t>O</a:t>
            </a:r>
            <a:r>
              <a:rPr lang="ru-RU" sz="6600" dirty="0" smtClean="0">
                <a:solidFill>
                  <a:schemeClr val="bg1"/>
                </a:solidFill>
              </a:rPr>
              <a:t>,</a:t>
            </a:r>
            <a:r>
              <a:rPr lang="en-US" sz="6600" dirty="0" smtClean="0">
                <a:solidFill>
                  <a:schemeClr val="bg1"/>
                </a:solidFill>
              </a:rPr>
              <a:t>O</a:t>
            </a:r>
            <a:r>
              <a:rPr lang="ru-RU" sz="6600" dirty="0" smtClean="0">
                <a:solidFill>
                  <a:schemeClr val="bg1"/>
                </a:solidFill>
              </a:rPr>
              <a:t>,</a:t>
            </a:r>
            <a:r>
              <a:rPr lang="en-US" sz="6600" dirty="0" smtClean="0">
                <a:solidFill>
                  <a:schemeClr val="bg1"/>
                </a:solidFill>
              </a:rPr>
              <a:t>O</a:t>
            </a:r>
            <a:r>
              <a:rPr lang="ru-RU" sz="6600" dirty="0" smtClean="0">
                <a:solidFill>
                  <a:schemeClr val="bg1"/>
                </a:solidFill>
              </a:rPr>
              <a:t>,</a:t>
            </a:r>
            <a:r>
              <a:rPr lang="en-US" sz="6600" dirty="0" smtClean="0">
                <a:solidFill>
                  <a:schemeClr val="bg1"/>
                </a:solidFill>
              </a:rPr>
              <a:t>O</a:t>
            </a:r>
            <a:r>
              <a:rPr lang="ru-RU" sz="6600" dirty="0" smtClean="0">
                <a:solidFill>
                  <a:schemeClr val="bg1"/>
                </a:solidFill>
              </a:rPr>
              <a:t>,</a:t>
            </a:r>
            <a:r>
              <a:rPr lang="en-US" sz="6600" dirty="0" smtClean="0">
                <a:solidFill>
                  <a:schemeClr val="bg1"/>
                </a:solidFill>
              </a:rPr>
              <a:t>O  </a:t>
            </a:r>
            <a:r>
              <a:rPr lang="ru-RU" sz="6600" dirty="0" smtClean="0">
                <a:solidFill>
                  <a:schemeClr val="bg1"/>
                </a:solidFill>
              </a:rPr>
              <a:t>и  </a:t>
            </a:r>
            <a:r>
              <a:rPr lang="en-US" sz="6600" dirty="0" smtClean="0">
                <a:solidFill>
                  <a:schemeClr val="bg1"/>
                </a:solidFill>
              </a:rPr>
              <a:t>O</a:t>
            </a:r>
            <a:r>
              <a:rPr lang="ru-RU" sz="6600" dirty="0" smtClean="0">
                <a:solidFill>
                  <a:schemeClr val="bg1"/>
                </a:solidFill>
              </a:rPr>
              <a:t>, </a:t>
            </a:r>
            <a:r>
              <a:rPr lang="en-US" sz="6600" dirty="0" smtClean="0">
                <a:solidFill>
                  <a:schemeClr val="bg1"/>
                </a:solidFill>
              </a:rPr>
              <a:t>O</a:t>
            </a:r>
            <a:r>
              <a:rPr lang="ru-RU" sz="6600" dirty="0" smtClean="0">
                <a:solidFill>
                  <a:schemeClr val="bg1"/>
                </a:solidFill>
              </a:rPr>
              <a:t>.</a:t>
            </a:r>
          </a:p>
          <a:p>
            <a:endParaRPr lang="ru-RU" dirty="0"/>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4722"/>
          </a:xfrm>
        </p:spPr>
        <p:txBody>
          <a:bodyPr>
            <a:normAutofit/>
          </a:bodyPr>
          <a:lstStyle/>
          <a:p>
            <a:pPr algn="l">
              <a:lnSpc>
                <a:spcPct val="90000"/>
              </a:lnSpc>
            </a:pPr>
            <a:r>
              <a:rPr lang="ru-RU" sz="4000" i="1" u="sng" dirty="0" smtClean="0">
                <a:solidFill>
                  <a:srgbClr val="0070C0"/>
                </a:solidFill>
              </a:rPr>
              <a:t>Правила постановки знаков препинания при однородных членах</a:t>
            </a:r>
            <a:br>
              <a:rPr lang="ru-RU" sz="4000" i="1" u="sng" dirty="0" smtClean="0">
                <a:solidFill>
                  <a:srgbClr val="0070C0"/>
                </a:solidFill>
              </a:rPr>
            </a:br>
            <a:r>
              <a:rPr lang="ru-RU" sz="4000" i="1" u="sng" dirty="0" smtClean="0">
                <a:solidFill>
                  <a:srgbClr val="0070C0"/>
                </a:solidFill>
              </a:rPr>
              <a:t/>
            </a:r>
            <a:br>
              <a:rPr lang="ru-RU" sz="4000" i="1" u="sng" dirty="0" smtClean="0">
                <a:solidFill>
                  <a:srgbClr val="0070C0"/>
                </a:solidFill>
              </a:rPr>
            </a:br>
            <a:r>
              <a:rPr lang="ru-RU" sz="2800" i="1" dirty="0" smtClean="0">
                <a:solidFill>
                  <a:schemeClr val="bg1"/>
                </a:solidFill>
              </a:rPr>
              <a:t/>
            </a:r>
            <a:br>
              <a:rPr lang="ru-RU" sz="2800" i="1" dirty="0" smtClean="0">
                <a:solidFill>
                  <a:schemeClr val="bg1"/>
                </a:solidFill>
              </a:rPr>
            </a:br>
            <a:r>
              <a:rPr lang="ru-RU" sz="2200" dirty="0" smtClean="0">
                <a:solidFill>
                  <a:schemeClr val="bg1"/>
                </a:solidFill>
              </a:rPr>
              <a:t>1. Если однородные члены соединяются одиночным союзом </a:t>
            </a:r>
            <a:r>
              <a:rPr lang="ru-RU" sz="2200" i="1" u="sng" dirty="0" smtClean="0">
                <a:solidFill>
                  <a:schemeClr val="bg1"/>
                </a:solidFill>
              </a:rPr>
              <a:t>и</a:t>
            </a:r>
            <a:r>
              <a:rPr lang="ru-RU" sz="2200" dirty="0" smtClean="0">
                <a:solidFill>
                  <a:schemeClr val="bg1"/>
                </a:solidFill>
              </a:rPr>
              <a:t>, запятая не ставится.</a:t>
            </a:r>
            <a:br>
              <a:rPr lang="ru-RU" sz="2200" dirty="0" smtClean="0">
                <a:solidFill>
                  <a:schemeClr val="bg1"/>
                </a:solidFill>
              </a:rPr>
            </a:br>
            <a:r>
              <a:rPr lang="ru-RU" sz="2200" dirty="0" smtClean="0">
                <a:solidFill>
                  <a:schemeClr val="bg1"/>
                </a:solidFill>
              </a:rPr>
              <a:t>2. Если однородные члены связаны бессоюзной связью, запятая ставится.</a:t>
            </a:r>
            <a:br>
              <a:rPr lang="ru-RU" sz="2200" dirty="0" smtClean="0">
                <a:solidFill>
                  <a:schemeClr val="bg1"/>
                </a:solidFill>
              </a:rPr>
            </a:br>
            <a:r>
              <a:rPr lang="ru-RU" sz="2200" dirty="0" smtClean="0">
                <a:solidFill>
                  <a:schemeClr val="bg1"/>
                </a:solidFill>
              </a:rPr>
              <a:t>3. Если однородные члены соединены  противительными союзами </a:t>
            </a:r>
            <a:r>
              <a:rPr lang="ru-RU" sz="2200" i="1" u="sng" dirty="0" smtClean="0">
                <a:solidFill>
                  <a:schemeClr val="bg1"/>
                </a:solidFill>
              </a:rPr>
              <a:t>а, но, да,</a:t>
            </a:r>
            <a:r>
              <a:rPr lang="ru-RU" sz="2200" dirty="0" smtClean="0">
                <a:solidFill>
                  <a:schemeClr val="bg1"/>
                </a:solidFill>
              </a:rPr>
              <a:t> запятая ставится.</a:t>
            </a:r>
            <a:br>
              <a:rPr lang="ru-RU" sz="2200" dirty="0" smtClean="0">
                <a:solidFill>
                  <a:schemeClr val="bg1"/>
                </a:solidFill>
              </a:rPr>
            </a:br>
            <a:r>
              <a:rPr lang="ru-RU" sz="2200" dirty="0" smtClean="0">
                <a:solidFill>
                  <a:schemeClr val="bg1"/>
                </a:solidFill>
              </a:rPr>
              <a:t>4. Если однородные члены соединены </a:t>
            </a:r>
            <a:r>
              <a:rPr lang="ru-RU" sz="2200" i="1" dirty="0" smtClean="0">
                <a:solidFill>
                  <a:schemeClr val="bg1"/>
                </a:solidFill>
              </a:rPr>
              <a:t>повторяющимися  союзами и</a:t>
            </a:r>
            <a:r>
              <a:rPr lang="ru-RU" sz="2200" dirty="0" smtClean="0">
                <a:solidFill>
                  <a:schemeClr val="bg1"/>
                </a:solidFill>
              </a:rPr>
              <a:t>, запятые ставятся.</a:t>
            </a:r>
            <a:br>
              <a:rPr lang="ru-RU" sz="2200" dirty="0" smtClean="0">
                <a:solidFill>
                  <a:schemeClr val="bg1"/>
                </a:solidFill>
              </a:rPr>
            </a:br>
            <a:r>
              <a:rPr lang="ru-RU" sz="2200" dirty="0" smtClean="0">
                <a:solidFill>
                  <a:schemeClr val="bg1"/>
                </a:solidFill>
              </a:rPr>
              <a:t>5. Если однородные члены объединены в пары, то запятая ставится только на границе пар.</a:t>
            </a:r>
            <a:r>
              <a:rPr lang="ru-RU" sz="2200" dirty="0" smtClean="0">
                <a:solidFill>
                  <a:srgbClr val="002060"/>
                </a:solidFill>
              </a:rPr>
              <a:t/>
            </a:r>
            <a:br>
              <a:rPr lang="ru-RU" sz="2200" dirty="0" smtClean="0">
                <a:solidFill>
                  <a:srgbClr val="002060"/>
                </a:solidFill>
              </a:rPr>
            </a:br>
            <a:endParaRPr lang="ru-RU" sz="2200" dirty="0">
              <a:solidFill>
                <a:srgbClr val="002060"/>
              </a:solidFill>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normAutofit/>
          </a:bodyPr>
          <a:lstStyle/>
          <a:p>
            <a:pPr marL="609600" indent="-609600" algn="l">
              <a:lnSpc>
                <a:spcPct val="90000"/>
              </a:lnSpc>
            </a:pPr>
            <a:r>
              <a:rPr lang="ru-RU" sz="2000" i="1" dirty="0" smtClean="0">
                <a:solidFill>
                  <a:schemeClr val="bg1"/>
                </a:solidFill>
                <a:latin typeface="+mn-lt"/>
              </a:rPr>
              <a:t>           </a:t>
            </a:r>
            <a:r>
              <a:rPr lang="ru-RU" sz="2400" i="1" dirty="0" smtClean="0">
                <a:solidFill>
                  <a:srgbClr val="FF0000"/>
                </a:solidFill>
                <a:latin typeface="+mn-lt"/>
              </a:rPr>
              <a:t>Чем предложения отличаются от словосочетания?</a:t>
            </a:r>
            <a:br>
              <a:rPr lang="ru-RU" sz="2400" i="1" dirty="0" smtClean="0">
                <a:solidFill>
                  <a:srgbClr val="FF0000"/>
                </a:solidFill>
                <a:latin typeface="+mn-lt"/>
              </a:rPr>
            </a:br>
            <a:r>
              <a:rPr lang="ru-RU" sz="2400" i="1" dirty="0" smtClean="0">
                <a:solidFill>
                  <a:srgbClr val="FF0000"/>
                </a:solidFill>
                <a:latin typeface="+mn-lt"/>
              </a:rPr>
              <a:t/>
            </a:r>
            <a:br>
              <a:rPr lang="ru-RU" sz="2400" i="1" dirty="0" smtClean="0">
                <a:solidFill>
                  <a:srgbClr val="FF0000"/>
                </a:solidFill>
                <a:latin typeface="+mn-lt"/>
              </a:rPr>
            </a:br>
            <a:r>
              <a:rPr lang="ru-RU" sz="2400" dirty="0" smtClean="0">
                <a:solidFill>
                  <a:schemeClr val="bg1"/>
                </a:solidFill>
                <a:latin typeface="+mn-lt"/>
              </a:rPr>
              <a:t>Предложения выражают мысли, чувства, заключают в себе вопрос, просьбу, совет. Слова в предложении связаны по смыслу и грамматически.</a:t>
            </a:r>
            <a:br>
              <a:rPr lang="ru-RU" sz="2400" dirty="0" smtClean="0">
                <a:solidFill>
                  <a:schemeClr val="bg1"/>
                </a:solidFill>
                <a:latin typeface="+mn-lt"/>
              </a:rPr>
            </a:br>
            <a:r>
              <a:rPr lang="ru-RU" sz="2400" dirty="0">
                <a:solidFill>
                  <a:schemeClr val="bg1"/>
                </a:solidFill>
                <a:latin typeface="+mn-lt"/>
              </a:rPr>
              <a:t/>
            </a:r>
            <a:br>
              <a:rPr lang="ru-RU" sz="2400" dirty="0">
                <a:solidFill>
                  <a:schemeClr val="bg1"/>
                </a:solidFill>
                <a:latin typeface="+mn-lt"/>
              </a:rPr>
            </a:br>
            <a:r>
              <a:rPr lang="ru-RU" sz="2400" i="1" dirty="0" smtClean="0">
                <a:solidFill>
                  <a:srgbClr val="FF0000"/>
                </a:solidFill>
                <a:latin typeface="+mn-lt"/>
              </a:rPr>
              <a:t>На какие группы делятся простые предложения по наличию второстепенных членов?</a:t>
            </a:r>
            <a:r>
              <a:rPr lang="ru-RU" sz="2400" i="1" dirty="0">
                <a:solidFill>
                  <a:srgbClr val="FF0000"/>
                </a:solidFill>
                <a:latin typeface="+mn-lt"/>
              </a:rPr>
              <a:t/>
            </a:r>
            <a:br>
              <a:rPr lang="ru-RU" sz="2400" i="1" dirty="0">
                <a:solidFill>
                  <a:srgbClr val="FF0000"/>
                </a:solidFill>
                <a:latin typeface="+mn-lt"/>
              </a:rPr>
            </a:br>
            <a:r>
              <a:rPr lang="ru-RU" sz="2400" i="1" dirty="0" smtClean="0">
                <a:solidFill>
                  <a:srgbClr val="FF0000"/>
                </a:solidFill>
                <a:latin typeface="+mn-lt"/>
              </a:rPr>
              <a:t/>
            </a:r>
            <a:br>
              <a:rPr lang="ru-RU" sz="2400" i="1" dirty="0" smtClean="0">
                <a:solidFill>
                  <a:srgbClr val="FF0000"/>
                </a:solidFill>
                <a:latin typeface="+mn-lt"/>
              </a:rPr>
            </a:br>
            <a:r>
              <a:rPr lang="ru-RU" sz="2400" i="1" dirty="0" smtClean="0">
                <a:solidFill>
                  <a:srgbClr val="FF0000"/>
                </a:solidFill>
                <a:latin typeface="+mn-lt"/>
              </a:rPr>
              <a:t>Какие бывают предложения по цели высказывания</a:t>
            </a:r>
            <a:r>
              <a:rPr lang="ru-RU" sz="2400" i="1" dirty="0" smtClean="0">
                <a:solidFill>
                  <a:schemeClr val="bg1"/>
                </a:solidFill>
                <a:latin typeface="+mn-lt"/>
              </a:rPr>
              <a:t>?</a:t>
            </a:r>
            <a:br>
              <a:rPr lang="ru-RU" sz="2400" i="1" dirty="0" smtClean="0">
                <a:solidFill>
                  <a:schemeClr val="bg1"/>
                </a:solidFill>
                <a:latin typeface="+mn-lt"/>
              </a:rPr>
            </a:br>
            <a:r>
              <a:rPr lang="ru-RU" sz="2000" dirty="0" smtClean="0">
                <a:solidFill>
                  <a:schemeClr val="bg1"/>
                </a:solidFill>
                <a:latin typeface="+mn-lt"/>
              </a:rPr>
              <a:t/>
            </a:r>
            <a:br>
              <a:rPr lang="ru-RU" sz="2000" dirty="0" smtClean="0">
                <a:solidFill>
                  <a:schemeClr val="bg1"/>
                </a:solidFill>
                <a:latin typeface="+mn-lt"/>
              </a:rPr>
            </a:br>
            <a:r>
              <a:rPr lang="ru-RU" sz="2000" dirty="0" smtClean="0">
                <a:solidFill>
                  <a:schemeClr val="bg1"/>
                </a:solidFill>
                <a:latin typeface="+mn-lt"/>
              </a:rPr>
              <a:t>             </a:t>
            </a:r>
            <a:r>
              <a:rPr lang="ru-RU" sz="2800" dirty="0" smtClean="0">
                <a:solidFill>
                  <a:srgbClr val="0070C0"/>
                </a:solidFill>
                <a:latin typeface="+mn-lt"/>
              </a:rPr>
              <a:t>ПРОСТЫЕ ПРЕДЛОЖЕНИЯ</a:t>
            </a:r>
            <a:r>
              <a:rPr lang="ru-RU" sz="3600" dirty="0" smtClean="0">
                <a:solidFill>
                  <a:srgbClr val="0070C0"/>
                </a:solidFill>
                <a:latin typeface="+mn-lt"/>
              </a:rPr>
              <a:t/>
            </a:r>
            <a:br>
              <a:rPr lang="ru-RU" sz="3600" dirty="0" smtClean="0">
                <a:solidFill>
                  <a:srgbClr val="0070C0"/>
                </a:solidFill>
                <a:latin typeface="+mn-lt"/>
              </a:rPr>
            </a:br>
            <a:r>
              <a:rPr lang="ru-RU" sz="2000" dirty="0" smtClean="0">
                <a:solidFill>
                  <a:schemeClr val="bg1"/>
                </a:solidFill>
                <a:latin typeface="+mn-lt"/>
              </a:rPr>
              <a:t/>
            </a:r>
            <a:br>
              <a:rPr lang="ru-RU" sz="2000" dirty="0" smtClean="0">
                <a:solidFill>
                  <a:schemeClr val="bg1"/>
                </a:solidFill>
                <a:latin typeface="+mn-lt"/>
              </a:rPr>
            </a:br>
            <a:r>
              <a:rPr lang="ru-RU" sz="2000" dirty="0">
                <a:solidFill>
                  <a:schemeClr val="bg1"/>
                </a:solidFill>
                <a:latin typeface="+mn-lt"/>
              </a:rPr>
              <a:t/>
            </a:r>
            <a:br>
              <a:rPr lang="ru-RU" sz="2000" dirty="0">
                <a:solidFill>
                  <a:schemeClr val="bg1"/>
                </a:solidFill>
                <a:latin typeface="+mn-lt"/>
              </a:rPr>
            </a:br>
            <a:r>
              <a:rPr lang="ru-RU" sz="2000" dirty="0" smtClean="0">
                <a:solidFill>
                  <a:schemeClr val="bg1"/>
                </a:solidFill>
                <a:latin typeface="+mn-lt"/>
              </a:rPr>
              <a:t>По цели высказывания:                         По наличию        </a:t>
            </a:r>
            <a:br>
              <a:rPr lang="ru-RU" sz="2000" dirty="0" smtClean="0">
                <a:solidFill>
                  <a:schemeClr val="bg1"/>
                </a:solidFill>
                <a:latin typeface="+mn-lt"/>
              </a:rPr>
            </a:br>
            <a:r>
              <a:rPr lang="ru-RU" sz="2000" dirty="0" smtClean="0">
                <a:solidFill>
                  <a:schemeClr val="bg1"/>
                </a:solidFill>
                <a:latin typeface="+mn-lt"/>
              </a:rPr>
              <a:t>- повествовательные                                второстепенных членов:</a:t>
            </a:r>
            <a:br>
              <a:rPr lang="ru-RU" sz="2000" dirty="0" smtClean="0">
                <a:solidFill>
                  <a:schemeClr val="bg1"/>
                </a:solidFill>
                <a:latin typeface="+mn-lt"/>
              </a:rPr>
            </a:br>
            <a:r>
              <a:rPr lang="ru-RU" sz="2000" dirty="0" smtClean="0">
                <a:solidFill>
                  <a:schemeClr val="bg1"/>
                </a:solidFill>
                <a:latin typeface="+mn-lt"/>
              </a:rPr>
              <a:t>- вопросительные                                      - распространенные</a:t>
            </a:r>
            <a:br>
              <a:rPr lang="ru-RU" sz="2000" dirty="0" smtClean="0">
                <a:solidFill>
                  <a:schemeClr val="bg1"/>
                </a:solidFill>
                <a:latin typeface="+mn-lt"/>
              </a:rPr>
            </a:br>
            <a:r>
              <a:rPr lang="ru-RU" sz="2000" dirty="0" smtClean="0">
                <a:solidFill>
                  <a:schemeClr val="bg1"/>
                </a:solidFill>
                <a:latin typeface="+mn-lt"/>
              </a:rPr>
              <a:t>- побудительные                                         - нераспространенные</a:t>
            </a:r>
            <a:br>
              <a:rPr lang="ru-RU" sz="2000" dirty="0" smtClean="0">
                <a:solidFill>
                  <a:schemeClr val="bg1"/>
                </a:solidFill>
                <a:latin typeface="+mn-lt"/>
              </a:rPr>
            </a:br>
            <a:r>
              <a:rPr lang="ru-RU" sz="1800" dirty="0">
                <a:latin typeface="+mn-lt"/>
              </a:rPr>
              <a:t/>
            </a:r>
            <a:br>
              <a:rPr lang="ru-RU" sz="1800" dirty="0">
                <a:latin typeface="+mn-lt"/>
              </a:rPr>
            </a:br>
            <a:endParaRPr lang="ru-RU" sz="1800" dirty="0">
              <a:latin typeface="+mn-lt"/>
            </a:endParaRPr>
          </a:p>
        </p:txBody>
      </p:sp>
      <p:sp>
        <p:nvSpPr>
          <p:cNvPr id="9" name="Стрелка вправо 8"/>
          <p:cNvSpPr/>
          <p:nvPr/>
        </p:nvSpPr>
        <p:spPr>
          <a:xfrm rot="2278704">
            <a:off x="4870317" y="4405340"/>
            <a:ext cx="63109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лево 9"/>
          <p:cNvSpPr/>
          <p:nvPr/>
        </p:nvSpPr>
        <p:spPr>
          <a:xfrm rot="19312958">
            <a:off x="3572354" y="4410820"/>
            <a:ext cx="648072"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18658"/>
          </a:xfrm>
        </p:spPr>
        <p:txBody>
          <a:bodyPr>
            <a:normAutofit fontScale="90000"/>
          </a:bodyPr>
          <a:lstStyle/>
          <a:p>
            <a:r>
              <a:rPr lang="ru-RU" sz="3200" dirty="0">
                <a:solidFill>
                  <a:schemeClr val="bg1"/>
                </a:solidFill>
                <a:latin typeface="Times New Roman"/>
              </a:rPr>
              <a:t>Поставьте самостоятельно знаки препинания в конце приведенных ниже примеров. Какие это предложения ?</a:t>
            </a:r>
            <a:br>
              <a:rPr lang="ru-RU" sz="3200" dirty="0">
                <a:solidFill>
                  <a:schemeClr val="bg1"/>
                </a:solidFill>
                <a:latin typeface="Times New Roman"/>
              </a:rPr>
            </a:br>
            <a:r>
              <a:rPr lang="ru-RU" sz="3200" dirty="0">
                <a:solidFill>
                  <a:schemeClr val="bg1"/>
                </a:solidFill>
                <a:latin typeface="Times New Roman"/>
              </a:rPr>
              <a:t/>
            </a:r>
            <a:br>
              <a:rPr lang="ru-RU" sz="3200" dirty="0">
                <a:solidFill>
                  <a:schemeClr val="bg1"/>
                </a:solidFill>
                <a:latin typeface="Times New Roman"/>
              </a:rPr>
            </a:br>
            <a:r>
              <a:rPr lang="ru-RU" sz="3200" dirty="0">
                <a:solidFill>
                  <a:schemeClr val="bg1"/>
                </a:solidFill>
                <a:latin typeface="Times New Roman"/>
              </a:rPr>
              <a:t>1. Как хорош лес в багряном уборе осени</a:t>
            </a:r>
            <a:br>
              <a:rPr lang="ru-RU" sz="3200" dirty="0">
                <a:solidFill>
                  <a:schemeClr val="bg1"/>
                </a:solidFill>
                <a:latin typeface="Times New Roman"/>
              </a:rPr>
            </a:br>
            <a:r>
              <a:rPr lang="ru-RU" sz="3200" dirty="0">
                <a:solidFill>
                  <a:schemeClr val="bg1"/>
                </a:solidFill>
                <a:latin typeface="Times New Roman"/>
              </a:rPr>
              <a:t>2. В моховых болотах ожерельем рассыпана по кочкам румяная клюква</a:t>
            </a:r>
            <a:br>
              <a:rPr lang="ru-RU" sz="3200" dirty="0">
                <a:solidFill>
                  <a:schemeClr val="bg1"/>
                </a:solidFill>
                <a:latin typeface="Times New Roman"/>
              </a:rPr>
            </a:br>
            <a:r>
              <a:rPr lang="ru-RU" sz="3200" dirty="0">
                <a:solidFill>
                  <a:schemeClr val="bg1"/>
                </a:solidFill>
                <a:latin typeface="Times New Roman"/>
              </a:rPr>
              <a:t>3. Какие приметы осени вы знаете  </a:t>
            </a:r>
            <a:r>
              <a:rPr lang="ru-RU" sz="3200" dirty="0" smtClean="0">
                <a:solidFill>
                  <a:schemeClr val="bg1"/>
                </a:solidFill>
                <a:latin typeface="Times New Roman"/>
              </a:rPr>
              <a:t/>
            </a:r>
            <a:br>
              <a:rPr lang="ru-RU" sz="3200" dirty="0" smtClean="0">
                <a:solidFill>
                  <a:schemeClr val="bg1"/>
                </a:solidFill>
                <a:latin typeface="Times New Roman"/>
              </a:rPr>
            </a:br>
            <a:r>
              <a:rPr lang="ru-RU" sz="3200" dirty="0" smtClean="0">
                <a:solidFill>
                  <a:schemeClr val="bg1"/>
                </a:solidFill>
                <a:latin typeface="Times New Roman"/>
              </a:rPr>
              <a:t/>
            </a:r>
            <a:br>
              <a:rPr lang="ru-RU" sz="3200" dirty="0" smtClean="0">
                <a:solidFill>
                  <a:schemeClr val="bg1"/>
                </a:solidFill>
                <a:latin typeface="Times New Roman"/>
              </a:rPr>
            </a:br>
            <a:r>
              <a:rPr lang="ru-RU" sz="16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a:rPr>
              <a:t/>
            </a:r>
            <a:br>
              <a:rPr lang="ru-RU" sz="16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a:rPr>
            </a:br>
            <a:endParaRPr lang="ru-RU" sz="9600" dirty="0">
              <a:latin typeface="+mn-lt"/>
            </a:endParaRPr>
          </a:p>
        </p:txBody>
      </p:sp>
      <p:sp>
        <p:nvSpPr>
          <p:cNvPr id="3" name="TextBox 2"/>
          <p:cNvSpPr txBox="1"/>
          <p:nvPr/>
        </p:nvSpPr>
        <p:spPr>
          <a:xfrm>
            <a:off x="1763688" y="4365104"/>
            <a:ext cx="5760640" cy="1569660"/>
          </a:xfrm>
          <a:prstGeom prst="rect">
            <a:avLst/>
          </a:prstGeom>
          <a:noFill/>
        </p:spPr>
        <p:txBody>
          <a:bodyPr wrap="square" rtlCol="0">
            <a:spAutoFit/>
          </a:bodyPr>
          <a:lstStyle/>
          <a:p>
            <a:r>
              <a:rPr lang="ru-RU" sz="4800" dirty="0" smtClean="0">
                <a:solidFill>
                  <a:schemeClr val="bg1"/>
                </a:solidFill>
              </a:rPr>
              <a:t>       </a:t>
            </a:r>
          </a:p>
          <a:p>
            <a:r>
              <a:rPr lang="ru-RU" sz="4800" dirty="0" smtClean="0">
                <a:solidFill>
                  <a:schemeClr val="bg1"/>
                </a:solidFill>
              </a:rPr>
              <a:t>         </a:t>
            </a:r>
            <a:r>
              <a:rPr lang="ru-RU" sz="3200" b="1" i="1" dirty="0" smtClean="0">
                <a:solidFill>
                  <a:schemeClr val="bg1"/>
                </a:solidFill>
              </a:rPr>
              <a:t>Спасибо  за  урок.</a:t>
            </a:r>
            <a:endParaRPr lang="ru-RU" sz="3200" b="1" i="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172</TotalTime>
  <Words>108</Words>
  <Application>Microsoft Office PowerPoint</Application>
  <PresentationFormat>Экран (4:3)</PresentationFormat>
  <Paragraphs>14</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Апекс</vt:lpstr>
      <vt:lpstr>Простое предложение. Знаки препинания В КОНЦЕ И ВНУТРИ ПРОСТОГО ПРЕДЛОЖЕНИЯ.</vt:lpstr>
      <vt:lpstr>  Терминологический диктант. </vt:lpstr>
      <vt:lpstr>Осторожно ветер                         Из калитки вышел, Постучал в окошко, Пробежал по крыше, Поиграл немного Ветками черёмух, Пожурил за что-то Воробьёв знакомых И расправил бодро Молодые крылья,  Полетел  куда-то Вперегонки с пылью.                                          Михаил Исаковский</vt:lpstr>
      <vt:lpstr>1.  Найдите и выпишите грамматическую  основу предложения. 2. Сколько в этом предложении сказуемых и сколько подлежащих они поясняют?  3. На какой вопрос они отвечают и какова грамматическая форма этих глаголов?  4. С какой интонацией они читаются? 5. Как называются подобные члены предложения?  </vt:lpstr>
      <vt:lpstr>Ветер  вышел, постучал, пробежал, поиграл, пожурил и расправил, полетел.</vt:lpstr>
      <vt:lpstr>Правила постановки знаков препинания при однородных членах   1. Если однородные члены соединяются одиночным союзом и, запятая не ставится. 2. Если однородные члены связаны бессоюзной связью, запятая ставится. 3. Если однородные члены соединены  противительными союзами а, но, да, запятая ставится. 4. Если однородные члены соединены повторяющимися  союзами и, запятые ставятся. 5. Если однородные члены объединены в пары, то запятая ставится только на границе пар. </vt:lpstr>
      <vt:lpstr>           Чем предложения отличаются от словосочетания?  Предложения выражают мысли, чувства, заключают в себе вопрос, просьбу, совет. Слова в предложении связаны по смыслу и грамматически.  На какие группы делятся простые предложения по наличию второстепенных членов?  Какие бывают предложения по цели высказывания?               ПРОСТЫЕ ПРЕДЛОЖЕНИЯ   По цели высказывания:                         По наличию         - повествовательные                                второстепенных членов: - вопросительные                                      - распространенные - побудительные                                         - нераспространенные  </vt:lpstr>
      <vt:lpstr>Поставьте самостоятельно знаки препинания в конце приведенных ниже примеров. Какие это предложения ?  1. Как хорош лес в багряном уборе осени 2. В моховых болотах ожерельем рассыпана по кочкам румяная клюква 3. Какие приметы осени вы знаете     </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Однородные члены предложения</dc:title>
  <dc:creator>Galya</dc:creator>
  <cp:lastModifiedBy>Home</cp:lastModifiedBy>
  <cp:revision>9</cp:revision>
  <dcterms:created xsi:type="dcterms:W3CDTF">2013-10-26T11:49:55Z</dcterms:created>
  <dcterms:modified xsi:type="dcterms:W3CDTF">2020-05-16T09:28:48Z</dcterms:modified>
</cp:coreProperties>
</file>