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0" r:id="rId3"/>
    <p:sldId id="261" r:id="rId4"/>
    <p:sldId id="298" r:id="rId5"/>
    <p:sldId id="299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4" r:id="rId16"/>
    <p:sldId id="295" r:id="rId17"/>
    <p:sldId id="297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2E2E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EC1BB-547A-4BB9-95D8-A3082FD4CAD8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C66E7-64F0-4562-A8E2-5FA70DF17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EE13-58DC-4682-9124-A9E090FBE4D4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260F-195A-4FC6-AE55-F23D49377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EE13-58DC-4682-9124-A9E090FBE4D4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260F-195A-4FC6-AE55-F23D49377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EE13-58DC-4682-9124-A9E090FBE4D4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260F-195A-4FC6-AE55-F23D49377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EE13-58DC-4682-9124-A9E090FBE4D4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260F-195A-4FC6-AE55-F23D49377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EE13-58DC-4682-9124-A9E090FBE4D4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260F-195A-4FC6-AE55-F23D49377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EE13-58DC-4682-9124-A9E090FBE4D4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260F-195A-4FC6-AE55-F23D49377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EE13-58DC-4682-9124-A9E090FBE4D4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260F-195A-4FC6-AE55-F23D49377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EE13-58DC-4682-9124-A9E090FBE4D4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260F-195A-4FC6-AE55-F23D49377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EE13-58DC-4682-9124-A9E090FBE4D4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260F-195A-4FC6-AE55-F23D49377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EE13-58DC-4682-9124-A9E090FBE4D4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260F-195A-4FC6-AE55-F23D49377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EE13-58DC-4682-9124-A9E090FBE4D4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260F-195A-4FC6-AE55-F23D49377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2EE13-58DC-4682-9124-A9E090FBE4D4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A260F-195A-4FC6-AE55-F23D49377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6;&#1090;&#1082;&#1088;&#1099;&#1090;&#1099;&#1081;%20&#1091;&#1088;&#1086;&#1082;.%20&#1075;&#1083;&#1072;&#1075;&#1086;&#1083;\&#1087;&#1077;&#1089;&#1085;&#1103;%20&#1053;&#1077;&#1079;&#1085;&#1072;&#1081;&#1082;&#1080;.mp3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988840"/>
            <a:ext cx="5400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12 апреля.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Классная работа.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32848" cy="1584325"/>
          </a:xfrm>
        </p:spPr>
        <p:txBody>
          <a:bodyPr>
            <a:normAutofit/>
          </a:bodyPr>
          <a:lstStyle/>
          <a:p>
            <a:r>
              <a:rPr lang="ru-RU" alt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Чем отличаются имена прилагательные левого и правого столбика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2492375"/>
            <a:ext cx="9144000" cy="352901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500" dirty="0" smtClean="0">
                <a:solidFill>
                  <a:srgbClr val="7030A0"/>
                </a:solidFill>
              </a:rPr>
              <a:t>день  чудесный          дни чудесные</a:t>
            </a:r>
          </a:p>
          <a:p>
            <a:pPr>
              <a:buFontTx/>
              <a:buNone/>
            </a:pPr>
            <a:r>
              <a:rPr lang="ru-RU" altLang="ru-RU" sz="3500" dirty="0" smtClean="0">
                <a:solidFill>
                  <a:srgbClr val="7030A0"/>
                </a:solidFill>
              </a:rPr>
              <a:t>растение чудесное     растения чудесные</a:t>
            </a:r>
          </a:p>
          <a:p>
            <a:pPr>
              <a:buFontTx/>
              <a:buNone/>
            </a:pPr>
            <a:r>
              <a:rPr lang="ru-RU" altLang="ru-RU" sz="3500" dirty="0" smtClean="0">
                <a:solidFill>
                  <a:srgbClr val="7030A0"/>
                </a:solidFill>
              </a:rPr>
              <a:t>картина чудесная        картины чудесные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768" y="692696"/>
            <a:ext cx="867568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Тема: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4400" b="1" i="1" dirty="0" smtClean="0">
                <a:solidFill>
                  <a:schemeClr val="accent2"/>
                </a:solidFill>
                <a:latin typeface="Bookman Old Style" pitchFamily="18" charset="0"/>
              </a:rPr>
              <a:t>Изменение имён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4400" b="1" i="1" dirty="0" smtClean="0">
                <a:solidFill>
                  <a:schemeClr val="accent2"/>
                </a:solidFill>
                <a:latin typeface="Bookman Old Style" pitchFamily="18" charset="0"/>
              </a:rPr>
              <a:t> прилагательных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4400" b="1" i="1" dirty="0" smtClean="0">
                <a:solidFill>
                  <a:schemeClr val="accent2"/>
                </a:solidFill>
                <a:latin typeface="Bookman Old Style" pitchFamily="18" charset="0"/>
              </a:rPr>
              <a:t> </a:t>
            </a:r>
            <a:r>
              <a:rPr lang="ru-RU" altLang="ru-RU" sz="4400" b="1" i="1" dirty="0">
                <a:solidFill>
                  <a:schemeClr val="accent2"/>
                </a:solidFill>
                <a:latin typeface="Bookman Old Style" pitchFamily="18" charset="0"/>
              </a:rPr>
              <a:t>по числам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717032"/>
            <a:ext cx="2714026" cy="331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песня Незнай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75" fill="hold"/>
                                        <p:tgtEl>
                                          <p:spTgt spid="266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Comic Sans MS" pitchFamily="66" charset="0"/>
              </a:rPr>
              <a:t>РАЗДЕЛИТЕ СЛОВА НА 2 ГРУППЫ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6000" smtClean="0"/>
              <a:t>Зеленый, зелёные, большая, широкие, лесное, сладкое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         </a:t>
            </a:r>
            <a:r>
              <a:rPr lang="ru-RU" dirty="0" smtClean="0">
                <a:solidFill>
                  <a:srgbClr val="7030A0"/>
                </a:solidFill>
              </a:rPr>
              <a:t>ед.ч.                 мн.ч.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4400" smtClean="0"/>
              <a:t>зелёный         зелёные</a:t>
            </a:r>
          </a:p>
          <a:p>
            <a:pPr eaLnBrk="1" hangingPunct="1"/>
            <a:r>
              <a:rPr lang="ru-RU" altLang="ru-RU" sz="4400" smtClean="0"/>
              <a:t>большая          широкие</a:t>
            </a:r>
          </a:p>
          <a:p>
            <a:pPr eaLnBrk="1" hangingPunct="1"/>
            <a:r>
              <a:rPr lang="ru-RU" altLang="ru-RU" sz="4400" smtClean="0"/>
              <a:t>лесное            сладкие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331913" y="692150"/>
            <a:ext cx="59039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3600" b="1"/>
          </a:p>
          <a:p>
            <a:pPr eaLnBrk="1" hangingPunct="1">
              <a:spcBef>
                <a:spcPct val="50000"/>
              </a:spcBef>
            </a:pPr>
            <a:endParaRPr lang="ru-RU" altLang="ru-RU" sz="3600" b="1">
              <a:solidFill>
                <a:srgbClr val="0066CC"/>
              </a:solidFill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434986"/>
            <a:ext cx="3022922" cy="34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Заголовок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2124075"/>
          </a:xfrm>
        </p:spPr>
        <p:txBody>
          <a:bodyPr>
            <a:normAutofit/>
          </a:bodyPr>
          <a:lstStyle/>
          <a:p>
            <a:r>
              <a:rPr lang="ru-RU" altLang="ru-RU" sz="3200" b="1" i="1" dirty="0" smtClean="0">
                <a:solidFill>
                  <a:srgbClr val="7030A0"/>
                </a:solidFill>
                <a:latin typeface="Bookman Old Style" pitchFamily="18" charset="0"/>
              </a:rPr>
              <a:t>Найдите прилагательные и определите число</a:t>
            </a:r>
          </a:p>
        </p:txBody>
      </p:sp>
      <p:sp>
        <p:nvSpPr>
          <p:cNvPr id="20485" name="Содержимое 4"/>
          <p:cNvSpPr>
            <a:spLocks noGrp="1"/>
          </p:cNvSpPr>
          <p:nvPr>
            <p:ph idx="1"/>
          </p:nvPr>
        </p:nvSpPr>
        <p:spPr>
          <a:xfrm>
            <a:off x="404192" y="2420938"/>
            <a:ext cx="7696200" cy="3887787"/>
          </a:xfrm>
        </p:spPr>
        <p:txBody>
          <a:bodyPr/>
          <a:lstStyle/>
          <a:p>
            <a:endParaRPr lang="ru-RU" alt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altLang="ru-RU" dirty="0" smtClean="0">
                <a:solidFill>
                  <a:srgbClr val="7030A0"/>
                </a:solidFill>
                <a:latin typeface="Comic Sans MS" pitchFamily="66" charset="0"/>
              </a:rPr>
              <a:t>Длинные ушки, маленький хвост.</a:t>
            </a:r>
          </a:p>
          <a:p>
            <a:pPr>
              <a:buNone/>
            </a:pPr>
            <a:r>
              <a:rPr lang="ru-RU" altLang="ru-RU" dirty="0" smtClean="0">
                <a:solidFill>
                  <a:srgbClr val="7030A0"/>
                </a:solidFill>
                <a:latin typeface="Comic Sans MS" pitchFamily="66" charset="0"/>
              </a:rPr>
              <a:t>Прыгает ловко, грызёт морковку.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331913" y="692150"/>
            <a:ext cx="59039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3600" b="1"/>
          </a:p>
          <a:p>
            <a:pPr eaLnBrk="1" hangingPunct="1">
              <a:spcBef>
                <a:spcPct val="50000"/>
              </a:spcBef>
            </a:pPr>
            <a:endParaRPr lang="ru-RU" altLang="ru-RU" sz="3600" b="1">
              <a:solidFill>
                <a:srgbClr val="0066CC"/>
              </a:solidFill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434986"/>
            <a:ext cx="3022922" cy="34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Заголовок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2124075"/>
          </a:xfrm>
        </p:spPr>
        <p:txBody>
          <a:bodyPr>
            <a:normAutofit/>
          </a:bodyPr>
          <a:lstStyle/>
          <a:p>
            <a:r>
              <a:rPr lang="ru-RU" altLang="ru-RU" sz="3200" b="1" i="1" dirty="0" smtClean="0">
                <a:solidFill>
                  <a:srgbClr val="7030A0"/>
                </a:solidFill>
                <a:latin typeface="Bookman Old Style" pitchFamily="18" charset="0"/>
              </a:rPr>
              <a:t>Найдите прилагательные и определите число</a:t>
            </a:r>
          </a:p>
        </p:txBody>
      </p:sp>
      <p:sp>
        <p:nvSpPr>
          <p:cNvPr id="20485" name="Содержимое 4"/>
          <p:cNvSpPr>
            <a:spLocks noGrp="1"/>
          </p:cNvSpPr>
          <p:nvPr>
            <p:ph idx="1"/>
          </p:nvPr>
        </p:nvSpPr>
        <p:spPr>
          <a:xfrm>
            <a:off x="404192" y="2420939"/>
            <a:ext cx="7408168" cy="2520230"/>
          </a:xfrm>
        </p:spPr>
        <p:txBody>
          <a:bodyPr/>
          <a:lstStyle/>
          <a:p>
            <a:pPr>
              <a:buNone/>
            </a:pPr>
            <a:endParaRPr lang="ru-RU" alt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Comic Sans MS" pitchFamily="66" charset="0"/>
              </a:rPr>
              <a:t>Длинные</a:t>
            </a:r>
            <a:r>
              <a:rPr lang="ru-RU" altLang="ru-RU" dirty="0" smtClean="0">
                <a:solidFill>
                  <a:srgbClr val="7030A0"/>
                </a:solidFill>
                <a:latin typeface="Comic Sans MS" pitchFamily="66" charset="0"/>
              </a:rPr>
              <a:t> ушки, </a:t>
            </a:r>
            <a:r>
              <a:rPr lang="ru-RU" altLang="ru-RU" dirty="0" smtClean="0">
                <a:solidFill>
                  <a:srgbClr val="FF0000"/>
                </a:solidFill>
                <a:latin typeface="Comic Sans MS" pitchFamily="66" charset="0"/>
              </a:rPr>
              <a:t>маленький</a:t>
            </a:r>
            <a:r>
              <a:rPr lang="ru-RU" altLang="ru-RU" dirty="0" smtClean="0">
                <a:solidFill>
                  <a:srgbClr val="7030A0"/>
                </a:solidFill>
                <a:latin typeface="Comic Sans MS" pitchFamily="66" charset="0"/>
              </a:rPr>
              <a:t> хвост.</a:t>
            </a:r>
          </a:p>
          <a:p>
            <a:pPr>
              <a:buNone/>
            </a:pPr>
            <a:r>
              <a:rPr lang="ru-RU" altLang="ru-RU" dirty="0" smtClean="0">
                <a:solidFill>
                  <a:srgbClr val="7030A0"/>
                </a:solidFill>
                <a:latin typeface="Comic Sans MS" pitchFamily="66" charset="0"/>
              </a:rPr>
              <a:t>Прыгает ловко, грызёт морковку.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27809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мн.ч.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28436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ед.ч.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187624" y="341784"/>
            <a:ext cx="6264696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b="1" i="1" dirty="0" smtClean="0">
                <a:solidFill>
                  <a:srgbClr val="7030A0"/>
                </a:solidFill>
                <a:latin typeface="Bookman Old Style" pitchFamily="18" charset="0"/>
              </a:rPr>
              <a:t>Запиши словосочетания, исправляя ошибки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51520" y="1888232"/>
            <a:ext cx="8291264" cy="3052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sz="4800" dirty="0" smtClean="0">
                <a:solidFill>
                  <a:srgbClr val="7030A0"/>
                </a:solidFill>
              </a:rPr>
              <a:t>  </a:t>
            </a:r>
            <a:r>
              <a:rPr lang="ru-RU" altLang="ru-RU" sz="3600" b="1" dirty="0" smtClean="0">
                <a:latin typeface="Comic Sans MS" pitchFamily="66" charset="0"/>
              </a:rPr>
              <a:t>Слабая морозы, сладкое ягоды, </a:t>
            </a:r>
          </a:p>
          <a:p>
            <a:pPr>
              <a:buNone/>
            </a:pPr>
            <a:r>
              <a:rPr lang="ru-RU" altLang="ru-RU" sz="3600" b="1" dirty="0" smtClean="0">
                <a:latin typeface="Comic Sans MS" pitchFamily="66" charset="0"/>
              </a:rPr>
              <a:t>крикливые ворона, сильное ветры,</a:t>
            </a:r>
          </a:p>
          <a:p>
            <a:pPr>
              <a:buFontTx/>
              <a:buNone/>
            </a:pPr>
            <a:r>
              <a:rPr lang="ru-RU" altLang="ru-RU" sz="3600" b="1" dirty="0" smtClean="0">
                <a:latin typeface="Comic Sans MS" pitchFamily="66" charset="0"/>
              </a:rPr>
              <a:t>лесные озеро, зимние дорога.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187624" y="341784"/>
            <a:ext cx="6264696" cy="1143000"/>
          </a:xfrm>
        </p:spPr>
        <p:txBody>
          <a:bodyPr>
            <a:normAutofit/>
          </a:bodyPr>
          <a:lstStyle/>
          <a:p>
            <a:r>
              <a:rPr lang="ru-RU" altLang="ru-RU" sz="3600" b="1" i="1" dirty="0" smtClean="0">
                <a:solidFill>
                  <a:srgbClr val="7030A0"/>
                </a:solidFill>
                <a:latin typeface="Bookman Old Style" pitchFamily="18" charset="0"/>
              </a:rPr>
              <a:t>Проверка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51520" y="1888232"/>
            <a:ext cx="8291264" cy="3052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sz="4800" dirty="0" smtClean="0">
                <a:solidFill>
                  <a:srgbClr val="7030A0"/>
                </a:solidFill>
              </a:rPr>
              <a:t>  </a:t>
            </a:r>
            <a:r>
              <a:rPr lang="ru-RU" altLang="ru-RU" sz="3600" b="1" dirty="0" smtClean="0">
                <a:latin typeface="Comic Sans MS" pitchFamily="66" charset="0"/>
              </a:rPr>
              <a:t>Слаб</a:t>
            </a:r>
            <a:r>
              <a:rPr lang="ru-RU" alt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ые</a:t>
            </a:r>
            <a:r>
              <a:rPr lang="ru-RU" altLang="ru-RU" sz="3600" b="1" dirty="0" smtClean="0">
                <a:latin typeface="Comic Sans MS" pitchFamily="66" charset="0"/>
              </a:rPr>
              <a:t> морозы, сладк</a:t>
            </a:r>
            <a:r>
              <a:rPr lang="ru-RU" alt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ие</a:t>
            </a:r>
            <a:r>
              <a:rPr lang="ru-RU" altLang="ru-RU" sz="3600" b="1" dirty="0" smtClean="0">
                <a:latin typeface="Comic Sans MS" pitchFamily="66" charset="0"/>
              </a:rPr>
              <a:t> ягоды, </a:t>
            </a:r>
          </a:p>
          <a:p>
            <a:pPr>
              <a:buNone/>
            </a:pPr>
            <a:r>
              <a:rPr lang="ru-RU" altLang="ru-RU" sz="3600" b="1" dirty="0" smtClean="0">
                <a:latin typeface="Comic Sans MS" pitchFamily="66" charset="0"/>
              </a:rPr>
              <a:t>криклив</a:t>
            </a:r>
            <a:r>
              <a:rPr lang="ru-RU" alt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ая</a:t>
            </a:r>
            <a:r>
              <a:rPr lang="ru-RU" altLang="ru-RU" sz="3600" b="1" dirty="0" smtClean="0">
                <a:latin typeface="Comic Sans MS" pitchFamily="66" charset="0"/>
              </a:rPr>
              <a:t> ворона, сильн</a:t>
            </a:r>
            <a:r>
              <a:rPr lang="ru-RU" alt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ые</a:t>
            </a:r>
            <a:r>
              <a:rPr lang="ru-RU" altLang="ru-RU" sz="3600" b="1" dirty="0" smtClean="0">
                <a:latin typeface="Comic Sans MS" pitchFamily="66" charset="0"/>
              </a:rPr>
              <a:t> ветры,</a:t>
            </a:r>
          </a:p>
          <a:p>
            <a:pPr>
              <a:buFontTx/>
              <a:buNone/>
            </a:pPr>
            <a:r>
              <a:rPr lang="ru-RU" altLang="ru-RU" sz="3600" b="1" dirty="0" smtClean="0">
                <a:latin typeface="Comic Sans MS" pitchFamily="66" charset="0"/>
              </a:rPr>
              <a:t>лесн</a:t>
            </a:r>
            <a:r>
              <a:rPr lang="ru-RU" alt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ое</a:t>
            </a:r>
            <a:r>
              <a:rPr lang="ru-RU" altLang="ru-RU" sz="3600" b="1" dirty="0" smtClean="0">
                <a:latin typeface="Comic Sans MS" pitchFamily="66" charset="0"/>
              </a:rPr>
              <a:t> озеро, зимн</a:t>
            </a:r>
            <a:r>
              <a:rPr lang="ru-RU" alt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яя</a:t>
            </a:r>
            <a:r>
              <a:rPr lang="ru-RU" altLang="ru-RU" sz="3600" b="1" dirty="0" smtClean="0">
                <a:latin typeface="Comic Sans MS" pitchFamily="66" charset="0"/>
              </a:rPr>
              <a:t> дорога.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465313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Запиши вопросы к именам прилагательным, определи число.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32657"/>
            <a:ext cx="74888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Работа по карточке</a:t>
            </a:r>
            <a:endParaRPr kumimoji="0" lang="ru-RU" sz="46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5575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1988840"/>
            <a:ext cx="6696744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Домашнее задание: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0" b="1" i="1" dirty="0">
              <a:solidFill>
                <a:srgbClr val="7030A0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Карточка</a:t>
            </a:r>
            <a:endParaRPr kumimoji="0" lang="ru-RU" sz="46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уро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1577" y="0"/>
            <a:ext cx="938557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  <a:latin typeface="Monotype Corsiva" pitchFamily="66" charset="0"/>
              </a:rPr>
              <a:t>Минутка чистописания</a:t>
            </a:r>
            <a:endParaRPr lang="ru-RU" sz="6000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9" name="Picture 2" descr="C:\Users\Еленга\Desktop\методички\Читописание 2 класс Павлова\98770729_large_0068.jpg"/>
          <p:cNvPicPr>
            <a:picLocks noChangeAspect="1" noChangeArrowheads="1"/>
          </p:cNvPicPr>
          <p:nvPr/>
        </p:nvPicPr>
        <p:blipFill>
          <a:blip r:embed="rId3" cstate="print"/>
          <a:srcRect l="3015" t="63502" b="8151"/>
          <a:stretch>
            <a:fillRect/>
          </a:stretch>
        </p:blipFill>
        <p:spPr bwMode="auto">
          <a:xfrm>
            <a:off x="179512" y="1772816"/>
            <a:ext cx="800856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уро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1577" y="0"/>
            <a:ext cx="9385577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196752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На, опушке, ночью, лесной, колокольчик, летней, распустился, </a:t>
            </a:r>
            <a:r>
              <a:rPr lang="ru-RU" sz="2800" b="1" i="1" dirty="0" err="1" smtClean="0">
                <a:latin typeface="Bookman Old Style" pitchFamily="18" charset="0"/>
              </a:rPr>
              <a:t>голубой</a:t>
            </a:r>
            <a:r>
              <a:rPr lang="ru-RU" sz="2800" b="1" i="1" dirty="0" smtClean="0">
                <a:latin typeface="Bookman Old Style" pitchFamily="18" charset="0"/>
              </a:rPr>
              <a:t>. </a:t>
            </a:r>
            <a:endParaRPr lang="ru-RU" sz="2800" b="1" i="1" dirty="0">
              <a:latin typeface="Bookman Old Style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32656"/>
            <a:ext cx="792088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Составь из данных слов предложение, запиши его, укажи над словами части речи.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404664"/>
            <a:ext cx="792088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Подчеркни главные члены предложения. Какими членами предложения являются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имена прилагательные: главными или второстепенными?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96752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На лесной опушке летней ночью распустился </a:t>
            </a:r>
            <a:r>
              <a:rPr lang="ru-RU" sz="2800" b="1" i="1" dirty="0" err="1" smtClean="0">
                <a:latin typeface="Bookman Old Style" pitchFamily="18" charset="0"/>
              </a:rPr>
              <a:t>голубой</a:t>
            </a:r>
            <a:r>
              <a:rPr lang="ru-RU" sz="2800" b="1" i="1" dirty="0" smtClean="0">
                <a:latin typeface="Bookman Old Style" pitchFamily="18" charset="0"/>
              </a:rPr>
              <a:t> колокольчик. </a:t>
            </a:r>
            <a:endParaRPr lang="ru-RU" sz="2800" b="1" i="1" dirty="0">
              <a:latin typeface="Bookman Old Style" pitchFamily="18" charset="0"/>
            </a:endParaRPr>
          </a:p>
        </p:txBody>
      </p:sp>
      <p:pic>
        <p:nvPicPr>
          <p:cNvPr id="13" name="Рисунок 12" descr="колокольчик1.jpg"/>
          <p:cNvPicPr>
            <a:picLocks noChangeAspect="1"/>
          </p:cNvPicPr>
          <p:nvPr/>
        </p:nvPicPr>
        <p:blipFill>
          <a:blip r:embed="rId3" cstate="print"/>
          <a:srcRect b="8093"/>
          <a:stretch>
            <a:fillRect/>
          </a:stretch>
        </p:blipFill>
        <p:spPr>
          <a:xfrm>
            <a:off x="467544" y="2276872"/>
            <a:ext cx="221130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колокольчик2.jpg"/>
          <p:cNvPicPr>
            <a:picLocks noChangeAspect="1"/>
          </p:cNvPicPr>
          <p:nvPr/>
        </p:nvPicPr>
        <p:blipFill>
          <a:blip r:embed="rId4" cstate="print"/>
          <a:srcRect r="25518" b="3139"/>
          <a:stretch>
            <a:fillRect/>
          </a:stretch>
        </p:blipFill>
        <p:spPr>
          <a:xfrm>
            <a:off x="5940152" y="2204864"/>
            <a:ext cx="2016224" cy="3444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колокольчик3.jpg"/>
          <p:cNvPicPr>
            <a:picLocks noChangeAspect="1"/>
          </p:cNvPicPr>
          <p:nvPr/>
        </p:nvPicPr>
        <p:blipFill>
          <a:blip r:embed="rId5" cstate="print"/>
          <a:srcRect l="21734" t="12883" r="19325" b="22700"/>
          <a:stretch>
            <a:fillRect/>
          </a:stretch>
        </p:blipFill>
        <p:spPr>
          <a:xfrm>
            <a:off x="2627784" y="2492896"/>
            <a:ext cx="342614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50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28625" y="642938"/>
            <a:ext cx="79295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800" b="1" dirty="0">
                <a:solidFill>
                  <a:srgbClr val="7030A0"/>
                </a:solidFill>
                <a:latin typeface="Calibri" pitchFamily="34" charset="0"/>
              </a:rPr>
              <a:t>горячий			низкое</a:t>
            </a:r>
          </a:p>
          <a:p>
            <a:pPr eaLnBrk="1" hangingPunct="1">
              <a:defRPr/>
            </a:pPr>
            <a:r>
              <a:rPr lang="ru-RU" sz="4800" b="1" dirty="0">
                <a:solidFill>
                  <a:srgbClr val="7030A0"/>
                </a:solidFill>
                <a:latin typeface="Calibri" pitchFamily="34" charset="0"/>
              </a:rPr>
              <a:t>тёмная			маленькие</a:t>
            </a:r>
          </a:p>
          <a:p>
            <a:pPr eaLnBrk="1" hangingPunct="1">
              <a:defRPr/>
            </a:pPr>
            <a:r>
              <a:rPr lang="ru-RU" sz="4800" b="1" dirty="0">
                <a:solidFill>
                  <a:srgbClr val="7030A0"/>
                </a:solidFill>
                <a:latin typeface="Calibri" pitchFamily="34" charset="0"/>
              </a:rPr>
              <a:t>высокое			холодный</a:t>
            </a:r>
          </a:p>
          <a:p>
            <a:pPr eaLnBrk="1" hangingPunct="1">
              <a:defRPr/>
            </a:pPr>
            <a:r>
              <a:rPr lang="ru-RU" sz="4800" b="1" dirty="0">
                <a:solidFill>
                  <a:srgbClr val="7030A0"/>
                </a:solidFill>
                <a:latin typeface="Calibri" pitchFamily="34" charset="0"/>
              </a:rPr>
              <a:t>большие			светлая</a:t>
            </a:r>
          </a:p>
        </p:txBody>
      </p:sp>
      <p:sp>
        <p:nvSpPr>
          <p:cNvPr id="11" name="AutoShape 35"/>
          <p:cNvSpPr>
            <a:spLocks noChangeArrowheads="1"/>
          </p:cNvSpPr>
          <p:nvPr/>
        </p:nvSpPr>
        <p:spPr bwMode="auto">
          <a:xfrm rot="2250068" flipV="1">
            <a:off x="2668588" y="1735138"/>
            <a:ext cx="2587625" cy="257175"/>
          </a:xfrm>
          <a:prstGeom prst="leftRightArrow">
            <a:avLst>
              <a:gd name="adj1" fmla="val 50000"/>
              <a:gd name="adj2" fmla="val 236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charset="-52"/>
            </a:endParaRP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auto">
          <a:xfrm rot="1964626">
            <a:off x="2349500" y="2382838"/>
            <a:ext cx="2811463" cy="261937"/>
          </a:xfrm>
          <a:prstGeom prst="leftRightArrow">
            <a:avLst>
              <a:gd name="adj1" fmla="val 50000"/>
              <a:gd name="adj2" fmla="val 235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charset="-52"/>
            </a:endParaRP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 rot="-2045839">
            <a:off x="2508250" y="1676400"/>
            <a:ext cx="2887663" cy="249238"/>
          </a:xfrm>
          <a:prstGeom prst="leftRightArrow">
            <a:avLst>
              <a:gd name="adj1" fmla="val 50000"/>
              <a:gd name="adj2" fmla="val 235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charset="-52"/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auto">
          <a:xfrm rot="-2045839">
            <a:off x="2597150" y="2520950"/>
            <a:ext cx="2754313" cy="269875"/>
          </a:xfrm>
          <a:prstGeom prst="leftRightArrow">
            <a:avLst>
              <a:gd name="adj1" fmla="val 50000"/>
              <a:gd name="adj2" fmla="val 2365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Calibri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50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28625" y="642938"/>
            <a:ext cx="79295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800" b="1" dirty="0">
                <a:solidFill>
                  <a:srgbClr val="7030A0"/>
                </a:solidFill>
                <a:latin typeface="Calibri" pitchFamily="34" charset="0"/>
              </a:rPr>
              <a:t>смелый			преданный</a:t>
            </a:r>
          </a:p>
          <a:p>
            <a:pPr eaLnBrk="1" hangingPunct="1">
              <a:defRPr/>
            </a:pPr>
            <a:r>
              <a:rPr lang="ru-RU" sz="4800" b="1" dirty="0">
                <a:solidFill>
                  <a:srgbClr val="7030A0"/>
                </a:solidFill>
                <a:latin typeface="Calibri" pitchFamily="34" charset="0"/>
              </a:rPr>
              <a:t>верный			боязливый</a:t>
            </a:r>
          </a:p>
          <a:p>
            <a:pPr eaLnBrk="1" hangingPunct="1">
              <a:defRPr/>
            </a:pPr>
            <a:r>
              <a:rPr lang="ru-RU" sz="4800" b="1" dirty="0">
                <a:solidFill>
                  <a:srgbClr val="7030A0"/>
                </a:solidFill>
                <a:latin typeface="Calibri" pitchFamily="34" charset="0"/>
              </a:rPr>
              <a:t>трусливый		храбрый	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771775" y="1052513"/>
            <a:ext cx="2232025" cy="1512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276600" y="1773238"/>
            <a:ext cx="1800225" cy="7921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700338" y="1125538"/>
            <a:ext cx="2303462" cy="7191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Выпишите из этих слов имена прилагательные (в столбик)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617440" y="1600200"/>
            <a:ext cx="3898776" cy="4525963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solidFill>
                  <a:srgbClr val="7030A0"/>
                </a:solidFill>
              </a:rPr>
              <a:t>Помогать,</a:t>
            </a:r>
          </a:p>
          <a:p>
            <a:r>
              <a:rPr lang="ru-RU" altLang="ru-RU" sz="3600" dirty="0" smtClean="0">
                <a:solidFill>
                  <a:srgbClr val="7030A0"/>
                </a:solidFill>
              </a:rPr>
              <a:t>Красивый, </a:t>
            </a:r>
          </a:p>
          <a:p>
            <a:r>
              <a:rPr lang="ru-RU" altLang="ru-RU" sz="3600" dirty="0" smtClean="0">
                <a:solidFill>
                  <a:srgbClr val="7030A0"/>
                </a:solidFill>
              </a:rPr>
              <a:t>Синий, </a:t>
            </a:r>
          </a:p>
          <a:p>
            <a:r>
              <a:rPr lang="ru-RU" altLang="ru-RU" sz="3600" dirty="0" smtClean="0">
                <a:solidFill>
                  <a:srgbClr val="7030A0"/>
                </a:solidFill>
              </a:rPr>
              <a:t>Зима</a:t>
            </a:r>
          </a:p>
          <a:p>
            <a:r>
              <a:rPr lang="ru-RU" altLang="ru-RU" sz="3600" dirty="0" smtClean="0">
                <a:solidFill>
                  <a:srgbClr val="7030A0"/>
                </a:solidFill>
              </a:rPr>
              <a:t>Весёлый</a:t>
            </a:r>
          </a:p>
          <a:p>
            <a:r>
              <a:rPr lang="ru-RU" altLang="ru-RU" sz="3600" dirty="0" smtClean="0">
                <a:solidFill>
                  <a:srgbClr val="7030A0"/>
                </a:solidFill>
              </a:rPr>
              <a:t>Хихикать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Составь и запиши с этими словами словосочетания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617440" y="1600200"/>
            <a:ext cx="3898776" cy="4525963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solidFill>
                  <a:srgbClr val="7030A0"/>
                </a:solidFill>
              </a:rPr>
              <a:t>Помогать,</a:t>
            </a:r>
          </a:p>
          <a:p>
            <a:r>
              <a:rPr lang="ru-RU" altLang="ru-RU" sz="3600" dirty="0" smtClean="0">
                <a:solidFill>
                  <a:srgbClr val="FF0000"/>
                </a:solidFill>
              </a:rPr>
              <a:t>Красивый, </a:t>
            </a:r>
          </a:p>
          <a:p>
            <a:r>
              <a:rPr lang="ru-RU" altLang="ru-RU" sz="3600" dirty="0" smtClean="0">
                <a:solidFill>
                  <a:srgbClr val="FF0000"/>
                </a:solidFill>
              </a:rPr>
              <a:t>Синий, </a:t>
            </a:r>
          </a:p>
          <a:p>
            <a:r>
              <a:rPr lang="ru-RU" altLang="ru-RU" sz="3600" dirty="0" smtClean="0">
                <a:solidFill>
                  <a:srgbClr val="7030A0"/>
                </a:solidFill>
              </a:rPr>
              <a:t>Зима</a:t>
            </a:r>
          </a:p>
          <a:p>
            <a:r>
              <a:rPr lang="ru-RU" altLang="ru-RU" sz="3600" dirty="0" smtClean="0">
                <a:solidFill>
                  <a:srgbClr val="FF0000"/>
                </a:solidFill>
              </a:rPr>
              <a:t>Весёлый</a:t>
            </a:r>
          </a:p>
          <a:p>
            <a:r>
              <a:rPr lang="ru-RU" altLang="ru-RU" sz="3600" dirty="0" smtClean="0">
                <a:solidFill>
                  <a:srgbClr val="7030A0"/>
                </a:solidFill>
              </a:rPr>
              <a:t>Хихикать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72400" cy="792162"/>
          </a:xfrm>
        </p:spPr>
        <p:txBody>
          <a:bodyPr/>
          <a:lstStyle/>
          <a:p>
            <a:r>
              <a:rPr lang="ru-RU" altLang="ru-RU" b="1" smtClean="0">
                <a:solidFill>
                  <a:srgbClr val="0000FF"/>
                </a:solidFill>
              </a:rPr>
              <a:t>Повторяем правило!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569325" cy="525621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4800" smtClean="0">
                <a:solidFill>
                  <a:srgbClr val="FF0000"/>
                </a:solidFill>
              </a:rPr>
              <a:t>  Имя прилагательное</a:t>
            </a:r>
            <a:r>
              <a:rPr lang="ru-RU" altLang="ru-RU" sz="4800" smtClean="0"/>
              <a:t> – это часть речи, которая обозначает </a:t>
            </a:r>
            <a:r>
              <a:rPr lang="ru-RU" altLang="ru-RU" sz="4800" smtClean="0">
                <a:solidFill>
                  <a:srgbClr val="0000FF"/>
                </a:solidFill>
              </a:rPr>
              <a:t>признак предмета</a:t>
            </a:r>
            <a:r>
              <a:rPr lang="ru-RU" altLang="ru-RU" sz="4800" smtClean="0"/>
              <a:t> и отвечает на вопросы </a:t>
            </a:r>
            <a:r>
              <a:rPr lang="ru-RU" altLang="ru-RU" sz="4800" smtClean="0">
                <a:solidFill>
                  <a:srgbClr val="0000FF"/>
                </a:solidFill>
              </a:rPr>
              <a:t>какой?, какая?, какое?, какие?.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6870700" cy="1584325"/>
          </a:xfrm>
        </p:spPr>
        <p:txBody>
          <a:bodyPr>
            <a:normAutofit/>
          </a:bodyPr>
          <a:lstStyle/>
          <a:p>
            <a:r>
              <a:rPr lang="ru-RU" altLang="ru-RU" sz="3200" b="1" i="1" dirty="0" smtClean="0">
                <a:solidFill>
                  <a:srgbClr val="7030A0"/>
                </a:solidFill>
                <a:latin typeface="Bookman Old Style" pitchFamily="18" charset="0"/>
              </a:rPr>
              <a:t>Чем отличаются слова левого и правого столбика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685800" y="2564531"/>
            <a:ext cx="7696200" cy="3960813"/>
          </a:xfrm>
        </p:spPr>
        <p:txBody>
          <a:bodyPr/>
          <a:lstStyle/>
          <a:p>
            <a:r>
              <a:rPr lang="ru-RU" altLang="ru-RU" sz="4000" dirty="0" smtClean="0">
                <a:solidFill>
                  <a:srgbClr val="7030A0"/>
                </a:solidFill>
              </a:rPr>
              <a:t>день                 дни</a:t>
            </a:r>
          </a:p>
          <a:p>
            <a:r>
              <a:rPr lang="ru-RU" altLang="ru-RU" sz="4000" dirty="0" smtClean="0">
                <a:solidFill>
                  <a:srgbClr val="7030A0"/>
                </a:solidFill>
              </a:rPr>
              <a:t>растение          растения</a:t>
            </a:r>
          </a:p>
          <a:p>
            <a:r>
              <a:rPr lang="ru-RU" altLang="ru-RU" sz="4000" dirty="0" smtClean="0">
                <a:solidFill>
                  <a:srgbClr val="7030A0"/>
                </a:solidFill>
              </a:rPr>
              <a:t>картина            картины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262</TotalTime>
  <Words>292</Words>
  <Application>Microsoft Office PowerPoint</Application>
  <PresentationFormat>Экран (4:3)</PresentationFormat>
  <Paragraphs>72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Тема12</vt:lpstr>
      <vt:lpstr>12 апреля. Классная работа.</vt:lpstr>
      <vt:lpstr>Минутка чистописания</vt:lpstr>
      <vt:lpstr>Слайд 3</vt:lpstr>
      <vt:lpstr> </vt:lpstr>
      <vt:lpstr> </vt:lpstr>
      <vt:lpstr>Выпишите из этих слов имена прилагательные (в столбик)</vt:lpstr>
      <vt:lpstr>Составь и запиши с этими словами словосочетания</vt:lpstr>
      <vt:lpstr>Повторяем правило!</vt:lpstr>
      <vt:lpstr>Чем отличаются слова левого и правого столбика</vt:lpstr>
      <vt:lpstr>Чем отличаются имена прилагательные левого и правого столбика</vt:lpstr>
      <vt:lpstr>Слайд 11</vt:lpstr>
      <vt:lpstr>РАЗДЕЛИТЕ СЛОВА НА 2 ГРУППЫ</vt:lpstr>
      <vt:lpstr>          ед.ч.                 мн.ч.</vt:lpstr>
      <vt:lpstr>Найдите прилагательные и определите число</vt:lpstr>
      <vt:lpstr>Найдите прилагательные и определите число</vt:lpstr>
      <vt:lpstr>Запиши словосочетания, исправляя ошибки</vt:lpstr>
      <vt:lpstr>Проверка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vika</dc:creator>
  <cp:lastModifiedBy>vika</cp:lastModifiedBy>
  <cp:revision>28</cp:revision>
  <dcterms:created xsi:type="dcterms:W3CDTF">2017-04-08T12:56:08Z</dcterms:created>
  <dcterms:modified xsi:type="dcterms:W3CDTF">2017-06-13T16:00:11Z</dcterms:modified>
</cp:coreProperties>
</file>