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4" r:id="rId7"/>
    <p:sldId id="265" r:id="rId8"/>
    <p:sldId id="267" r:id="rId9"/>
    <p:sldId id="274" r:id="rId10"/>
    <p:sldId id="277" r:id="rId11"/>
    <p:sldId id="296" r:id="rId12"/>
    <p:sldId id="282" r:id="rId13"/>
    <p:sldId id="283" r:id="rId14"/>
    <p:sldId id="284" r:id="rId15"/>
    <p:sldId id="285" r:id="rId16"/>
    <p:sldId id="286" r:id="rId17"/>
    <p:sldId id="288" r:id="rId18"/>
    <p:sldId id="289" r:id="rId19"/>
    <p:sldId id="290" r:id="rId20"/>
    <p:sldId id="291" r:id="rId21"/>
    <p:sldId id="292" r:id="rId22"/>
    <p:sldId id="293" r:id="rId23"/>
    <p:sldId id="297" r:id="rId24"/>
    <p:sldId id="298"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59F7938-8A7C-4D77-9C5A-6ACBCF1CE5E7}" type="datetimeFigureOut">
              <a:rPr lang="ru-RU"/>
              <a:pPr>
                <a:defRPr/>
              </a:pPr>
              <a:t>26.03.2020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713E9A-8E0A-4C06-A708-316D135BE6C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77318E-1189-4D63-B20E-8D2E7C5C77E0}" type="datetimeFigureOut">
              <a:rPr lang="ru-RU"/>
              <a:pPr>
                <a:defRPr/>
              </a:pPr>
              <a:t>26.03.2020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B0A8AC-2CB2-4D3D-92E4-44A1F2805B6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4C97D9-8E0C-4735-806C-A0CFBE7EF1A0}" type="datetimeFigureOut">
              <a:rPr lang="ru-RU"/>
              <a:pPr>
                <a:defRPr/>
              </a:pPr>
              <a:t>26.03.2020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9E1C9A-2D6C-4CFB-907B-CB7F90AA547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11FFE2F-DB4D-43C2-AA44-AD1CE586F267}" type="datetimeFigureOut">
              <a:rPr lang="ru-RU"/>
              <a:pPr>
                <a:defRPr/>
              </a:pPr>
              <a:t>26.03.2020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AD8373-ACC8-46DC-9F9A-B9C3EB88093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092DA25-E168-47A5-AF8D-B1A90FADA6CC}" type="datetimeFigureOut">
              <a:rPr lang="ru-RU"/>
              <a:pPr>
                <a:defRPr/>
              </a:pPr>
              <a:t>26.03.2020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137854-2121-41B1-A383-098B1116886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86BD3D3-52FB-4421-B19B-3F2392A6F298}" type="datetimeFigureOut">
              <a:rPr lang="ru-RU"/>
              <a:pPr>
                <a:defRPr/>
              </a:pPr>
              <a:t>26.03.2020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94DB972-5155-44D8-B10E-3F6292B122A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B7C15E3-F621-4E6D-9DC8-66F58BB4A4AD}" type="datetimeFigureOut">
              <a:rPr lang="ru-RU"/>
              <a:pPr>
                <a:defRPr/>
              </a:pPr>
              <a:t>26.03.2020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65BECE9-0E05-4430-BB19-B9759AF78B4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78DDC6E-A0AA-4747-BA5C-491E76138759}" type="datetimeFigureOut">
              <a:rPr lang="ru-RU"/>
              <a:pPr>
                <a:defRPr/>
              </a:pPr>
              <a:t>26.03.2020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2DAF3EB-DD66-4AD9-AE83-9ED2E953004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C2C5CEF-6456-44B4-AE0A-C1D634B1603B}" type="datetimeFigureOut">
              <a:rPr lang="ru-RU"/>
              <a:pPr>
                <a:defRPr/>
              </a:pPr>
              <a:t>26.03.2020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4034C9C-B554-4BDE-8B37-DBD82EB512E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5767000-D0A1-4EF5-B770-0A380716E393}" type="datetimeFigureOut">
              <a:rPr lang="ru-RU"/>
              <a:pPr>
                <a:defRPr/>
              </a:pPr>
              <a:t>26.03.2020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C030C4-4911-4CCA-9314-98A16FD6158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E16ACBE-6546-4EEB-B1E0-883B442ACAFA}" type="datetimeFigureOut">
              <a:rPr lang="ru-RU"/>
              <a:pPr>
                <a:defRPr/>
              </a:pPr>
              <a:t>26.03.2020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6EAF722-11B6-49DF-8397-C159C2FF3A8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D6D7CC0-A510-4CAA-87EE-EE59223E9B61}" type="datetimeFigureOut">
              <a:rPr lang="ru-RU"/>
              <a:pPr>
                <a:defRPr/>
              </a:pPr>
              <a:t>26.03.2020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AC94523-DA50-442B-9806-7D8E239EF1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6013" y="549275"/>
            <a:ext cx="7342187" cy="1511300"/>
          </a:xfrm>
        </p:spPr>
        <p:txBody>
          <a:bodyPr rtlCol="0">
            <a:normAutofit fontScale="90000"/>
          </a:bodyPr>
          <a:lstStyle/>
          <a:p>
            <a:pPr eaLnBrk="1" fontAlgn="auto" hangingPunct="1">
              <a:spcAft>
                <a:spcPts val="0"/>
              </a:spcAft>
              <a:defRPr/>
            </a:pPr>
            <a:r>
              <a:rPr lang="ru-RU" dirty="0">
                <a:solidFill>
                  <a:schemeClr val="accent6">
                    <a:lumMod val="50000"/>
                  </a:schemeClr>
                </a:solidFill>
              </a:rPr>
              <a:t>Отгадайте, какое слово зашифровано в этом </a:t>
            </a:r>
            <a:r>
              <a:rPr lang="ru-RU" dirty="0" smtClean="0">
                <a:solidFill>
                  <a:schemeClr val="accent6">
                    <a:lumMod val="50000"/>
                  </a:schemeClr>
                </a:solidFill>
              </a:rPr>
              <a:t>стихотворении</a:t>
            </a:r>
            <a:r>
              <a:rPr lang="ru-RU" dirty="0">
                <a:solidFill>
                  <a:schemeClr val="accent6">
                    <a:lumMod val="50000"/>
                  </a:schemeClr>
                </a:solidFill>
              </a:rPr>
              <a:t>:</a:t>
            </a:r>
            <a:r>
              <a:rPr lang="ru-RU" dirty="0"/>
              <a:t/>
            </a:r>
            <a:br>
              <a:rPr lang="ru-RU" dirty="0"/>
            </a:br>
            <a:endParaRPr lang="ru-RU" dirty="0"/>
          </a:p>
        </p:txBody>
      </p:sp>
      <p:sp>
        <p:nvSpPr>
          <p:cNvPr id="3" name="Подзаголовок 2"/>
          <p:cNvSpPr>
            <a:spLocks noGrp="1"/>
          </p:cNvSpPr>
          <p:nvPr>
            <p:ph type="subTitle" idx="1"/>
          </p:nvPr>
        </p:nvSpPr>
        <p:spPr>
          <a:xfrm>
            <a:off x="1258888" y="1916113"/>
            <a:ext cx="7200900" cy="4537075"/>
          </a:xfrm>
        </p:spPr>
        <p:txBody>
          <a:bodyPr rtlCol="0">
            <a:normAutofit/>
          </a:bodyPr>
          <a:lstStyle/>
          <a:p>
            <a:pPr eaLnBrk="1" fontAlgn="auto" hangingPunct="1">
              <a:spcAft>
                <a:spcPts val="0"/>
              </a:spcAft>
              <a:buFont typeface="Arial" pitchFamily="34" charset="0"/>
              <a:buNone/>
              <a:defRPr/>
            </a:pPr>
            <a:r>
              <a:rPr lang="ru-RU" sz="4000" b="1" i="1" dirty="0">
                <a:solidFill>
                  <a:srgbClr val="00B050"/>
                </a:solidFill>
              </a:rPr>
              <a:t>В</a:t>
            </a:r>
            <a:r>
              <a:rPr lang="ru-RU" sz="4000" i="1" dirty="0">
                <a:solidFill>
                  <a:srgbClr val="00B050"/>
                </a:solidFill>
              </a:rPr>
              <a:t>дыхаю жизни аромат,</a:t>
            </a:r>
            <a:br>
              <a:rPr lang="ru-RU" sz="4000" i="1" dirty="0">
                <a:solidFill>
                  <a:srgbClr val="00B050"/>
                </a:solidFill>
              </a:rPr>
            </a:br>
            <a:r>
              <a:rPr lang="ru-RU" sz="4000" b="1" i="1" dirty="0">
                <a:solidFill>
                  <a:srgbClr val="00B050"/>
                </a:solidFill>
              </a:rPr>
              <a:t>Е</a:t>
            </a:r>
            <a:r>
              <a:rPr lang="ru-RU" sz="4000" i="1" dirty="0">
                <a:solidFill>
                  <a:srgbClr val="00B050"/>
                </a:solidFill>
              </a:rPr>
              <a:t>стественный и сердцу милый,</a:t>
            </a:r>
            <a:br>
              <a:rPr lang="ru-RU" sz="4000" i="1" dirty="0">
                <a:solidFill>
                  <a:srgbClr val="00B050"/>
                </a:solidFill>
              </a:rPr>
            </a:br>
            <a:r>
              <a:rPr lang="ru-RU" sz="4000" b="1" i="1" dirty="0">
                <a:solidFill>
                  <a:srgbClr val="00B050"/>
                </a:solidFill>
              </a:rPr>
              <a:t>С</a:t>
            </a:r>
            <a:r>
              <a:rPr lang="ru-RU" sz="4000" i="1" dirty="0">
                <a:solidFill>
                  <a:srgbClr val="00B050"/>
                </a:solidFill>
              </a:rPr>
              <a:t>бежав от грязных </a:t>
            </a:r>
            <a:r>
              <a:rPr lang="ru-RU" sz="4000" i="1" dirty="0" smtClean="0">
                <a:solidFill>
                  <a:srgbClr val="00B050"/>
                </a:solidFill>
              </a:rPr>
              <a:t>автострад.</a:t>
            </a:r>
            <a:r>
              <a:rPr lang="ru-RU" sz="4000" i="1" dirty="0">
                <a:solidFill>
                  <a:srgbClr val="00B050"/>
                </a:solidFill>
              </a:rPr>
              <a:t/>
            </a:r>
            <a:br>
              <a:rPr lang="ru-RU" sz="4000" i="1" dirty="0">
                <a:solidFill>
                  <a:srgbClr val="00B050"/>
                </a:solidFill>
              </a:rPr>
            </a:br>
            <a:r>
              <a:rPr lang="ru-RU" sz="4000" b="1" i="1" dirty="0">
                <a:solidFill>
                  <a:srgbClr val="00B050"/>
                </a:solidFill>
              </a:rPr>
              <a:t>Н</a:t>
            </a:r>
            <a:r>
              <a:rPr lang="ru-RU" sz="4000" i="1" dirty="0">
                <a:solidFill>
                  <a:srgbClr val="00B050"/>
                </a:solidFill>
              </a:rPr>
              <a:t>аедине с природной силой</a:t>
            </a:r>
            <a:br>
              <a:rPr lang="ru-RU" sz="4000" i="1" dirty="0">
                <a:solidFill>
                  <a:srgbClr val="00B050"/>
                </a:solidFill>
              </a:rPr>
            </a:br>
            <a:r>
              <a:rPr lang="ru-RU" sz="4000" b="1" i="1" dirty="0">
                <a:solidFill>
                  <a:srgbClr val="00B050"/>
                </a:solidFill>
              </a:rPr>
              <a:t>А</a:t>
            </a:r>
            <a:r>
              <a:rPr lang="ru-RU" sz="4000" i="1" dirty="0">
                <a:solidFill>
                  <a:srgbClr val="00B050"/>
                </a:solidFill>
              </a:rPr>
              <a:t>ккорды леса прозвучат.</a:t>
            </a:r>
            <a:endParaRPr lang="ru-RU" sz="4000" dirty="0">
              <a:solidFill>
                <a:srgbClr val="00B050"/>
              </a:solidFill>
            </a:endParaRPr>
          </a:p>
          <a:p>
            <a:pPr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ru-RU" smtClean="0"/>
          </a:p>
        </p:txBody>
      </p:sp>
      <p:pic>
        <p:nvPicPr>
          <p:cNvPr id="25602" name="Содержимое 3" descr="1354817866-0325479-www.nevsepic.com.ua.jpg"/>
          <p:cNvPicPr>
            <a:picLocks noGrp="1" noChangeAspect="1"/>
          </p:cNvPicPr>
          <p:nvPr>
            <p:ph idx="1"/>
          </p:nvPr>
        </p:nvPicPr>
        <p:blipFill>
          <a:blip r:embed="rId2" cstate="print"/>
          <a:srcRect/>
          <a:stretch>
            <a:fillRect/>
          </a:stretch>
        </p:blipFill>
        <p:spPr>
          <a:xfrm>
            <a:off x="468313" y="404813"/>
            <a:ext cx="8059737" cy="612616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endParaRPr lang="ru-RU" smtClean="0"/>
          </a:p>
        </p:txBody>
      </p:sp>
      <p:sp>
        <p:nvSpPr>
          <p:cNvPr id="28674" name="Содержимое 2"/>
          <p:cNvSpPr>
            <a:spLocks noGrp="1"/>
          </p:cNvSpPr>
          <p:nvPr>
            <p:ph idx="1"/>
          </p:nvPr>
        </p:nvSpPr>
        <p:spPr/>
        <p:txBody>
          <a:bodyPr/>
          <a:lstStyle/>
          <a:p>
            <a:pPr algn="ctr" eaLnBrk="1" hangingPunct="1">
              <a:buFont typeface="Arial" charset="0"/>
              <a:buNone/>
            </a:pPr>
            <a:r>
              <a:rPr lang="ru-RU" sz="4400" smtClean="0"/>
              <a:t>ТЕМА НАШЕГО УРОКА:</a:t>
            </a:r>
          </a:p>
          <a:p>
            <a:pPr algn="ctr" eaLnBrk="1" hangingPunct="1">
              <a:buFont typeface="Arial" charset="0"/>
              <a:buNone/>
            </a:pPr>
            <a:r>
              <a:rPr lang="ru-RU" sz="4400" smtClean="0"/>
              <a:t> «ТАЙНА СЛОВА В.Г. РАСПУТИНА»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a:t>Блиц-опрос по биографической статье о В.Г. Распутине</a:t>
            </a:r>
            <a:endParaRPr lang="ru-RU" dirty="0"/>
          </a:p>
        </p:txBody>
      </p:sp>
      <p:sp>
        <p:nvSpPr>
          <p:cNvPr id="3" name="Содержимое 2"/>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ru-RU" dirty="0" smtClean="0"/>
              <a:t>1. Где </a:t>
            </a:r>
            <a:r>
              <a:rPr lang="ru-RU" dirty="0"/>
              <a:t>родился будущий </a:t>
            </a:r>
            <a:r>
              <a:rPr lang="ru-RU" dirty="0" smtClean="0"/>
              <a:t>писатель? </a:t>
            </a:r>
            <a:r>
              <a:rPr lang="ru-RU" dirty="0"/>
              <a:t>В</a:t>
            </a:r>
            <a:r>
              <a:rPr lang="ru-RU" dirty="0" smtClean="0"/>
              <a:t> </a:t>
            </a:r>
            <a:r>
              <a:rPr lang="ru-RU" dirty="0"/>
              <a:t>какой семье?</a:t>
            </a:r>
          </a:p>
          <a:p>
            <a:pPr eaLnBrk="1" fontAlgn="auto" hangingPunct="1">
              <a:spcAft>
                <a:spcPts val="0"/>
              </a:spcAft>
              <a:buFont typeface="Arial" pitchFamily="34" charset="0"/>
              <a:buNone/>
              <a:defRPr/>
            </a:pPr>
            <a:r>
              <a:rPr lang="ru-RU" dirty="0" smtClean="0"/>
              <a:t>2. С </a:t>
            </a:r>
            <a:r>
              <a:rPr lang="ru-RU" dirty="0"/>
              <a:t>какими трудностями он </a:t>
            </a:r>
            <a:r>
              <a:rPr lang="ru-RU" dirty="0" smtClean="0"/>
              <a:t>столкнулся при учебе </a:t>
            </a:r>
            <a:r>
              <a:rPr lang="ru-RU" dirty="0"/>
              <a:t>в школе?</a:t>
            </a:r>
          </a:p>
          <a:p>
            <a:pPr eaLnBrk="1" fontAlgn="auto" hangingPunct="1">
              <a:spcAft>
                <a:spcPts val="0"/>
              </a:spcAft>
              <a:buFont typeface="Arial" pitchFamily="34" charset="0"/>
              <a:buNone/>
              <a:defRPr/>
            </a:pPr>
            <a:r>
              <a:rPr lang="ru-RU" dirty="0" smtClean="0"/>
              <a:t>3. Какой </a:t>
            </a:r>
            <a:r>
              <a:rPr lang="ru-RU" dirty="0"/>
              <a:t>институт закончил Распутин?</a:t>
            </a:r>
          </a:p>
          <a:p>
            <a:pPr eaLnBrk="1" fontAlgn="auto" hangingPunct="1">
              <a:spcAft>
                <a:spcPts val="0"/>
              </a:spcAft>
              <a:buFont typeface="Arial" pitchFamily="34" charset="0"/>
              <a:buNone/>
              <a:defRPr/>
            </a:pPr>
            <a:r>
              <a:rPr lang="ru-RU" dirty="0" smtClean="0"/>
              <a:t>4. Когда </a:t>
            </a:r>
            <a:r>
              <a:rPr lang="ru-RU" dirty="0"/>
              <a:t>и как начинается литературная деятельность Распутина?</a:t>
            </a:r>
          </a:p>
          <a:p>
            <a:pPr eaLnBrk="1" fontAlgn="auto" hangingPunct="1">
              <a:spcAft>
                <a:spcPts val="0"/>
              </a:spcAft>
              <a:buFont typeface="Arial" pitchFamily="34" charset="0"/>
              <a:buNone/>
              <a:defRPr/>
            </a:pPr>
            <a:r>
              <a:rPr lang="ru-RU" dirty="0" smtClean="0"/>
              <a:t>5. Какой </a:t>
            </a:r>
            <a:r>
              <a:rPr lang="ru-RU" dirty="0"/>
              <a:t>символический момент заложен в дате смерти писателя?</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r>
              <a:rPr lang="ru-RU" sz="2800" smtClean="0"/>
              <a:t>Изобразительно-выразительные средства языка</a:t>
            </a:r>
          </a:p>
        </p:txBody>
      </p:sp>
      <p:sp>
        <p:nvSpPr>
          <p:cNvPr id="3" name="Содержимое 2"/>
          <p:cNvSpPr>
            <a:spLocks noGrp="1"/>
          </p:cNvSpPr>
          <p:nvPr>
            <p:ph idx="1"/>
          </p:nvPr>
        </p:nvSpPr>
        <p:spPr>
          <a:xfrm>
            <a:off x="457200" y="1268413"/>
            <a:ext cx="8229600" cy="4857750"/>
          </a:xfrm>
        </p:spPr>
        <p:txBody>
          <a:bodyPr rtlCol="0">
            <a:normAutofit fontScale="70000" lnSpcReduction="20000"/>
          </a:bodyPr>
          <a:lstStyle/>
          <a:p>
            <a:pPr algn="ctr" eaLnBrk="1" fontAlgn="auto" hangingPunct="1">
              <a:spcAft>
                <a:spcPts val="0"/>
              </a:spcAft>
              <a:buFont typeface="Arial" pitchFamily="34" charset="0"/>
              <a:buNone/>
              <a:defRPr/>
            </a:pPr>
            <a:r>
              <a:rPr lang="ru-RU" dirty="0" smtClean="0"/>
              <a:t>1 группа</a:t>
            </a:r>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None/>
              <a:defRPr/>
            </a:pPr>
            <a:r>
              <a:rPr lang="ru-RU" dirty="0" smtClean="0"/>
              <a:t>   </a:t>
            </a:r>
            <a:r>
              <a:rPr lang="ru-RU" sz="3400" dirty="0" smtClean="0"/>
              <a:t>Тьма </a:t>
            </a:r>
            <a:r>
              <a:rPr lang="ru-RU" sz="3400" dirty="0"/>
              <a:t>упала — хоть ножом режь</a:t>
            </a:r>
          </a:p>
          <a:p>
            <a:pPr eaLnBrk="1" fontAlgn="auto" hangingPunct="1">
              <a:spcAft>
                <a:spcPts val="0"/>
              </a:spcAft>
              <a:buFont typeface="Arial" pitchFamily="34" charset="0"/>
              <a:buNone/>
              <a:defRPr/>
            </a:pPr>
            <a:r>
              <a:rPr lang="ru-RU" sz="3400" dirty="0" smtClean="0"/>
              <a:t>   Сплошным </a:t>
            </a:r>
            <a:r>
              <a:rPr lang="ru-RU" sz="3400" dirty="0"/>
              <a:t>шумом шумел там дождь</a:t>
            </a:r>
          </a:p>
          <a:p>
            <a:pPr eaLnBrk="1" fontAlgn="auto" hangingPunct="1">
              <a:spcAft>
                <a:spcPts val="0"/>
              </a:spcAft>
              <a:buFont typeface="Arial" pitchFamily="34" charset="0"/>
              <a:buNone/>
              <a:defRPr/>
            </a:pPr>
            <a:r>
              <a:rPr lang="ru-RU" sz="3400" dirty="0" smtClean="0"/>
              <a:t>   Он  </a:t>
            </a:r>
            <a:r>
              <a:rPr lang="ru-RU" sz="3400" dirty="0"/>
              <a:t>то примолкал ненадолго, то припускал сильней</a:t>
            </a:r>
          </a:p>
          <a:p>
            <a:pPr eaLnBrk="1" fontAlgn="auto" hangingPunct="1">
              <a:spcAft>
                <a:spcPts val="0"/>
              </a:spcAft>
              <a:buFont typeface="Arial" pitchFamily="34" charset="0"/>
              <a:buNone/>
              <a:defRPr/>
            </a:pPr>
            <a:r>
              <a:rPr lang="ru-RU" sz="3400" dirty="0" smtClean="0"/>
              <a:t>   Сильней </a:t>
            </a:r>
            <a:r>
              <a:rPr lang="ru-RU" sz="3400" dirty="0"/>
              <a:t>тогда начинал шипеть костер</a:t>
            </a:r>
          </a:p>
          <a:p>
            <a:pPr eaLnBrk="1" fontAlgn="auto" hangingPunct="1">
              <a:spcAft>
                <a:spcPts val="0"/>
              </a:spcAft>
              <a:buFont typeface="Arial" pitchFamily="34" charset="0"/>
              <a:buNone/>
              <a:defRPr/>
            </a:pPr>
            <a:r>
              <a:rPr lang="ru-RU" sz="3400" dirty="0" smtClean="0"/>
              <a:t>   Костер</a:t>
            </a:r>
            <a:r>
              <a:rPr lang="ru-RU" sz="3400" dirty="0"/>
              <a:t>, принимавшийся </a:t>
            </a:r>
            <a:r>
              <a:rPr lang="ru-RU" sz="3400" dirty="0" err="1"/>
              <a:t>поддувно</a:t>
            </a:r>
            <a:r>
              <a:rPr lang="ru-RU" sz="3400" dirty="0"/>
              <a:t> и сердито завывать</a:t>
            </a:r>
          </a:p>
          <a:p>
            <a:pPr eaLnBrk="1" fontAlgn="auto" hangingPunct="1">
              <a:spcAft>
                <a:spcPts val="0"/>
              </a:spcAft>
              <a:buFont typeface="Arial" pitchFamily="34" charset="0"/>
              <a:buNone/>
              <a:defRPr/>
            </a:pPr>
            <a:r>
              <a:rPr lang="ru-RU" sz="3400" dirty="0" smtClean="0"/>
              <a:t>   Исполинская </a:t>
            </a:r>
            <a:r>
              <a:rPr lang="ru-RU" sz="3400" dirty="0"/>
              <a:t>тьма</a:t>
            </a:r>
          </a:p>
          <a:p>
            <a:pPr eaLnBrk="1" fontAlgn="auto" hangingPunct="1">
              <a:spcAft>
                <a:spcPts val="0"/>
              </a:spcAft>
              <a:buFont typeface="Arial" pitchFamily="34" charset="0"/>
              <a:buNone/>
              <a:defRPr/>
            </a:pPr>
            <a:r>
              <a:rPr lang="ru-RU" sz="3400" dirty="0" smtClean="0"/>
              <a:t>   Тьма</a:t>
            </a:r>
            <a:r>
              <a:rPr lang="ru-RU" sz="3400" dirty="0"/>
              <a:t>, поднимавшаяся до неизвестно какой бесконечности</a:t>
            </a:r>
          </a:p>
          <a:p>
            <a:pPr eaLnBrk="1" fontAlgn="auto" hangingPunct="1">
              <a:spcAft>
                <a:spcPts val="0"/>
              </a:spcAft>
              <a:buFont typeface="Arial" pitchFamily="34" charset="0"/>
              <a:buNone/>
              <a:defRPr/>
            </a:pPr>
            <a:r>
              <a:rPr lang="ru-RU" sz="3400" dirty="0" smtClean="0"/>
              <a:t>   Жалок</a:t>
            </a:r>
            <a:r>
              <a:rPr lang="ru-RU" sz="3400" dirty="0"/>
              <a:t>, беспомощен и </a:t>
            </a:r>
            <a:r>
              <a:rPr lang="ru-RU" sz="3400" dirty="0" err="1"/>
              <a:t>игрушечен</a:t>
            </a:r>
            <a:r>
              <a:rPr lang="ru-RU" sz="3400" dirty="0"/>
              <a:t> казался костер</a:t>
            </a:r>
          </a:p>
          <a:p>
            <a:pPr eaLnBrk="1" fontAlgn="auto" hangingPunct="1">
              <a:spcAft>
                <a:spcPts val="0"/>
              </a:spcAft>
              <a:buFont typeface="Arial" pitchFamily="34" charset="0"/>
              <a:buNone/>
              <a:defRPr/>
            </a:pPr>
            <a:r>
              <a:rPr lang="ru-RU" sz="3400" dirty="0" smtClean="0"/>
              <a:t>   Молчаливую </a:t>
            </a:r>
            <a:r>
              <a:rPr lang="ru-RU" sz="3400" dirty="0"/>
              <a:t>тайную жизнь</a:t>
            </a:r>
          </a:p>
          <a:p>
            <a:pPr eaLnBrk="1" fontAlgn="auto" hangingPunct="1">
              <a:spcAft>
                <a:spcPts val="0"/>
              </a:spcAft>
              <a:buFont typeface="Arial" pitchFamily="34" charset="0"/>
              <a:buNone/>
              <a:defRPr/>
            </a:pPr>
            <a:r>
              <a:rPr lang="ru-RU" sz="3400" dirty="0" smtClean="0"/>
              <a:t>   Дождь </a:t>
            </a:r>
            <a:r>
              <a:rPr lang="ru-RU" sz="3400" dirty="0"/>
              <a:t>опять стал </a:t>
            </a:r>
            <a:r>
              <a:rPr lang="ru-RU" sz="3400" dirty="0" smtClean="0"/>
              <a:t>примолкать</a:t>
            </a:r>
            <a:endParaRPr lang="ru-RU" sz="3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r>
              <a:rPr lang="ru-RU" sz="2800" smtClean="0"/>
              <a:t>Изобразительно-выразительные средства языка</a:t>
            </a:r>
          </a:p>
        </p:txBody>
      </p:sp>
      <p:sp>
        <p:nvSpPr>
          <p:cNvPr id="3" name="Содержимое 2"/>
          <p:cNvSpPr>
            <a:spLocks noGrp="1"/>
          </p:cNvSpPr>
          <p:nvPr>
            <p:ph idx="1"/>
          </p:nvPr>
        </p:nvSpPr>
        <p:spPr>
          <a:xfrm>
            <a:off x="457200" y="1268413"/>
            <a:ext cx="8229600" cy="4857750"/>
          </a:xfrm>
        </p:spPr>
        <p:txBody>
          <a:bodyPr rtlCol="0">
            <a:normAutofit fontScale="85000" lnSpcReduction="10000"/>
          </a:bodyPr>
          <a:lstStyle/>
          <a:p>
            <a:pPr algn="ctr" eaLnBrk="1" fontAlgn="auto" hangingPunct="1">
              <a:spcAft>
                <a:spcPts val="0"/>
              </a:spcAft>
              <a:buFont typeface="Arial" pitchFamily="34" charset="0"/>
              <a:buNone/>
              <a:defRPr/>
            </a:pPr>
            <a:r>
              <a:rPr lang="ru-RU" dirty="0"/>
              <a:t>2</a:t>
            </a:r>
            <a:r>
              <a:rPr lang="ru-RU" dirty="0" smtClean="0"/>
              <a:t> группа</a:t>
            </a:r>
          </a:p>
          <a:p>
            <a:pPr eaLnBrk="1" fontAlgn="auto" hangingPunct="1">
              <a:spcAft>
                <a:spcPts val="0"/>
              </a:spcAft>
              <a:buFont typeface="Arial" pitchFamily="34" charset="0"/>
              <a:buNone/>
              <a:defRPr/>
            </a:pPr>
            <a:r>
              <a:rPr lang="ru-RU" dirty="0"/>
              <a:t>Костер, принимавшийся завывать</a:t>
            </a:r>
          </a:p>
          <a:p>
            <a:pPr eaLnBrk="1" fontAlgn="auto" hangingPunct="1">
              <a:spcAft>
                <a:spcPts val="0"/>
              </a:spcAft>
              <a:buFont typeface="Arial" pitchFamily="34" charset="0"/>
              <a:buNone/>
              <a:defRPr/>
            </a:pPr>
            <a:r>
              <a:rPr lang="ru-RU" dirty="0"/>
              <a:t>Во вздымающемся воздухе</a:t>
            </a:r>
          </a:p>
          <a:p>
            <a:pPr eaLnBrk="1" fontAlgn="auto" hangingPunct="1">
              <a:spcAft>
                <a:spcPts val="0"/>
              </a:spcAft>
              <a:buFont typeface="Arial" pitchFamily="34" charset="0"/>
              <a:buNone/>
              <a:defRPr/>
            </a:pPr>
            <a:r>
              <a:rPr lang="ru-RU" dirty="0"/>
              <a:t>Дождь висел над костром парящим </a:t>
            </a:r>
            <a:r>
              <a:rPr lang="ru-RU" dirty="0" err="1"/>
              <a:t>бусом</a:t>
            </a:r>
            <a:endParaRPr lang="ru-RU" dirty="0"/>
          </a:p>
          <a:p>
            <a:pPr eaLnBrk="1" fontAlgn="auto" hangingPunct="1">
              <a:spcAft>
                <a:spcPts val="0"/>
              </a:spcAft>
              <a:buFont typeface="Arial" pitchFamily="34" charset="0"/>
              <a:buNone/>
              <a:defRPr/>
            </a:pPr>
            <a:r>
              <a:rPr lang="ru-RU" dirty="0"/>
              <a:t>Тьма вздохнула печально</a:t>
            </a:r>
          </a:p>
          <a:p>
            <a:pPr eaLnBrk="1" fontAlgn="auto" hangingPunct="1">
              <a:spcAft>
                <a:spcPts val="0"/>
              </a:spcAft>
              <a:buFont typeface="Arial" pitchFamily="34" charset="0"/>
              <a:buNone/>
              <a:defRPr/>
            </a:pPr>
            <a:r>
              <a:rPr lang="ru-RU" dirty="0" err="1"/>
              <a:t>Исполински-глубокой</a:t>
            </a:r>
            <a:r>
              <a:rPr lang="ru-RU" dirty="0"/>
              <a:t>, затаенной тоски</a:t>
            </a:r>
          </a:p>
          <a:p>
            <a:pPr eaLnBrk="1" fontAlgn="auto" hangingPunct="1">
              <a:spcAft>
                <a:spcPts val="0"/>
              </a:spcAft>
              <a:buFont typeface="Arial" pitchFamily="34" charset="0"/>
              <a:buNone/>
              <a:defRPr/>
            </a:pPr>
            <a:r>
              <a:rPr lang="ru-RU" dirty="0"/>
              <a:t>Отшатнулся и тут же подался вперед</a:t>
            </a:r>
          </a:p>
          <a:p>
            <a:pPr eaLnBrk="1" fontAlgn="auto" hangingPunct="1">
              <a:spcAft>
                <a:spcPts val="0"/>
              </a:spcAft>
              <a:buFont typeface="Arial" pitchFamily="34" charset="0"/>
              <a:buNone/>
              <a:defRPr/>
            </a:pPr>
            <a:r>
              <a:rPr lang="ru-RU" dirty="0"/>
              <a:t>Приятное тепло разлилось по его телу</a:t>
            </a:r>
          </a:p>
          <a:p>
            <a:pPr eaLnBrk="1" fontAlgn="auto" hangingPunct="1">
              <a:spcAft>
                <a:spcPts val="0"/>
              </a:spcAft>
              <a:buFont typeface="Arial" pitchFamily="34" charset="0"/>
              <a:buNone/>
              <a:defRPr/>
            </a:pPr>
            <a:r>
              <a:rPr lang="ru-RU" dirty="0"/>
              <a:t>Непереносимо-сладкая боль</a:t>
            </a:r>
          </a:p>
          <a:p>
            <a:pPr eaLnBrk="1" fontAlgn="auto" hangingPunct="1">
              <a:spcAft>
                <a:spcPts val="0"/>
              </a:spcAft>
              <a:buFont typeface="Arial" pitchFamily="34" charset="0"/>
              <a:buNone/>
              <a:defRPr/>
            </a:pPr>
            <a:r>
              <a:rPr lang="ru-RU" dirty="0"/>
              <a:t>Словно что-то вошло в него и что-то из него вышло</a:t>
            </a:r>
          </a:p>
          <a:p>
            <a:pPr eaLnBrk="1" fontAlgn="auto" hangingPunct="1">
              <a:spcAft>
                <a:spcPts val="0"/>
              </a:spcAft>
              <a:buFont typeface="Arial" pitchFamily="34" charset="0"/>
              <a:buChar char="•"/>
              <a:defRPr/>
            </a:pP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r>
              <a:rPr lang="ru-RU" sz="2800" smtClean="0"/>
              <a:t>Изобразительно-выразительные средства языка</a:t>
            </a:r>
          </a:p>
        </p:txBody>
      </p:sp>
      <p:sp>
        <p:nvSpPr>
          <p:cNvPr id="3" name="Содержимое 2"/>
          <p:cNvSpPr>
            <a:spLocks noGrp="1"/>
          </p:cNvSpPr>
          <p:nvPr>
            <p:ph idx="1"/>
          </p:nvPr>
        </p:nvSpPr>
        <p:spPr>
          <a:xfrm>
            <a:off x="457200" y="1268413"/>
            <a:ext cx="8229600" cy="4857750"/>
          </a:xfrm>
        </p:spPr>
        <p:txBody>
          <a:bodyPr rtlCol="0">
            <a:normAutofit fontScale="62500" lnSpcReduction="20000"/>
          </a:bodyPr>
          <a:lstStyle/>
          <a:p>
            <a:pPr algn="ctr" eaLnBrk="1" fontAlgn="auto" hangingPunct="1">
              <a:spcAft>
                <a:spcPts val="0"/>
              </a:spcAft>
              <a:buFont typeface="Arial" pitchFamily="34" charset="0"/>
              <a:buNone/>
              <a:defRPr/>
            </a:pPr>
            <a:r>
              <a:rPr lang="ru-RU" dirty="0" smtClean="0"/>
              <a:t>3 группа</a:t>
            </a:r>
          </a:p>
          <a:p>
            <a:pPr eaLnBrk="1" fontAlgn="auto" hangingPunct="1">
              <a:lnSpc>
                <a:spcPct val="120000"/>
              </a:lnSpc>
              <a:spcAft>
                <a:spcPts val="0"/>
              </a:spcAft>
              <a:buFont typeface="Arial" pitchFamily="34" charset="0"/>
              <a:buNone/>
              <a:defRPr/>
            </a:pPr>
            <a:r>
              <a:rPr lang="ru-RU" sz="3800" dirty="0"/>
              <a:t>Солнце выбралось из-за туч показать, что оно живо-здорово</a:t>
            </a:r>
          </a:p>
          <a:p>
            <a:pPr eaLnBrk="1" fontAlgn="auto" hangingPunct="1">
              <a:lnSpc>
                <a:spcPct val="120000"/>
              </a:lnSpc>
              <a:spcAft>
                <a:spcPts val="0"/>
              </a:spcAft>
              <a:buFont typeface="Arial" pitchFamily="34" charset="0"/>
              <a:buNone/>
              <a:defRPr/>
            </a:pPr>
            <a:r>
              <a:rPr lang="ru-RU" sz="3800" dirty="0"/>
              <a:t>Взрывчато, </a:t>
            </a:r>
            <a:r>
              <a:rPr lang="ru-RU" sz="3800" dirty="0" err="1"/>
              <a:t>звездчато</a:t>
            </a:r>
            <a:r>
              <a:rPr lang="ru-RU" sz="3800" dirty="0"/>
              <a:t> взблескивали погибающие капли воды</a:t>
            </a:r>
          </a:p>
          <a:p>
            <a:pPr eaLnBrk="1" fontAlgn="auto" hangingPunct="1">
              <a:lnSpc>
                <a:spcPct val="120000"/>
              </a:lnSpc>
              <a:spcAft>
                <a:spcPts val="0"/>
              </a:spcAft>
              <a:buFont typeface="Arial" pitchFamily="34" charset="0"/>
              <a:buNone/>
              <a:defRPr/>
            </a:pPr>
            <a:r>
              <a:rPr lang="ru-RU" sz="3800" dirty="0"/>
              <a:t>Беспросветная, бесконечная тьма</a:t>
            </a:r>
          </a:p>
          <a:p>
            <a:pPr eaLnBrk="1" fontAlgn="auto" hangingPunct="1">
              <a:lnSpc>
                <a:spcPct val="120000"/>
              </a:lnSpc>
              <a:spcAft>
                <a:spcPts val="0"/>
              </a:spcAft>
              <a:buFont typeface="Arial" pitchFamily="34" charset="0"/>
              <a:buNone/>
              <a:defRPr/>
            </a:pPr>
            <a:r>
              <a:rPr lang="ru-RU" sz="3800" dirty="0"/>
              <a:t>Слабый дымок редкой и тонкой прядью уходил прямо вверх</a:t>
            </a:r>
          </a:p>
          <a:p>
            <a:pPr eaLnBrk="1" fontAlgn="auto" hangingPunct="1">
              <a:lnSpc>
                <a:spcPct val="120000"/>
              </a:lnSpc>
              <a:spcAft>
                <a:spcPts val="0"/>
              </a:spcAft>
              <a:buFont typeface="Arial" pitchFamily="34" charset="0"/>
              <a:buNone/>
              <a:defRPr/>
            </a:pPr>
            <a:r>
              <a:rPr lang="ru-RU" sz="3800" dirty="0"/>
              <a:t>Пока солнце подберет мокроту</a:t>
            </a:r>
          </a:p>
          <a:p>
            <a:pPr eaLnBrk="1" fontAlgn="auto" hangingPunct="1">
              <a:lnSpc>
                <a:spcPct val="120000"/>
              </a:lnSpc>
              <a:spcAft>
                <a:spcPts val="0"/>
              </a:spcAft>
              <a:buFont typeface="Arial" pitchFamily="34" charset="0"/>
              <a:buNone/>
              <a:defRPr/>
            </a:pPr>
            <a:r>
              <a:rPr lang="ru-RU" sz="3800" dirty="0" smtClean="0"/>
              <a:t>Умиротворенно </a:t>
            </a:r>
            <a:r>
              <a:rPr lang="ru-RU" sz="3800" dirty="0"/>
              <a:t>и грустно затихал костер</a:t>
            </a:r>
          </a:p>
          <a:p>
            <a:pPr eaLnBrk="1" fontAlgn="auto" hangingPunct="1">
              <a:lnSpc>
                <a:spcPct val="120000"/>
              </a:lnSpc>
              <a:spcAft>
                <a:spcPts val="0"/>
              </a:spcAft>
              <a:buFont typeface="Arial" pitchFamily="34" charset="0"/>
              <a:buNone/>
              <a:defRPr/>
            </a:pPr>
            <a:r>
              <a:rPr lang="ru-RU" sz="3800" dirty="0" err="1"/>
              <a:t>Дурманяще</a:t>
            </a:r>
            <a:r>
              <a:rPr lang="ru-RU" sz="3800" dirty="0"/>
              <a:t> и терпко пахла лесная земля</a:t>
            </a:r>
          </a:p>
          <a:p>
            <a:pPr eaLnBrk="1" fontAlgn="auto" hangingPunct="1">
              <a:lnSpc>
                <a:spcPct val="120000"/>
              </a:lnSpc>
              <a:spcAft>
                <a:spcPts val="0"/>
              </a:spcAft>
              <a:buFont typeface="Arial" pitchFamily="34" charset="0"/>
              <a:buNone/>
              <a:defRPr/>
            </a:pPr>
            <a:r>
              <a:rPr lang="ru-RU" sz="3800" dirty="0"/>
              <a:t>Приятное тепло сплошной мягкой волной разлилось по его телу</a:t>
            </a:r>
          </a:p>
          <a:p>
            <a:pPr eaLnBrk="1" fontAlgn="auto" hangingPunct="1">
              <a:spcAft>
                <a:spcPts val="0"/>
              </a:spcAft>
              <a:buFont typeface="Arial" pitchFamily="34" charset="0"/>
              <a:buChar char="•"/>
              <a:defRPr/>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pPr eaLnBrk="1" hangingPunct="1"/>
            <a:r>
              <a:rPr lang="ru-RU" sz="2800" smtClean="0"/>
              <a:t>Изобразительно-выразительные средства языка</a:t>
            </a:r>
          </a:p>
        </p:txBody>
      </p:sp>
      <p:sp>
        <p:nvSpPr>
          <p:cNvPr id="3" name="Содержимое 2"/>
          <p:cNvSpPr>
            <a:spLocks noGrp="1"/>
          </p:cNvSpPr>
          <p:nvPr>
            <p:ph idx="1"/>
          </p:nvPr>
        </p:nvSpPr>
        <p:spPr>
          <a:xfrm>
            <a:off x="457200" y="1268413"/>
            <a:ext cx="8229600" cy="4857750"/>
          </a:xfrm>
        </p:spPr>
        <p:txBody>
          <a:bodyPr rtlCol="0">
            <a:normAutofit fontScale="85000" lnSpcReduction="20000"/>
          </a:bodyPr>
          <a:lstStyle/>
          <a:p>
            <a:pPr algn="ctr" eaLnBrk="1" fontAlgn="auto" hangingPunct="1">
              <a:spcAft>
                <a:spcPts val="0"/>
              </a:spcAft>
              <a:buFont typeface="Arial" pitchFamily="34" charset="0"/>
              <a:buNone/>
              <a:defRPr/>
            </a:pPr>
            <a:r>
              <a:rPr lang="ru-RU" dirty="0" smtClean="0"/>
              <a:t>4 группа</a:t>
            </a:r>
          </a:p>
          <a:p>
            <a:pPr eaLnBrk="1" fontAlgn="auto" hangingPunct="1">
              <a:spcAft>
                <a:spcPts val="0"/>
              </a:spcAft>
              <a:buFont typeface="Arial" pitchFamily="34" charset="0"/>
              <a:buNone/>
              <a:defRPr/>
            </a:pPr>
            <a:r>
              <a:rPr lang="ru-RU" dirty="0" err="1"/>
              <a:t>Дурноголосо</a:t>
            </a:r>
            <a:r>
              <a:rPr lang="ru-RU" dirty="0"/>
              <a:t> закричала кедровка</a:t>
            </a:r>
          </a:p>
          <a:p>
            <a:pPr eaLnBrk="1" fontAlgn="auto" hangingPunct="1">
              <a:spcAft>
                <a:spcPts val="0"/>
              </a:spcAft>
              <a:buFont typeface="Arial" pitchFamily="34" charset="0"/>
              <a:buNone/>
              <a:defRPr/>
            </a:pPr>
            <a:r>
              <a:rPr lang="ru-RU" dirty="0"/>
              <a:t>Саня сладостно вздохнул</a:t>
            </a:r>
          </a:p>
          <a:p>
            <a:pPr eaLnBrk="1" fontAlgn="auto" hangingPunct="1">
              <a:spcAft>
                <a:spcPts val="0"/>
              </a:spcAft>
              <a:buFont typeface="Arial" pitchFamily="34" charset="0"/>
              <a:buNone/>
              <a:defRPr/>
            </a:pPr>
            <a:r>
              <a:rPr lang="ru-RU" dirty="0"/>
              <a:t>Бесконечная, яростная благодать мира</a:t>
            </a:r>
          </a:p>
          <a:p>
            <a:pPr eaLnBrk="1" fontAlgn="auto" hangingPunct="1">
              <a:spcAft>
                <a:spcPts val="0"/>
              </a:spcAft>
              <a:buFont typeface="Arial" pitchFamily="34" charset="0"/>
              <a:buNone/>
              <a:defRPr/>
            </a:pPr>
            <a:r>
              <a:rPr lang="ru-RU" dirty="0"/>
              <a:t>Нечеловечески сильного и огромного чувства</a:t>
            </a:r>
          </a:p>
          <a:p>
            <a:pPr eaLnBrk="1" fontAlgn="auto" hangingPunct="1">
              <a:spcAft>
                <a:spcPts val="0"/>
              </a:spcAft>
              <a:buFont typeface="Arial" pitchFamily="34" charset="0"/>
              <a:buNone/>
              <a:defRPr/>
            </a:pPr>
            <a:r>
              <a:rPr lang="ru-RU" dirty="0"/>
              <a:t>День раздвинулся шире</a:t>
            </a:r>
          </a:p>
          <a:p>
            <a:pPr eaLnBrk="1" fontAlgn="auto" hangingPunct="1">
              <a:spcAft>
                <a:spcPts val="0"/>
              </a:spcAft>
              <a:buFont typeface="Arial" pitchFamily="34" charset="0"/>
              <a:buNone/>
              <a:defRPr/>
            </a:pPr>
            <a:r>
              <a:rPr lang="ru-RU" dirty="0"/>
              <a:t>Тесный и серый мир</a:t>
            </a:r>
          </a:p>
          <a:p>
            <a:pPr eaLnBrk="1" fontAlgn="auto" hangingPunct="1">
              <a:spcAft>
                <a:spcPts val="0"/>
              </a:spcAft>
              <a:buFont typeface="Arial" pitchFamily="34" charset="0"/>
              <a:buNone/>
              <a:defRPr/>
            </a:pPr>
            <a:r>
              <a:rPr lang="ru-RU" dirty="0"/>
              <a:t>Светозарное могучее течение</a:t>
            </a:r>
          </a:p>
          <a:p>
            <a:pPr eaLnBrk="1" fontAlgn="auto" hangingPunct="1">
              <a:spcAft>
                <a:spcPts val="0"/>
              </a:spcAft>
              <a:buFont typeface="Arial" pitchFamily="34" charset="0"/>
              <a:buNone/>
              <a:defRPr/>
            </a:pPr>
            <a:r>
              <a:rPr lang="ru-RU" dirty="0"/>
              <a:t>Пила и не могла напиться и насытиться солнцем земля</a:t>
            </a:r>
          </a:p>
          <a:p>
            <a:pPr eaLnBrk="1" fontAlgn="auto" hangingPunct="1">
              <a:spcAft>
                <a:spcPts val="0"/>
              </a:spcAft>
              <a:buFont typeface="Arial" pitchFamily="34" charset="0"/>
              <a:buNone/>
              <a:defRPr/>
            </a:pPr>
            <a:r>
              <a:rPr lang="ru-RU" dirty="0"/>
              <a:t>Первобытное раздолье</a:t>
            </a:r>
          </a:p>
          <a:p>
            <a:pPr eaLnBrk="1" fontAlgn="auto" hangingPunct="1">
              <a:spcAft>
                <a:spcPts val="0"/>
              </a:spcAft>
              <a:buFont typeface="Arial" pitchFamily="34" charset="0"/>
              <a:buNone/>
              <a:defRPr/>
            </a:pPr>
            <a:r>
              <a:rPr lang="ru-RU" dirty="0"/>
              <a:t>Раздолье без конца и без края</a:t>
            </a:r>
          </a:p>
          <a:p>
            <a:pPr eaLnBrk="1" fontAlgn="auto" hangingPunct="1">
              <a:spcAft>
                <a:spcPts val="0"/>
              </a:spcAft>
              <a:buFont typeface="Arial" pitchFamily="34" charset="0"/>
              <a:buChar char="•"/>
              <a:defRPr/>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r>
              <a:rPr lang="ru-RU" sz="2800" smtClean="0"/>
              <a:t>Изобразительно-выразительные средства языка</a:t>
            </a:r>
          </a:p>
        </p:txBody>
      </p:sp>
      <p:sp>
        <p:nvSpPr>
          <p:cNvPr id="3" name="Содержимое 2"/>
          <p:cNvSpPr>
            <a:spLocks noGrp="1"/>
          </p:cNvSpPr>
          <p:nvPr>
            <p:ph idx="1"/>
          </p:nvPr>
        </p:nvSpPr>
        <p:spPr>
          <a:xfrm>
            <a:off x="457200" y="1268413"/>
            <a:ext cx="8229600" cy="4857750"/>
          </a:xfrm>
        </p:spPr>
        <p:txBody>
          <a:bodyPr rtlCol="0">
            <a:normAutofit fontScale="92500" lnSpcReduction="20000"/>
          </a:bodyPr>
          <a:lstStyle/>
          <a:p>
            <a:pPr algn="ctr" eaLnBrk="1" fontAlgn="auto" hangingPunct="1">
              <a:spcAft>
                <a:spcPts val="0"/>
              </a:spcAft>
              <a:buFont typeface="Arial" pitchFamily="34" charset="0"/>
              <a:buNone/>
              <a:defRPr/>
            </a:pPr>
            <a:r>
              <a:rPr lang="ru-RU" dirty="0"/>
              <a:t>5</a:t>
            </a:r>
            <a:r>
              <a:rPr lang="ru-RU" dirty="0" smtClean="0"/>
              <a:t> группа</a:t>
            </a:r>
          </a:p>
          <a:p>
            <a:pPr eaLnBrk="1" fontAlgn="auto" hangingPunct="1">
              <a:spcAft>
                <a:spcPts val="0"/>
              </a:spcAft>
              <a:buFont typeface="Arial" pitchFamily="34" charset="0"/>
              <a:buNone/>
              <a:defRPr/>
            </a:pPr>
            <a:r>
              <a:rPr lang="ru-RU" dirty="0"/>
              <a:t>Откуда </a:t>
            </a:r>
            <a:r>
              <a:rPr lang="ru-RU" i="1" dirty="0"/>
              <a:t>волнами уплывали</a:t>
            </a:r>
            <a:r>
              <a:rPr lang="ru-RU" dirty="0"/>
              <a:t> вдали леса</a:t>
            </a:r>
          </a:p>
          <a:p>
            <a:pPr eaLnBrk="1" fontAlgn="auto" hangingPunct="1">
              <a:spcAft>
                <a:spcPts val="0"/>
              </a:spcAft>
              <a:buFont typeface="Arial" pitchFamily="34" charset="0"/>
              <a:buNone/>
              <a:defRPr/>
            </a:pPr>
            <a:r>
              <a:rPr lang="ru-RU" i="1" dirty="0"/>
              <a:t>Слабой, усыпленной, завороженной и отрывистой</a:t>
            </a:r>
            <a:r>
              <a:rPr lang="ru-RU" dirty="0"/>
              <a:t> мыслью думал</a:t>
            </a:r>
          </a:p>
          <a:p>
            <a:pPr eaLnBrk="1" fontAlgn="auto" hangingPunct="1">
              <a:spcAft>
                <a:spcPts val="0"/>
              </a:spcAft>
              <a:buFont typeface="Arial" pitchFamily="34" charset="0"/>
              <a:buNone/>
              <a:defRPr/>
            </a:pPr>
            <a:r>
              <a:rPr lang="ru-RU" i="1" dirty="0"/>
              <a:t>Распахнувшегося во всех своей благодати и мощи заглавного</a:t>
            </a:r>
            <a:r>
              <a:rPr lang="ru-RU" dirty="0"/>
              <a:t> дня</a:t>
            </a:r>
          </a:p>
          <a:p>
            <a:pPr eaLnBrk="1" fontAlgn="auto" hangingPunct="1">
              <a:spcAft>
                <a:spcPts val="0"/>
              </a:spcAft>
              <a:buFont typeface="Arial" pitchFamily="34" charset="0"/>
              <a:buNone/>
              <a:defRPr/>
            </a:pPr>
            <a:r>
              <a:rPr lang="ru-RU" dirty="0"/>
              <a:t>День </a:t>
            </a:r>
            <a:r>
              <a:rPr lang="ru-RU" i="1" dirty="0"/>
              <a:t>велик и ничему не подвластен</a:t>
            </a:r>
            <a:endParaRPr lang="ru-RU" dirty="0"/>
          </a:p>
          <a:p>
            <a:pPr eaLnBrk="1" fontAlgn="auto" hangingPunct="1">
              <a:spcAft>
                <a:spcPts val="0"/>
              </a:spcAft>
              <a:buFont typeface="Arial" pitchFamily="34" charset="0"/>
              <a:buNone/>
              <a:defRPr/>
            </a:pPr>
            <a:r>
              <a:rPr lang="ru-RU" i="1" dirty="0"/>
              <a:t>Выбеливалась</a:t>
            </a:r>
            <a:r>
              <a:rPr lang="ru-RU" dirty="0"/>
              <a:t> низина</a:t>
            </a:r>
          </a:p>
          <a:p>
            <a:pPr eaLnBrk="1" fontAlgn="auto" hangingPunct="1">
              <a:spcAft>
                <a:spcPts val="0"/>
              </a:spcAft>
              <a:buFont typeface="Arial" pitchFamily="34" charset="0"/>
              <a:buNone/>
              <a:defRPr/>
            </a:pPr>
            <a:r>
              <a:rPr lang="ru-RU" i="1" dirty="0"/>
              <a:t>Молчаливая тайная</a:t>
            </a:r>
            <a:r>
              <a:rPr lang="ru-RU" dirty="0"/>
              <a:t> жизнь</a:t>
            </a:r>
          </a:p>
          <a:p>
            <a:pPr eaLnBrk="1" fontAlgn="auto" hangingPunct="1">
              <a:spcAft>
                <a:spcPts val="0"/>
              </a:spcAft>
              <a:buFont typeface="Arial" pitchFamily="34" charset="0"/>
              <a:buNone/>
              <a:defRPr/>
            </a:pPr>
            <a:r>
              <a:rPr lang="ru-RU" dirty="0"/>
              <a:t>Костер </a:t>
            </a:r>
            <a:r>
              <a:rPr lang="ru-RU" i="1" dirty="0"/>
              <a:t>выстреливал </a:t>
            </a:r>
            <a:r>
              <a:rPr lang="ru-RU" dirty="0"/>
              <a:t>угольками</a:t>
            </a:r>
          </a:p>
          <a:p>
            <a:pPr eaLnBrk="1" fontAlgn="auto" hangingPunct="1">
              <a:spcAft>
                <a:spcPts val="0"/>
              </a:spcAft>
              <a:buFont typeface="Arial" pitchFamily="34" charset="0"/>
              <a:buNone/>
              <a:defRPr/>
            </a:pPr>
            <a:r>
              <a:rPr lang="ru-RU" i="1" dirty="0" err="1"/>
              <a:t>Возвеченный</a:t>
            </a:r>
            <a:r>
              <a:rPr lang="ru-RU" dirty="0"/>
              <a:t> зов</a:t>
            </a:r>
          </a:p>
          <a:p>
            <a:pPr eaLnBrk="1" fontAlgn="auto" hangingPunct="1">
              <a:spcAft>
                <a:spcPts val="0"/>
              </a:spcAft>
              <a:buFont typeface="Arial" pitchFamily="34" charset="0"/>
              <a:buChar char="•"/>
              <a:defRPr/>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«Таёжные» слова и слова, созданные самим автором</a:t>
            </a:r>
            <a:endParaRPr lang="ru-RU" dirty="0"/>
          </a:p>
        </p:txBody>
      </p:sp>
      <p:sp>
        <p:nvSpPr>
          <p:cNvPr id="3" name="Содержимое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ru-RU" dirty="0"/>
              <a:t>Это была первая Санина ночь в тайге — и какая ночь! — точно взявшаяся показать ему один из своих могучих пределов. Тьма упала — хоть ножом режь, в ней не видно было ни неба за кругом костра, ни сторон, сплошным шумом шумел там дождь. Он то примолкал ненадолго, то припускал сильней, и сильней тогда начинал шипеть костер, сопротивлявшийся воде, с досадой выстреливая вверх угольками и принимающийся время от времени для острастки </a:t>
            </a:r>
            <a:r>
              <a:rPr lang="ru-RU" dirty="0" err="1"/>
              <a:t>поддувно</a:t>
            </a:r>
            <a:r>
              <a:rPr lang="ru-RU" dirty="0"/>
              <a:t> и сердито завывать. Но огонь горел хорошо, Митяй перед тем, как окончательно укладываться, навалил на костер, положив их рядом, две сухие лесины, которых должно было хватить надолго. Возле горы лежала еще тень, слабая и начинающая подтаивать, от нее, казалось, и натекала небольшая сырость, но вся низина сияла под солнцем, и взрывчато, </a:t>
            </a:r>
            <a:r>
              <a:rPr lang="ru-RU" dirty="0" err="1"/>
              <a:t>звездчато</a:t>
            </a:r>
            <a:r>
              <a:rPr lang="ru-RU" dirty="0"/>
              <a:t> взблескивали там на кустах яркими вспышками погибающие капли воды.</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«Таёжные» слова и слова, созданные самим автором</a:t>
            </a:r>
            <a:endParaRPr lang="ru-RU" dirty="0"/>
          </a:p>
        </p:txBody>
      </p:sp>
      <p:sp>
        <p:nvSpPr>
          <p:cNvPr id="3" name="Содержимое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ru-RU" dirty="0"/>
              <a:t>Дождь опять стал примолкать, во вздымающемся воздухе ощутимо донесся запах багульника и кедровой смолы. Перевернулся с боку на бок и что-то пробормотал спросонья Митяй. И еще тише стал дождь, он висел над костром на темном фоне парящим </a:t>
            </a:r>
            <a:r>
              <a:rPr lang="ru-RU" dirty="0" err="1"/>
              <a:t>бусом</a:t>
            </a:r>
            <a:r>
              <a:rPr lang="ru-RU" dirty="0"/>
              <a:t>.</a:t>
            </a:r>
          </a:p>
          <a:p>
            <a:pPr eaLnBrk="1" fontAlgn="auto" hangingPunct="1">
              <a:spcAft>
                <a:spcPts val="0"/>
              </a:spcAft>
              <a:buFont typeface="Arial" pitchFamily="34" charset="0"/>
              <a:buChar char="•"/>
              <a:defRPr/>
            </a:pPr>
            <a:r>
              <a:rPr lang="ru-RU" dirty="0"/>
              <a:t>Дважды на Саню дохнуло звучанием </a:t>
            </a:r>
            <a:r>
              <a:rPr lang="ru-RU" dirty="0" err="1"/>
              <a:t>исполински-глубокой</a:t>
            </a:r>
            <a:r>
              <a:rPr lang="ru-RU" dirty="0"/>
              <a:t>, затаенной тоски, и почудилось ему, что невольно он отшатнулся и подался вослед этому </a:t>
            </a:r>
            <a:r>
              <a:rPr lang="ru-RU" dirty="0" err="1"/>
              <a:t>возвеченному</a:t>
            </a:r>
            <a:r>
              <a:rPr lang="ru-RU" dirty="0"/>
              <a:t>, невесть как донесшемуся зову.</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a:xfrm>
            <a:off x="395288" y="404813"/>
            <a:ext cx="8291512" cy="5721350"/>
          </a:xfrm>
        </p:spPr>
        <p:txBody>
          <a:bodyPr rtlCol="0">
            <a:normAutofit lnSpcReduction="10000"/>
          </a:bodyPr>
          <a:lstStyle/>
          <a:p>
            <a:pPr eaLnBrk="1" fontAlgn="auto" hangingPunct="1">
              <a:spcAft>
                <a:spcPts val="0"/>
              </a:spcAft>
              <a:buFont typeface="Arial" pitchFamily="34" charset="0"/>
              <a:buNone/>
              <a:defRPr/>
            </a:pPr>
            <a:r>
              <a:rPr lang="ru-RU" i="1" dirty="0">
                <a:solidFill>
                  <a:srgbClr val="0070C0"/>
                </a:solidFill>
              </a:rPr>
              <a:t>С длинных игл кедровника дробинки</a:t>
            </a:r>
            <a:endParaRPr lang="ru-RU" dirty="0">
              <a:solidFill>
                <a:srgbClr val="0070C0"/>
              </a:solidFill>
            </a:endParaRPr>
          </a:p>
          <a:p>
            <a:pPr eaLnBrk="1" fontAlgn="auto" hangingPunct="1">
              <a:spcAft>
                <a:spcPts val="0"/>
              </a:spcAft>
              <a:buFont typeface="Arial" pitchFamily="34" charset="0"/>
              <a:buNone/>
              <a:defRPr/>
            </a:pPr>
            <a:r>
              <a:rPr lang="ru-RU" i="1" dirty="0">
                <a:solidFill>
                  <a:srgbClr val="0070C0"/>
                </a:solidFill>
              </a:rPr>
              <a:t> Росные прошили мох седой.</a:t>
            </a:r>
            <a:endParaRPr lang="ru-RU" dirty="0">
              <a:solidFill>
                <a:srgbClr val="0070C0"/>
              </a:solidFill>
            </a:endParaRPr>
          </a:p>
          <a:p>
            <a:pPr eaLnBrk="1" fontAlgn="auto" hangingPunct="1">
              <a:spcAft>
                <a:spcPts val="0"/>
              </a:spcAft>
              <a:buFont typeface="Arial" pitchFamily="34" charset="0"/>
              <a:buNone/>
              <a:defRPr/>
            </a:pPr>
            <a:r>
              <a:rPr lang="ru-RU" i="1" dirty="0">
                <a:solidFill>
                  <a:srgbClr val="0070C0"/>
                </a:solidFill>
              </a:rPr>
              <a:t>Лиственницы кисточки - картинки</a:t>
            </a:r>
            <a:endParaRPr lang="ru-RU" dirty="0">
              <a:solidFill>
                <a:srgbClr val="0070C0"/>
              </a:solidFill>
            </a:endParaRPr>
          </a:p>
          <a:p>
            <a:pPr eaLnBrk="1" fontAlgn="auto" hangingPunct="1">
              <a:spcAft>
                <a:spcPts val="0"/>
              </a:spcAft>
              <a:buFont typeface="Arial" pitchFamily="34" charset="0"/>
              <a:buNone/>
              <a:defRPr/>
            </a:pPr>
            <a:r>
              <a:rPr lang="ru-RU" i="1" dirty="0">
                <a:solidFill>
                  <a:srgbClr val="0070C0"/>
                </a:solidFill>
              </a:rPr>
              <a:t> Густоты таёжной, шаровой.</a:t>
            </a:r>
            <a:endParaRPr lang="ru-RU" dirty="0">
              <a:solidFill>
                <a:srgbClr val="0070C0"/>
              </a:solidFill>
            </a:endParaRPr>
          </a:p>
          <a:p>
            <a:pPr eaLnBrk="1" fontAlgn="auto" hangingPunct="1">
              <a:spcAft>
                <a:spcPts val="0"/>
              </a:spcAft>
              <a:buFont typeface="Arial" pitchFamily="34" charset="0"/>
              <a:buNone/>
              <a:defRPr/>
            </a:pPr>
            <a:r>
              <a:rPr lang="ru-RU" i="1" dirty="0">
                <a:solidFill>
                  <a:srgbClr val="0070C0"/>
                </a:solidFill>
              </a:rPr>
              <a:t>  </a:t>
            </a:r>
            <a:endParaRPr lang="ru-RU" dirty="0">
              <a:solidFill>
                <a:srgbClr val="0070C0"/>
              </a:solidFill>
            </a:endParaRPr>
          </a:p>
          <a:p>
            <a:pPr eaLnBrk="1" fontAlgn="auto" hangingPunct="1">
              <a:spcAft>
                <a:spcPts val="0"/>
              </a:spcAft>
              <a:buFont typeface="Arial" pitchFamily="34" charset="0"/>
              <a:buNone/>
              <a:defRPr/>
            </a:pPr>
            <a:r>
              <a:rPr lang="ru-RU" i="1" dirty="0">
                <a:solidFill>
                  <a:srgbClr val="0070C0"/>
                </a:solidFill>
              </a:rPr>
              <a:t> И синеют каменные глыбы,</a:t>
            </a:r>
            <a:endParaRPr lang="ru-RU" dirty="0">
              <a:solidFill>
                <a:srgbClr val="0070C0"/>
              </a:solidFill>
            </a:endParaRPr>
          </a:p>
          <a:p>
            <a:pPr eaLnBrk="1" fontAlgn="auto" hangingPunct="1">
              <a:spcAft>
                <a:spcPts val="0"/>
              </a:spcAft>
              <a:buFont typeface="Arial" pitchFamily="34" charset="0"/>
              <a:buNone/>
              <a:defRPr/>
            </a:pPr>
            <a:r>
              <a:rPr lang="ru-RU" i="1" dirty="0">
                <a:solidFill>
                  <a:srgbClr val="0070C0"/>
                </a:solidFill>
              </a:rPr>
              <a:t> Устремляясь в вековую высь.</a:t>
            </a:r>
            <a:endParaRPr lang="ru-RU" dirty="0">
              <a:solidFill>
                <a:srgbClr val="0070C0"/>
              </a:solidFill>
            </a:endParaRPr>
          </a:p>
          <a:p>
            <a:pPr eaLnBrk="1" fontAlgn="auto" hangingPunct="1">
              <a:spcAft>
                <a:spcPts val="0"/>
              </a:spcAft>
              <a:buFont typeface="Arial" pitchFamily="34" charset="0"/>
              <a:buNone/>
              <a:defRPr/>
            </a:pPr>
            <a:r>
              <a:rPr lang="ru-RU" i="1" dirty="0">
                <a:solidFill>
                  <a:srgbClr val="0070C0"/>
                </a:solidFill>
              </a:rPr>
              <a:t> И всей мощью зелени изгибы</a:t>
            </a:r>
            <a:endParaRPr lang="ru-RU" dirty="0">
              <a:solidFill>
                <a:srgbClr val="0070C0"/>
              </a:solidFill>
            </a:endParaRPr>
          </a:p>
          <a:p>
            <a:pPr eaLnBrk="1" fontAlgn="auto" hangingPunct="1">
              <a:spcAft>
                <a:spcPts val="0"/>
              </a:spcAft>
              <a:buFont typeface="Arial" pitchFamily="34" charset="0"/>
              <a:buNone/>
              <a:defRPr/>
            </a:pPr>
            <a:r>
              <a:rPr lang="ru-RU" i="1" dirty="0">
                <a:solidFill>
                  <a:srgbClr val="0070C0"/>
                </a:solidFill>
              </a:rPr>
              <a:t> Над землей таежной поднялись.</a:t>
            </a:r>
            <a:endParaRPr lang="ru-RU" dirty="0">
              <a:solidFill>
                <a:srgbClr val="0070C0"/>
              </a:solidFill>
            </a:endParaRPr>
          </a:p>
          <a:p>
            <a:pPr eaLnBrk="1" fontAlgn="auto" hangingPunct="1">
              <a:spcAft>
                <a:spcPts val="0"/>
              </a:spcAft>
              <a:buFont typeface="Arial" pitchFamily="34" charset="0"/>
              <a:buNone/>
              <a:defRPr/>
            </a:pPr>
            <a:r>
              <a:rPr lang="ru-RU" sz="2800" dirty="0" smtClean="0"/>
              <a:t>                                                          </a:t>
            </a:r>
            <a:r>
              <a:rPr lang="ru-RU" sz="2800" dirty="0" smtClean="0">
                <a:solidFill>
                  <a:schemeClr val="accent2">
                    <a:lumMod val="50000"/>
                  </a:schemeClr>
                </a:solidFill>
              </a:rPr>
              <a:t>Александр </a:t>
            </a:r>
            <a:r>
              <a:rPr lang="ru-RU" sz="2800" dirty="0" err="1" smtClean="0">
                <a:solidFill>
                  <a:schemeClr val="accent2">
                    <a:lumMod val="50000"/>
                  </a:schemeClr>
                </a:solidFill>
              </a:rPr>
              <a:t>Балтин</a:t>
            </a:r>
            <a:endParaRPr lang="ru-RU" sz="2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«Таёжные» слова и слова, созданные самим автором</a:t>
            </a:r>
            <a:endParaRPr lang="ru-RU" dirty="0"/>
          </a:p>
        </p:txBody>
      </p:sp>
      <p:sp>
        <p:nvSpPr>
          <p:cNvPr id="3" name="Содержимое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ru-RU" dirty="0"/>
              <a:t>Возле горы лежала еще тень, слабая и начинающая подтаивать, от нее, казалось, и натекала небольшая сырость, но вся низина сияла под солнцем, и взрывчато, </a:t>
            </a:r>
            <a:r>
              <a:rPr lang="ru-RU" dirty="0" err="1"/>
              <a:t>звездчато</a:t>
            </a:r>
            <a:r>
              <a:rPr lang="ru-RU" dirty="0"/>
              <a:t> взблескивали там на кустах яркими вспышками погибающие капли воды.</a:t>
            </a:r>
          </a:p>
          <a:p>
            <a:pPr eaLnBrk="1" fontAlgn="auto" hangingPunct="1">
              <a:spcAft>
                <a:spcPts val="0"/>
              </a:spcAft>
              <a:buFont typeface="Arial" pitchFamily="34" charset="0"/>
              <a:buChar char="•"/>
              <a:defRPr/>
            </a:pPr>
            <a:r>
              <a:rPr lang="ru-RU" dirty="0"/>
              <a:t>Саню же все в это яркое утро приводило в восторг — и то, как обрывались с кедра и шлепались о шалаш и о землю последние крупные капли дождя; и то, как умиротворенно и грустно, вызывая какую-то непонятную сладость в груди, затихал костер; и то, как </a:t>
            </a:r>
            <a:r>
              <a:rPr lang="ru-RU" dirty="0" err="1"/>
              <a:t>дурманяще</a:t>
            </a:r>
            <a:r>
              <a:rPr lang="ru-RU" dirty="0"/>
              <a:t> и терпко пахла после дождя лесная земля; как все больше и больше выбеливалась низина, куда им предстояло идти; и даже то, как неожиданно и </a:t>
            </a:r>
            <a:r>
              <a:rPr lang="ru-RU" dirty="0" err="1"/>
              <a:t>дурноголосо</a:t>
            </a:r>
            <a:r>
              <a:rPr lang="ru-RU" dirty="0"/>
              <a:t>, напугав их, закричала над головами кедровка.</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«Таёжные» слова и слова, созданные самим автором</a:t>
            </a:r>
            <a:endParaRPr lang="ru-RU" dirty="0"/>
          </a:p>
        </p:txBody>
      </p:sp>
      <p:sp>
        <p:nvSpPr>
          <p:cNvPr id="3" name="Содержимое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ru-RU" dirty="0"/>
              <a:t>Под солнцем голубица скоро посветлела и стала под цвет неба — стоило Сане на секунду поднять глаза вверх, ягода исчезала совершенно, растекалась в синеве воздуха, так что приходилось затем всматриваться, напрягать зрение, чтобы снова отыскать ее — по-прежнему </a:t>
            </a:r>
            <a:r>
              <a:rPr lang="ru-RU" dirty="0" err="1"/>
              <a:t>рясную</a:t>
            </a:r>
            <a:r>
              <a:rPr lang="ru-RU" dirty="0"/>
              <a:t>, крупную, отчетливо видимую.</a:t>
            </a:r>
          </a:p>
          <a:p>
            <a:pPr eaLnBrk="1" fontAlgn="auto" hangingPunct="1">
              <a:spcAft>
                <a:spcPts val="0"/>
              </a:spcAft>
              <a:buFont typeface="Arial" pitchFamily="34" charset="0"/>
              <a:buChar char="•"/>
              <a:defRPr/>
            </a:pPr>
            <a:r>
              <a:rPr lang="ru-RU" dirty="0"/>
              <a:t>Нет, слишком велик и ничему не подвластен, слишком </a:t>
            </a:r>
            <a:r>
              <a:rPr lang="ru-RU" dirty="0" err="1"/>
              <a:t>вышен</a:t>
            </a:r>
            <a:r>
              <a:rPr lang="ru-RU" dirty="0"/>
              <a:t> и </a:t>
            </a:r>
            <a:r>
              <a:rPr lang="ru-RU" dirty="0" err="1"/>
              <a:t>всеславен</a:t>
            </a:r>
            <a:r>
              <a:rPr lang="ru-RU" dirty="0"/>
              <a:t> был он, этот день, чтобы поддался он хоть какому-нибудь умственному извлечению из себя.</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«Таёжные» слова и слова, созданные самим автором</a:t>
            </a:r>
            <a:endParaRPr lang="ru-RU" dirty="0"/>
          </a:p>
        </p:txBody>
      </p:sp>
      <p:sp>
        <p:nvSpPr>
          <p:cNvPr id="3" name="Содержимое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ru-RU" dirty="0"/>
              <a:t>Саня сидел и смотрел, как мечутся по этим лесинам маленькие древесные муравьи, как отгорает и опадает щепа, обнажая источенное ими, похожее на опилки, зернистое крошево.</a:t>
            </a:r>
          </a:p>
          <a:p>
            <a:pPr eaLnBrk="1" fontAlgn="auto" hangingPunct="1">
              <a:spcAft>
                <a:spcPts val="0"/>
              </a:spcAft>
              <a:buFont typeface="Arial" pitchFamily="34" charset="0"/>
              <a:buChar char="•"/>
              <a:defRPr/>
            </a:pPr>
            <a:r>
              <a:rPr lang="ru-RU" dirty="0"/>
              <a:t>Увидев, что дядя Володя направляется к шалашу, Саня пошел вслед за ним и хотел высыпать из своего бидона в его далеко не полный </a:t>
            </a:r>
            <a:r>
              <a:rPr lang="ru-RU" dirty="0" err="1"/>
              <a:t>горбовик</a:t>
            </a:r>
            <a:r>
              <a:rPr lang="ru-RU" dirty="0"/>
              <a:t>, но дядя Володя неожиданно грубо и резко не позволил. Митяй, продолжая сердито ворчать, поднялся и стал подживлять костер. Затрещали посыпавшиеся в стороны искры, затем ровно загудел огонь.</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pPr eaLnBrk="1" hangingPunct="1"/>
            <a:r>
              <a:rPr lang="ru-RU" smtClean="0"/>
              <a:t>Создание синквейна</a:t>
            </a:r>
          </a:p>
        </p:txBody>
      </p:sp>
      <p:sp>
        <p:nvSpPr>
          <p:cNvPr id="3" name="Содержимое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ru-RU" dirty="0" err="1"/>
              <a:t>Синквейн</a:t>
            </a:r>
            <a:r>
              <a:rPr lang="ru-RU" dirty="0"/>
              <a:t> – это </a:t>
            </a:r>
            <a:r>
              <a:rPr lang="ru-RU" dirty="0" err="1"/>
              <a:t>пятистрочная</a:t>
            </a:r>
            <a:r>
              <a:rPr lang="ru-RU" dirty="0"/>
              <a:t> строфа.</a:t>
            </a:r>
          </a:p>
          <a:p>
            <a:pPr eaLnBrk="1" fontAlgn="auto" hangingPunct="1">
              <a:spcAft>
                <a:spcPts val="0"/>
              </a:spcAft>
              <a:buFont typeface="Arial" pitchFamily="34" charset="0"/>
              <a:buNone/>
              <a:defRPr/>
            </a:pPr>
            <a:r>
              <a:rPr lang="ru-RU" dirty="0"/>
              <a:t>1-я строка – одно ключевое слово, определяющее содержание </a:t>
            </a:r>
            <a:r>
              <a:rPr lang="ru-RU" dirty="0" err="1"/>
              <a:t>синквейна</a:t>
            </a:r>
            <a:r>
              <a:rPr lang="ru-RU" dirty="0"/>
              <a:t>;</a:t>
            </a:r>
          </a:p>
          <a:p>
            <a:pPr eaLnBrk="1" fontAlgn="auto" hangingPunct="1">
              <a:spcAft>
                <a:spcPts val="0"/>
              </a:spcAft>
              <a:buFont typeface="Arial" pitchFamily="34" charset="0"/>
              <a:buNone/>
              <a:defRPr/>
            </a:pPr>
            <a:r>
              <a:rPr lang="ru-RU" dirty="0"/>
              <a:t>2-я строка – два прилагательных, характеризующих данное понятие;</a:t>
            </a:r>
          </a:p>
          <a:p>
            <a:pPr eaLnBrk="1" fontAlgn="auto" hangingPunct="1">
              <a:spcAft>
                <a:spcPts val="0"/>
              </a:spcAft>
              <a:buFont typeface="Arial" pitchFamily="34" charset="0"/>
              <a:buNone/>
              <a:defRPr/>
            </a:pPr>
            <a:r>
              <a:rPr lang="ru-RU" dirty="0"/>
              <a:t>3-я строка – три глагола, обозначающих действие в рамках заданной темы;</a:t>
            </a:r>
          </a:p>
          <a:p>
            <a:pPr eaLnBrk="1" fontAlgn="auto" hangingPunct="1">
              <a:spcAft>
                <a:spcPts val="0"/>
              </a:spcAft>
              <a:buFont typeface="Arial" pitchFamily="34" charset="0"/>
              <a:buNone/>
              <a:defRPr/>
            </a:pPr>
            <a:r>
              <a:rPr lang="ru-RU" dirty="0"/>
              <a:t>4-я строка – короткое предложение, раскрывающее суть темы или отношение к ней;</a:t>
            </a:r>
          </a:p>
          <a:p>
            <a:pPr eaLnBrk="1" fontAlgn="auto" hangingPunct="1">
              <a:spcAft>
                <a:spcPts val="0"/>
              </a:spcAft>
              <a:buFont typeface="Arial" pitchFamily="34" charset="0"/>
              <a:buNone/>
              <a:defRPr/>
            </a:pPr>
            <a:r>
              <a:rPr lang="ru-RU" dirty="0"/>
              <a:t>5-я строка – синоним ключевого слова (существительное).</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t>Дифференцированное  домашнее задание. </a:t>
            </a:r>
            <a:r>
              <a:rPr lang="ru-RU" dirty="0" smtClean="0"/>
              <a:t/>
            </a:r>
            <a:br>
              <a:rPr lang="ru-RU" dirty="0" smtClean="0"/>
            </a:br>
            <a:endParaRPr lang="ru-RU" dirty="0"/>
          </a:p>
        </p:txBody>
      </p:sp>
      <p:sp>
        <p:nvSpPr>
          <p:cNvPr id="41986" name="Содержимое 2"/>
          <p:cNvSpPr>
            <a:spLocks noGrp="1"/>
          </p:cNvSpPr>
          <p:nvPr>
            <p:ph idx="1"/>
          </p:nvPr>
        </p:nvSpPr>
        <p:spPr/>
        <p:txBody>
          <a:bodyPr/>
          <a:lstStyle/>
          <a:p>
            <a:pPr eaLnBrk="1" hangingPunct="1">
              <a:buFont typeface="Arial" charset="0"/>
              <a:buNone/>
            </a:pPr>
            <a:r>
              <a:rPr lang="ru-RU" dirty="0" smtClean="0"/>
              <a:t> </a:t>
            </a:r>
          </a:p>
          <a:p>
            <a:pPr eaLnBrk="1" hangingPunct="1">
              <a:buFont typeface="Arial" charset="0"/>
              <a:buNone/>
            </a:pPr>
            <a:r>
              <a:rPr lang="ru-RU" dirty="0" smtClean="0"/>
              <a:t>1.Иллюстрированный словарь-презентация «Слова таёжного края».</a:t>
            </a:r>
          </a:p>
          <a:p>
            <a:pPr eaLnBrk="1" hangingPunct="1">
              <a:buFont typeface="Arial" charset="0"/>
              <a:buNone/>
            </a:pPr>
            <a:r>
              <a:rPr lang="ru-RU" dirty="0" smtClean="0"/>
              <a:t>2. Кроссворд «Таёжные слова».</a:t>
            </a:r>
          </a:p>
          <a:p>
            <a:pPr eaLnBrk="1" hangingPunct="1">
              <a:buFont typeface="Arial" charset="0"/>
              <a:buNone/>
            </a:pPr>
            <a:r>
              <a:rPr lang="ru-RU" dirty="0" smtClean="0"/>
              <a:t>3. Написать стихотворение на основе рассказа.</a:t>
            </a:r>
          </a:p>
          <a:p>
            <a:pPr eaLnBrk="1" hangingPunct="1">
              <a:buNone/>
            </a:pPr>
            <a:r>
              <a:rPr lang="ru-RU" smtClean="0"/>
              <a:t>4.Читать с.145,146</a:t>
            </a:r>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endParaRPr lang="ru-RU" smtClean="0"/>
          </a:p>
        </p:txBody>
      </p:sp>
      <p:pic>
        <p:nvPicPr>
          <p:cNvPr id="17410" name="Содержимое 3" descr="3.jpg"/>
          <p:cNvPicPr>
            <a:picLocks noGrp="1" noChangeAspect="1"/>
          </p:cNvPicPr>
          <p:nvPr>
            <p:ph idx="1"/>
          </p:nvPr>
        </p:nvPicPr>
        <p:blipFill>
          <a:blip r:embed="rId2" cstate="print"/>
          <a:srcRect/>
          <a:stretch>
            <a:fillRect/>
          </a:stretch>
        </p:blipFill>
        <p:spPr>
          <a:xfrm>
            <a:off x="611188" y="188913"/>
            <a:ext cx="8091487" cy="606901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endParaRPr lang="ru-RU" smtClean="0"/>
          </a:p>
        </p:txBody>
      </p:sp>
      <p:pic>
        <p:nvPicPr>
          <p:cNvPr id="18434" name="Содержимое 3" descr="5.jpg"/>
          <p:cNvPicPr>
            <a:picLocks noGrp="1" noChangeAspect="1"/>
          </p:cNvPicPr>
          <p:nvPr>
            <p:ph idx="1"/>
          </p:nvPr>
        </p:nvPicPr>
        <p:blipFill>
          <a:blip r:embed="rId2" cstate="print"/>
          <a:srcRect/>
          <a:stretch>
            <a:fillRect/>
          </a:stretch>
        </p:blipFill>
        <p:spPr>
          <a:xfrm>
            <a:off x="900113" y="260350"/>
            <a:ext cx="7416800" cy="63293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endParaRPr lang="ru-RU" smtClean="0"/>
          </a:p>
        </p:txBody>
      </p:sp>
      <p:pic>
        <p:nvPicPr>
          <p:cNvPr id="19458" name="Содержимое 3" descr="6.jpg"/>
          <p:cNvPicPr>
            <a:picLocks noGrp="1" noChangeAspect="1"/>
          </p:cNvPicPr>
          <p:nvPr>
            <p:ph idx="1"/>
          </p:nvPr>
        </p:nvPicPr>
        <p:blipFill>
          <a:blip r:embed="rId2" cstate="print"/>
          <a:srcRect/>
          <a:stretch>
            <a:fillRect/>
          </a:stretch>
        </p:blipFill>
        <p:spPr>
          <a:xfrm>
            <a:off x="395288" y="333375"/>
            <a:ext cx="8251825" cy="55864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endParaRPr lang="ru-RU" smtClean="0"/>
          </a:p>
        </p:txBody>
      </p:sp>
      <p:pic>
        <p:nvPicPr>
          <p:cNvPr id="20482" name="Содержимое 3" descr="7.jpg"/>
          <p:cNvPicPr>
            <a:picLocks noGrp="1" noChangeAspect="1"/>
          </p:cNvPicPr>
          <p:nvPr>
            <p:ph idx="1"/>
          </p:nvPr>
        </p:nvPicPr>
        <p:blipFill>
          <a:blip r:embed="rId2" cstate="print"/>
          <a:srcRect/>
          <a:stretch>
            <a:fillRect/>
          </a:stretch>
        </p:blipFill>
        <p:spPr>
          <a:xfrm>
            <a:off x="542925" y="549275"/>
            <a:ext cx="7724775" cy="58023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endParaRPr lang="ru-RU" smtClean="0"/>
          </a:p>
        </p:txBody>
      </p:sp>
      <p:pic>
        <p:nvPicPr>
          <p:cNvPr id="21506" name="Содержимое 3" descr="8.jpg"/>
          <p:cNvPicPr>
            <a:picLocks noGrp="1" noChangeAspect="1"/>
          </p:cNvPicPr>
          <p:nvPr>
            <p:ph idx="1"/>
          </p:nvPr>
        </p:nvPicPr>
        <p:blipFill>
          <a:blip r:embed="rId2" cstate="print"/>
          <a:srcRect/>
          <a:stretch>
            <a:fillRect/>
          </a:stretch>
        </p:blipFill>
        <p:spPr>
          <a:xfrm>
            <a:off x="395288" y="188913"/>
            <a:ext cx="8402637" cy="62928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endParaRPr lang="ru-RU" smtClean="0"/>
          </a:p>
        </p:txBody>
      </p:sp>
      <p:pic>
        <p:nvPicPr>
          <p:cNvPr id="23554" name="Содержимое 3" descr="10.jpg"/>
          <p:cNvPicPr>
            <a:picLocks noGrp="1" noChangeAspect="1"/>
          </p:cNvPicPr>
          <p:nvPr>
            <p:ph idx="1"/>
          </p:nvPr>
        </p:nvPicPr>
        <p:blipFill>
          <a:blip r:embed="rId2" cstate="print"/>
          <a:srcRect/>
          <a:stretch>
            <a:fillRect/>
          </a:stretch>
        </p:blipFill>
        <p:spPr>
          <a:xfrm>
            <a:off x="539750" y="333375"/>
            <a:ext cx="7942263" cy="60007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smtClean="0"/>
          </a:p>
        </p:txBody>
      </p:sp>
      <p:pic>
        <p:nvPicPr>
          <p:cNvPr id="24578" name="Содержимое 3" descr="2516x1612_andrej-lyah-art-priroda-tajga-ohotnik-sobaka.jpg"/>
          <p:cNvPicPr>
            <a:picLocks noGrp="1" noChangeAspect="1"/>
          </p:cNvPicPr>
          <p:nvPr>
            <p:ph idx="1"/>
          </p:nvPr>
        </p:nvPicPr>
        <p:blipFill>
          <a:blip r:embed="rId2" cstate="print"/>
          <a:srcRect/>
          <a:stretch>
            <a:fillRect/>
          </a:stretch>
        </p:blipFill>
        <p:spPr>
          <a:xfrm>
            <a:off x="539750" y="908050"/>
            <a:ext cx="7918450" cy="50736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111</TotalTime>
  <Words>1010</Words>
  <Application>Microsoft Office PowerPoint</Application>
  <PresentationFormat>Экран (4:3)</PresentationFormat>
  <Paragraphs>103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Отгадайте, какое слово зашифровано в этом стихотворении: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Блиц-опрос по биографической статье о В.Г. Распутине</vt:lpstr>
      <vt:lpstr>Изобразительно-выразительные средства языка</vt:lpstr>
      <vt:lpstr>Изобразительно-выразительные средства языка</vt:lpstr>
      <vt:lpstr>Изобразительно-выразительные средства языка</vt:lpstr>
      <vt:lpstr>Изобразительно-выразительные средства языка</vt:lpstr>
      <vt:lpstr>Изобразительно-выразительные средства языка</vt:lpstr>
      <vt:lpstr>«Таёжные» слова и слова, созданные самим автором</vt:lpstr>
      <vt:lpstr>«Таёжные» слова и слова, созданные самим автором</vt:lpstr>
      <vt:lpstr>«Таёжные» слова и слова, созданные самим автором</vt:lpstr>
      <vt:lpstr>«Таёжные» слова и слова, созданные самим автором</vt:lpstr>
      <vt:lpstr>«Таёжные» слова и слова, созданные самим автором</vt:lpstr>
      <vt:lpstr>Создание синквейна</vt:lpstr>
      <vt:lpstr>Дифференцированное  домашнее задание.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Отгадайте, какое слово зашифровано в этом стихотворении: </dc:title>
  <dc:creator>Я</dc:creator>
  <cp:lastModifiedBy>Sony</cp:lastModifiedBy>
  <cp:revision>18</cp:revision>
  <dcterms:created xsi:type="dcterms:W3CDTF">2016-04-25T11:11:16Z</dcterms:created>
  <dcterms:modified xsi:type="dcterms:W3CDTF">2020-03-26T08:53:34Z</dcterms:modified>
</cp:coreProperties>
</file>