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1" r:id="rId9"/>
    <p:sldId id="262" r:id="rId10"/>
    <p:sldId id="263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C8F6D4-95E0-4D2E-9A66-69B478964D6E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15C6A3-07E6-491E-B926-35955FB8D6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992888" cy="2592288"/>
          </a:xfrm>
        </p:spPr>
        <p:txBody>
          <a:bodyPr/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 глаголы. Урок 1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316416" y="6453336"/>
            <a:ext cx="720080" cy="360040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475252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«Вопросы по кругу»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132856"/>
            <a:ext cx="8136904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lvl="0" indent="-514350">
              <a:buFontTx/>
              <a:buAutoNum type="arabicPeriod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узнали?</a:t>
            </a:r>
          </a:p>
          <a:p>
            <a:pPr marL="514350" lvl="0" indent="-514350">
              <a:buFontTx/>
              <a:buAutoNum type="arabicPeriod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что можете похвалить себя?</a:t>
            </a:r>
          </a:p>
          <a:p>
            <a:pPr marL="514350" lvl="0" indent="-514350">
              <a:buFontTx/>
              <a:buAutoNum type="arabicPeriod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самым интересным?</a:t>
            </a:r>
          </a:p>
          <a:p>
            <a:pPr marL="514350" lvl="0" indent="-514350">
              <a:buFontTx/>
              <a:buAutoNum type="arabicPeriod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самым главным?</a:t>
            </a:r>
          </a:p>
          <a:p>
            <a:pPr marL="514350" lvl="0" indent="-514350">
              <a:buFontTx/>
              <a:buAutoNum type="arabicPeriod"/>
            </a:pP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было непонятно?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596336" y="6165304"/>
            <a:ext cx="1080120" cy="432048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Упр.213 стр.103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Дом.задание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03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3" y="116632"/>
            <a:ext cx="864096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336704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глаголы и сравните их.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75781"/>
              </p:ext>
            </p:extLst>
          </p:nvPr>
        </p:nvGraphicFramePr>
        <p:xfrm>
          <a:off x="1524000" y="1397000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умывает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умывается</a:t>
                      </a:r>
                      <a:endParaRPr lang="ru-RU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одевает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одевается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моет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моется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3508" y="3356992"/>
            <a:ext cx="8784976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глаголы в каждой паре показывают, что действие совершается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кем-то или над чем-то, а вторые, что действие совершается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кем-то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чем-то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самим собой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3508" y="5373216"/>
            <a:ext cx="8784976" cy="12311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глагола,</a:t>
            </a:r>
            <a:r>
              <a:rPr lang="ru-RU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совершается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кем-то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чем-то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самим </a:t>
            </a:r>
            <a:r>
              <a:rPr lang="ru-RU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придаёт постфикс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316416" y="6237312"/>
            <a:ext cx="612068" cy="367010"/>
          </a:xfrm>
          <a:prstGeom prst="actionButtonRetur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7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252028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28092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Познакомиться с понятием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717032"/>
            <a:ext cx="806489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2.Научиться правильно писать возвратные глаголы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452320" y="5949280"/>
            <a:ext cx="1152128" cy="648072"/>
          </a:xfrm>
          <a:prstGeom prst="actionButtonRetur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7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В чём сходство и различие каждой пары глаголов?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441827"/>
              </p:ext>
            </p:extLst>
          </p:nvPr>
        </p:nvGraphicFramePr>
        <p:xfrm>
          <a:off x="179512" y="1700808"/>
          <a:ext cx="885698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610"/>
                <a:gridCol w="42783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делать?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сделать?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одевать        -     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одеваться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       -   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научиться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стучать       -        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стучаться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увидеть         -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увидеться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умывать     -       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умываться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обменять     -  </a:t>
                      </a: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обменяться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4293096"/>
            <a:ext cx="2088232" cy="1692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совершается </a:t>
            </a:r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кем-то</a:t>
            </a:r>
          </a:p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(чем-то)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077072"/>
            <a:ext cx="2160240" cy="249299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</a:p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совершается </a:t>
            </a:r>
          </a:p>
          <a:p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кем-то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чем-то)</a:t>
            </a:r>
          </a:p>
          <a:p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самим собой</a:t>
            </a:r>
            <a:endParaRPr lang="ru-RU" sz="2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827584" y="3789040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47864" y="3825044"/>
            <a:ext cx="0" cy="2520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716016" y="4279112"/>
            <a:ext cx="2088232" cy="169277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совершается </a:t>
            </a:r>
          </a:p>
          <a:p>
            <a:pPr lvl="0"/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кем-то</a:t>
            </a:r>
          </a:p>
          <a:p>
            <a:pPr lvl="0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(чем-то)</a:t>
            </a:r>
            <a:endParaRPr lang="ru-RU" sz="2600" dirty="0">
              <a:solidFill>
                <a:prstClr val="black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80112" y="3789040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48264" y="4149080"/>
            <a:ext cx="2088232" cy="24929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</a:t>
            </a:r>
          </a:p>
          <a:p>
            <a:pPr lvl="0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совершается </a:t>
            </a:r>
          </a:p>
          <a:p>
            <a:pPr lvl="0"/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кем-то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чем-то)</a:t>
            </a:r>
          </a:p>
          <a:p>
            <a:pPr lvl="0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самим собой</a:t>
            </a:r>
            <a:endParaRPr lang="ru-RU" sz="2600" dirty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>
            <a:endCxn id="16" idx="0"/>
          </p:cNvCxnSpPr>
          <p:nvPr/>
        </p:nvCxnSpPr>
        <p:spPr>
          <a:xfrm>
            <a:off x="7992380" y="3789040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7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306" y="1052736"/>
            <a:ext cx="6849014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произношении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864" y="189579"/>
            <a:ext cx="512082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глаголы.Упр.210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864" y="3284984"/>
            <a:ext cx="6725439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написании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глаголов?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2865" y="1877054"/>
            <a:ext cx="8323091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конце возвратных глаголов слышим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ые круглые скобки 7"/>
          <p:cNvSpPr/>
          <p:nvPr/>
        </p:nvSpPr>
        <p:spPr>
          <a:xfrm>
            <a:off x="1907704" y="2492896"/>
            <a:ext cx="504056" cy="369332"/>
          </a:xfrm>
          <a:prstGeom prst="bracketPai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4077072"/>
            <a:ext cx="889248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возвратных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глаголов пишется постфикс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 возвратных глаголах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–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пишется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5229200"/>
            <a:ext cx="8784976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глаголах сохраняется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постфиком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6021288"/>
            <a:ext cx="856895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Сохраняется суффикс неопределённой формы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66222" y="2385174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6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836712"/>
            <a:ext cx="5814392" cy="310854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-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подняться, потянуться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-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нагнуться, разогнуться,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- в ладоши три хлопка,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- руками помахать,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- на место тихо сесть.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4869160"/>
            <a:ext cx="8784976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возвратные глаголы, которые встретились вам во время динамической паузы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762"/>
            <a:ext cx="8496944" cy="6094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8176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9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1849"/>
            <a:ext cx="89644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Пуму называют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ребрист      л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вом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, за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храброст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Но и п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любит пума, п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забавлят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л  вит    бабочек,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. А прыгает она </a:t>
            </a:r>
          </a:p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 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вител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 </a:t>
            </a:r>
            <a:r>
              <a:rPr lang="ru-RU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 и ловко!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92013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92013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866" y="934410"/>
            <a:ext cx="61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920132"/>
            <a:ext cx="53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1772816"/>
            <a:ext cx="550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70838" y="1772816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100392" y="1756505"/>
            <a:ext cx="550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34854" y="2564904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36296" y="2564904"/>
            <a:ext cx="540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255" y="34290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50697" y="3427495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81689" y="3425990"/>
            <a:ext cx="5501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4255" y="4221088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47255" y="4221088"/>
            <a:ext cx="55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83263" y="5086078"/>
            <a:ext cx="5838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71800" y="5061771"/>
            <a:ext cx="550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093826" y="5040669"/>
            <a:ext cx="504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08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1" grpId="0"/>
      <p:bldP spid="12" grpId="0"/>
      <p:bldP spid="13" grpId="0"/>
      <p:bldP spid="15" grpId="0"/>
      <p:bldP spid="17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46066"/>
            <a:ext cx="396044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863714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возвратные глаголы в неопределённой форме. Подчеркните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постфиксом 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132856"/>
            <a:ext cx="8856984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из ручья напиться, надо наклониться.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кататься-люби и саночки возить.</a:t>
            </a:r>
          </a:p>
          <a:p>
            <a:pPr marL="514350" indent="-514350">
              <a:buAutoNum type="arabicParenR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Станешь лениться-будешь с сумой волочиться.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447932"/>
              </p:ext>
            </p:extLst>
          </p:nvPr>
        </p:nvGraphicFramePr>
        <p:xfrm>
          <a:off x="2843808" y="4077072"/>
          <a:ext cx="2763262" cy="2448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262"/>
              </a:tblGrid>
              <a:tr h="48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368043" y="4005064"/>
            <a:ext cx="1788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напит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4509120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наклонит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68043" y="5013176"/>
            <a:ext cx="1673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катат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304839" y="55172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ленит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77607" y="5949280"/>
            <a:ext cx="2169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волочит</a:t>
            </a:r>
            <a:r>
              <a:rPr lang="ru-RU" sz="3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8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378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Возвратные глаголы. Урок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Дом.задание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Возвратные глаголы</dc:title>
  <dc:creator>admin</dc:creator>
  <cp:lastModifiedBy>DagLine</cp:lastModifiedBy>
  <cp:revision>16</cp:revision>
  <dcterms:created xsi:type="dcterms:W3CDTF">2018-04-21T09:03:38Z</dcterms:created>
  <dcterms:modified xsi:type="dcterms:W3CDTF">2020-03-26T11:10:41Z</dcterms:modified>
</cp:coreProperties>
</file>