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5/17/2020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11968" y="25571"/>
            <a:ext cx="9355968" cy="68324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699792" y="1340768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547664" y="1309954"/>
            <a:ext cx="56166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Прибыль организации</a:t>
            </a:r>
            <a:endParaRPr lang="ru-RU" sz="66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762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994">
              <a:schemeClr val="accent4">
                <a:lumMod val="75000"/>
              </a:schemeClr>
            </a:gs>
            <a:gs pos="70000">
              <a:schemeClr val="accent1">
                <a:lumMod val="50000"/>
              </a:schemeClr>
            </a:gs>
            <a:gs pos="85000">
              <a:schemeClr val="tx1">
                <a:lumMod val="85000"/>
                <a:lumOff val="15000"/>
              </a:schemeClr>
            </a:gs>
            <a:gs pos="39155">
              <a:schemeClr val="accent6">
                <a:lumMod val="75000"/>
              </a:schemeClr>
            </a:gs>
            <a:gs pos="27931">
              <a:schemeClr val="accent2">
                <a:lumMod val="50000"/>
              </a:schemeClr>
            </a:gs>
            <a:gs pos="13320">
              <a:schemeClr val="bg2">
                <a:lumMod val="50000"/>
              </a:schemeClr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6512511" cy="144016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Методы анализа прибыли: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700808"/>
            <a:ext cx="9144000" cy="5157192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Горизонтальный (трендовый) анализ;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Вертикальный (структурный) анализ;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Сравнительный анализ;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Анализ коэффициентов (изучение коэффициентов рентабельности и эффективности распределения прибыли);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Интегральный анализ (схема финансового анализа по методике Дюпон);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Анализ рисков (изучение вероятности возникновения рисков и размеров возможных финансовых потерь при их наступлении).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52666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80">
              <a:schemeClr val="accent4">
                <a:lumMod val="50000"/>
              </a:schemeClr>
            </a:gs>
            <a:gs pos="45846">
              <a:schemeClr val="accent5">
                <a:lumMod val="50000"/>
              </a:schemeClr>
            </a:gs>
            <a:gs pos="32517">
              <a:srgbClr val="FFC000"/>
            </a:gs>
            <a:gs pos="8340">
              <a:schemeClr val="accent4">
                <a:lumMod val="75000"/>
              </a:schemeClr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924944"/>
            <a:ext cx="9144000" cy="3933056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ru-RU" sz="2400" dirty="0" smtClean="0"/>
              <a:t>Показатели, определяющие общеэкономическое развитие страны;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ru-RU" sz="2400" dirty="0" smtClean="0"/>
              <a:t>Показатели, характеризующие конъюнктуру товарного и финансового рынка;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ru-RU" sz="2400" dirty="0" smtClean="0"/>
              <a:t>Показатели, отражающие деятельность партнеров и конкурентов организации (банков, страховщиков, поставщиков и покупателей продукции, конкуренции и др.)</a:t>
            </a:r>
            <a:endParaRPr lang="ru-RU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85293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Показатели, связанные с управлением прибылью и </a:t>
            </a:r>
            <a:r>
              <a:rPr lang="ru-RU" sz="4400" dirty="0" smtClean="0"/>
              <a:t>формируемые</a:t>
            </a:r>
            <a:r>
              <a:rPr lang="ru-RU" dirty="0" smtClean="0"/>
              <a:t> из внешних источников: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342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840">
              <a:schemeClr val="accent1">
                <a:lumMod val="50000"/>
              </a:schemeClr>
            </a:gs>
            <a:gs pos="49175">
              <a:schemeClr val="accent6"/>
            </a:gs>
            <a:gs pos="27492">
              <a:schemeClr val="bg2">
                <a:lumMod val="25000"/>
              </a:schemeClr>
            </a:gs>
            <a:gs pos="9600">
              <a:schemeClr val="accent6">
                <a:lumMod val="75000"/>
              </a:schemeClr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364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Этапы контроля прибыли: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196752"/>
            <a:ext cx="9144000" cy="5418936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800" dirty="0" smtClean="0"/>
              <a:t>Определение объекта контроля, его сферы и видов;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800" dirty="0" smtClean="0"/>
              <a:t>Установление системы приоритетов контролируемых показателей;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800" dirty="0" smtClean="0"/>
              <a:t>Разработка системы количественных стандартов контроля;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800" dirty="0" smtClean="0"/>
              <a:t>Построение системы мониторинга показателей, используемых для контроля прибыли;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800" dirty="0" smtClean="0"/>
              <a:t>Разработка системы алгоритмов действий по устранению отклонений от планов и стандартов.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93933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5400">
              <a:srgbClr val="FF0000"/>
            </a:gs>
            <a:gs pos="44161">
              <a:srgbClr val="F3BA91"/>
            </a:gs>
            <a:gs pos="24166">
              <a:schemeClr val="accent6">
                <a:lumMod val="75000"/>
              </a:schemeClr>
            </a:gs>
            <a:gs pos="9600">
              <a:schemeClr val="accent3">
                <a:lumMod val="75000"/>
              </a:schemeClr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-99392"/>
            <a:ext cx="6512511" cy="258708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Система показателей информационного обеспечения прибылью, поступающих из внутренних источников: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708920"/>
            <a:ext cx="9144000" cy="4149080"/>
          </a:xfrm>
        </p:spPr>
        <p:txBody>
          <a:bodyPr>
            <a:no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Показатели, отражаемые в бухгалтерской отчетности (балансе, отчете о прибылях и убытках и т.д.);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Показатели управленческого учета (по сферам деятельности, продукции и ресурсов, по центрам ответственности и др.);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Нормативно справочные показатели по текущей, инвестиционной и финансовой деятельности, а также общего характера (например, нормативы численности персонала, расходы сырья и материалов, плановой потребности в оборотных средствах и др.).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05722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821">
              <a:schemeClr val="accent2">
                <a:lumMod val="75000"/>
              </a:schemeClr>
            </a:gs>
            <a:gs pos="5826">
              <a:srgbClr val="C00000"/>
            </a:gs>
            <a:gs pos="67920">
              <a:srgbClr val="FFC000"/>
            </a:gs>
            <a:gs pos="39577">
              <a:srgbClr val="FF0000"/>
            </a:gs>
            <a:gs pos="27480">
              <a:srgbClr val="7030A0"/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Методы планирования прибыли: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348880"/>
            <a:ext cx="9144000" cy="4320480"/>
          </a:xfrm>
        </p:spPr>
        <p:txBody>
          <a:bodyPr>
            <a:norm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4000" dirty="0" smtClean="0"/>
              <a:t>Прямого счета;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4000" dirty="0" smtClean="0"/>
              <a:t>Аналитический;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4000" dirty="0" smtClean="0"/>
              <a:t>Нормативный;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4000" dirty="0" smtClean="0"/>
              <a:t>Метод совмещенного счета.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167669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013">
              <a:schemeClr val="accent6">
                <a:lumMod val="75000"/>
              </a:schemeClr>
            </a:gs>
            <a:gs pos="46660">
              <a:schemeClr val="accent4">
                <a:lumMod val="40000"/>
                <a:lumOff val="60000"/>
              </a:schemeClr>
            </a:gs>
            <a:gs pos="69600">
              <a:schemeClr val="accent1">
                <a:lumMod val="60000"/>
                <a:lumOff val="40000"/>
              </a:schemeClr>
            </a:gs>
            <a:gs pos="31250">
              <a:schemeClr val="accent6">
                <a:lumMod val="75000"/>
              </a:schemeClr>
            </a:gs>
            <a:gs pos="12480">
              <a:schemeClr val="bg2">
                <a:lumMod val="25000"/>
              </a:schemeClr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-99392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Метод расчета операционной прибыли: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060848"/>
            <a:ext cx="9144000" cy="479715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3200" dirty="0" smtClean="0"/>
          </a:p>
          <a:p>
            <a:pPr marL="45720" indent="0" algn="ctr">
              <a:buNone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ЧОП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ru-RU" sz="3200" dirty="0" err="1" smtClean="0">
                <a:solidFill>
                  <a:schemeClr val="accent2">
                    <a:lumMod val="75000"/>
                  </a:schemeClr>
                </a:solidFill>
              </a:rPr>
              <a:t>ПДРпл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.—</a:t>
            </a:r>
            <a:r>
              <a:rPr lang="ru-RU" sz="3200" dirty="0" err="1" smtClean="0">
                <a:solidFill>
                  <a:schemeClr val="accent2">
                    <a:lumMod val="75000"/>
                  </a:schemeClr>
                </a:solidFill>
              </a:rPr>
              <a:t>РДРпл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.—</a:t>
            </a:r>
            <a:r>
              <a:rPr lang="ru-RU" sz="3200" dirty="0" err="1" smtClean="0">
                <a:solidFill>
                  <a:schemeClr val="accent2">
                    <a:lumMod val="75000"/>
                  </a:schemeClr>
                </a:solidFill>
              </a:rPr>
              <a:t>АОпл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.—</a:t>
            </a:r>
            <a:r>
              <a:rPr lang="ru-RU" sz="3200" dirty="0" err="1" smtClean="0">
                <a:solidFill>
                  <a:schemeClr val="accent2">
                    <a:lumMod val="75000"/>
                  </a:schemeClr>
                </a:solidFill>
              </a:rPr>
              <a:t>ПКпл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ru-RU" sz="3200" dirty="0" smtClean="0"/>
              <a:t>,</a:t>
            </a:r>
          </a:p>
          <a:p>
            <a:pPr marL="45720" indent="0" algn="ctr">
              <a:buNone/>
            </a:pPr>
            <a:endParaRPr lang="ru-RU" sz="3200" dirty="0" smtClean="0"/>
          </a:p>
          <a:p>
            <a:pPr marL="45720" indent="0">
              <a:buNone/>
            </a:pPr>
            <a:r>
              <a:rPr lang="ru-RU" sz="2400" dirty="0" smtClean="0"/>
              <a:t>Где </a:t>
            </a:r>
            <a:r>
              <a:rPr lang="ru-RU" sz="2400" dirty="0" err="1" smtClean="0"/>
              <a:t>ПДРпл</a:t>
            </a:r>
            <a:r>
              <a:rPr lang="ru-RU" sz="2400" dirty="0" smtClean="0"/>
              <a:t>.- плановая сумма поступления денежных ресурсов по эксплуатационной деятельности;</a:t>
            </a:r>
          </a:p>
          <a:p>
            <a:pPr marL="45720" indent="0">
              <a:buNone/>
            </a:pPr>
            <a:r>
              <a:rPr lang="ru-RU" sz="2400" dirty="0" err="1" smtClean="0"/>
              <a:t>РДРпл</a:t>
            </a:r>
            <a:r>
              <a:rPr lang="ru-RU" sz="2400" dirty="0" smtClean="0"/>
              <a:t>.- плановая сумма расходования денежных </a:t>
            </a:r>
            <a:r>
              <a:rPr lang="ru-RU" sz="2400" dirty="0"/>
              <a:t>ресурсов по эксплуатационной </a:t>
            </a:r>
            <a:r>
              <a:rPr lang="ru-RU" sz="2400" dirty="0" smtClean="0"/>
              <a:t>деятельности;</a:t>
            </a:r>
          </a:p>
          <a:p>
            <a:pPr marL="45720" indent="0">
              <a:buNone/>
            </a:pPr>
            <a:r>
              <a:rPr lang="ru-RU" sz="2400" dirty="0" err="1" smtClean="0"/>
              <a:t>АОпл</a:t>
            </a:r>
            <a:r>
              <a:rPr lang="ru-RU" sz="2400" dirty="0"/>
              <a:t>.- плановая сумма </a:t>
            </a:r>
            <a:r>
              <a:rPr lang="ru-RU" sz="2400" dirty="0" smtClean="0"/>
              <a:t>амортизационных отчислений;</a:t>
            </a:r>
          </a:p>
          <a:p>
            <a:pPr marL="45720" indent="0">
              <a:buNone/>
            </a:pPr>
            <a:r>
              <a:rPr lang="ru-RU" sz="2400" dirty="0" err="1" smtClean="0"/>
              <a:t>ПКпл</a:t>
            </a:r>
            <a:r>
              <a:rPr lang="ru-RU" sz="2400" dirty="0"/>
              <a:t>.- плановая </a:t>
            </a:r>
            <a:r>
              <a:rPr lang="ru-RU" sz="2400" dirty="0" smtClean="0"/>
              <a:t>процентов за кредит.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59103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9594">
              <a:schemeClr val="accent6">
                <a:lumMod val="50000"/>
              </a:schemeClr>
            </a:gs>
            <a:gs pos="42094">
              <a:srgbClr val="00B0F0"/>
            </a:gs>
            <a:gs pos="75400">
              <a:srgbClr val="FFC000"/>
            </a:gs>
            <a:gs pos="32494">
              <a:schemeClr val="accent6">
                <a:lumMod val="60000"/>
                <a:lumOff val="40000"/>
              </a:schemeClr>
            </a:gs>
            <a:gs pos="10440">
              <a:schemeClr val="accent3">
                <a:lumMod val="50000"/>
              </a:schemeClr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-171400"/>
            <a:ext cx="6512511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548680"/>
            <a:ext cx="9144000" cy="63093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 smtClean="0"/>
              <a:t>С </a:t>
            </a:r>
            <a:r>
              <a:rPr lang="ru-RU" sz="2400" dirty="0"/>
              <a:t>целью совершенствования экономического механизма управления прибылью предлагается разработать мероприятия обеспечивающие:</a:t>
            </a:r>
          </a:p>
          <a:p>
            <a:pPr marL="45720" indent="0">
              <a:buNone/>
            </a:pPr>
            <a:r>
              <a:rPr lang="ru-RU" sz="2400" dirty="0" smtClean="0"/>
              <a:t>Строгое </a:t>
            </a:r>
            <a:r>
              <a:rPr lang="ru-RU" sz="2400" dirty="0"/>
              <a:t>соблюдение заключенных договоров по поставкам продукции. Особо важно заинтересовать предприятие в производстве престижных и наиболее нужных для рынка изделий.</a:t>
            </a:r>
          </a:p>
          <a:p>
            <a:pPr marL="45720" indent="0">
              <a:buNone/>
            </a:pPr>
            <a:r>
              <a:rPr lang="ru-RU" sz="2400" dirty="0" smtClean="0"/>
              <a:t>Повышение </a:t>
            </a:r>
            <a:r>
              <a:rPr lang="ru-RU" sz="2400" dirty="0"/>
              <a:t>эффективности деятельности предприятия по сбыту продукции. Прежде всего, необходимо больше внимания уделять повышению скорости движения оборотных средств, сокращению всех видов запасов, добиваться максимально быстрого продвижения готовых изделий от производителя к </a:t>
            </a:r>
            <a:r>
              <a:rPr lang="ru-RU" sz="2400" dirty="0" smtClean="0"/>
              <a:t>потребителю и т.д.</a:t>
            </a:r>
            <a:endParaRPr lang="ru-RU" sz="2400" dirty="0"/>
          </a:p>
          <a:p>
            <a:pPr marL="45720" indent="0">
              <a:buNone/>
            </a:pPr>
            <a:r>
              <a:rPr lang="ru-RU" sz="2400" dirty="0" smtClean="0"/>
              <a:t>Выполнение </a:t>
            </a:r>
            <a:r>
              <a:rPr lang="ru-RU" sz="2400" dirty="0"/>
              <a:t>этих предложений значительно повысит эффективность управления прибылью на предприятии.</a:t>
            </a:r>
          </a:p>
        </p:txBody>
      </p:sp>
    </p:spTree>
    <p:extLst>
      <p:ext uri="{BB962C8B-B14F-4D97-AF65-F5344CB8AC3E}">
        <p14:creationId xmlns:p14="http://schemas.microsoft.com/office/powerpoint/2010/main" xmlns="" val="253369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176">
              <a:schemeClr val="accent3">
                <a:lumMod val="60000"/>
                <a:lumOff val="40000"/>
              </a:schemeClr>
            </a:gs>
            <a:gs pos="39584">
              <a:srgbClr val="FFFF00"/>
            </a:gs>
            <a:gs pos="81240">
              <a:schemeClr val="tx2">
                <a:lumMod val="75000"/>
              </a:schemeClr>
            </a:gs>
            <a:gs pos="25860">
              <a:schemeClr val="accent6">
                <a:lumMod val="75000"/>
              </a:schemeClr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74136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5400" dirty="0" smtClean="0">
              <a:solidFill>
                <a:srgbClr val="00B0F0"/>
              </a:solidFill>
              <a:latin typeface="+mj-lt"/>
            </a:endParaRPr>
          </a:p>
          <a:p>
            <a:pPr marL="45720" indent="0" algn="ctr">
              <a:buNone/>
            </a:pPr>
            <a:endParaRPr lang="ru-RU" sz="5400" dirty="0">
              <a:solidFill>
                <a:srgbClr val="00B0F0"/>
              </a:solidFill>
              <a:latin typeface="+mj-lt"/>
            </a:endParaRPr>
          </a:p>
          <a:p>
            <a:pPr marL="45720" indent="0" algn="ctr">
              <a:buNone/>
            </a:pPr>
            <a:r>
              <a:rPr lang="ru-RU" sz="5400" dirty="0" smtClean="0">
                <a:solidFill>
                  <a:srgbClr val="00B0F0"/>
                </a:solidFill>
                <a:latin typeface="+mj-lt"/>
              </a:rPr>
              <a:t>Спасибо за внимание!</a:t>
            </a:r>
            <a:endParaRPr lang="ru-RU" sz="5400" dirty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256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6512511" cy="83464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052736"/>
            <a:ext cx="8784976" cy="5688632"/>
          </a:xfrm>
        </p:spPr>
        <p:txBody>
          <a:bodyPr/>
          <a:lstStyle/>
          <a:p>
            <a:pPr marL="45720" indent="0">
              <a:buNone/>
            </a:pPr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Прибыль организации </a:t>
            </a:r>
            <a:r>
              <a:rPr lang="ru-RU" dirty="0"/>
              <a:t>– это разница между выручкой и </a:t>
            </a:r>
            <a:r>
              <a:rPr lang="ru-RU" dirty="0" smtClean="0"/>
              <a:t>себестоимостью </a:t>
            </a:r>
            <a:r>
              <a:rPr lang="ru-RU" dirty="0"/>
              <a:t>продукции или предоставляемых услуг.</a:t>
            </a:r>
            <a:br>
              <a:rPr lang="ru-RU" dirty="0"/>
            </a:br>
            <a:r>
              <a:rPr lang="ru-RU" dirty="0"/>
              <a:t>На рынке предприятие выступает как независимый товаропроизводитель. </a:t>
            </a:r>
            <a:r>
              <a:rPr lang="ru-RU" dirty="0" smtClean="0"/>
              <a:t>Для </a:t>
            </a:r>
            <a:r>
              <a:rPr lang="ru-RU" dirty="0"/>
              <a:t>определения окончательного финансового результата необходимо сопоставить выручку с себестоимостью товара, то есть с суммой всех затрат на его производство и реализацию.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017" y="4293096"/>
            <a:ext cx="1944216" cy="12961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Прибыль от реализации продукции (работ, услуг)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Равно 7"/>
          <p:cNvSpPr/>
          <p:nvPr/>
        </p:nvSpPr>
        <p:spPr>
          <a:xfrm>
            <a:off x="1999233" y="4782862"/>
            <a:ext cx="504056" cy="288032"/>
          </a:xfrm>
          <a:prstGeom prst="mathEqua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3289" y="4293096"/>
            <a:ext cx="1944216" cy="12961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Выручка от реализации продукции (работ, услуг)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Левая фигурная скобка 10"/>
          <p:cNvSpPr/>
          <p:nvPr/>
        </p:nvSpPr>
        <p:spPr>
          <a:xfrm>
            <a:off x="5004048" y="3356992"/>
            <a:ext cx="576064" cy="30963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3159215"/>
            <a:ext cx="2880320" cy="10618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Налог на добавленную стоимость (НДС), получаемый с покупателей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6944836" y="4229917"/>
            <a:ext cx="432048" cy="368989"/>
          </a:xfrm>
          <a:prstGeom prst="mathPlu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Минус 13"/>
          <p:cNvSpPr/>
          <p:nvPr/>
        </p:nvSpPr>
        <p:spPr>
          <a:xfrm>
            <a:off x="4572000" y="4761148"/>
            <a:ext cx="432048" cy="288032"/>
          </a:xfrm>
          <a:prstGeom prst="mathMinu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724128" y="4598906"/>
            <a:ext cx="2880320" cy="52963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Акцизы (на отдельные группы товаров)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724128" y="5486296"/>
            <a:ext cx="2880320" cy="6480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Себестоимость продукции (работ, услуг)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Плюс 16"/>
          <p:cNvSpPr/>
          <p:nvPr/>
        </p:nvSpPr>
        <p:spPr>
          <a:xfrm>
            <a:off x="6948264" y="5088776"/>
            <a:ext cx="432048" cy="397520"/>
          </a:xfrm>
          <a:prstGeom prst="mathPlu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724128" y="6453336"/>
            <a:ext cx="2880320" cy="4046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Экспортные тарифы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9" name="Плюс 18"/>
          <p:cNvSpPr/>
          <p:nvPr/>
        </p:nvSpPr>
        <p:spPr>
          <a:xfrm>
            <a:off x="6948264" y="6134368"/>
            <a:ext cx="432048" cy="318968"/>
          </a:xfrm>
          <a:prstGeom prst="mathPlu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141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6632"/>
            <a:ext cx="8928992" cy="6624736"/>
          </a:xfrm>
        </p:spPr>
        <p:txBody>
          <a:bodyPr/>
          <a:lstStyle/>
          <a:p>
            <a:pPr marL="45720" indent="0">
              <a:buNone/>
            </a:pPr>
            <a:r>
              <a:rPr lang="ru-RU" sz="2400" b="1" dirty="0" smtClean="0"/>
              <a:t>Прибыль</a:t>
            </a:r>
            <a:r>
              <a:rPr lang="ru-RU" sz="2400" dirty="0" smtClean="0"/>
              <a:t> – важнейший критерий в рыночной экономике. Это </a:t>
            </a:r>
            <a:r>
              <a:rPr lang="ru-RU" sz="2400" dirty="0"/>
              <a:t>смысл предпринимательской деятельности, ее главный двигатель. Если бизнесмен получает прибыль, которая покрывает только производственные затраты, то это </a:t>
            </a:r>
            <a:r>
              <a:rPr lang="ru-RU" sz="2400" dirty="0" smtClean="0"/>
              <a:t>неэкономично. </a:t>
            </a:r>
            <a:r>
              <a:rPr lang="ru-RU" sz="2400" dirty="0"/>
              <a:t>Вести такой бизнес нет смысла.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2420888"/>
            <a:ext cx="410825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Факторы, влияющие на величину прибыли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499335" y="3337938"/>
            <a:ext cx="288032" cy="468052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403648" y="3805990"/>
            <a:ext cx="1656184" cy="63733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Внутренние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654308" y="3337938"/>
            <a:ext cx="239551" cy="468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414757" y="3805990"/>
            <a:ext cx="1749531" cy="63733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Внешние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2" name="Прямая соединительная линия 21"/>
          <p:cNvCxnSpPr>
            <a:stCxn id="12" idx="2"/>
            <a:endCxn id="23" idx="0"/>
          </p:cNvCxnSpPr>
          <p:nvPr/>
        </p:nvCxnSpPr>
        <p:spPr>
          <a:xfrm>
            <a:off x="2231740" y="4443323"/>
            <a:ext cx="7783" cy="4425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871371" y="4885868"/>
            <a:ext cx="2736304" cy="4860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Производственные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403648" y="5371922"/>
            <a:ext cx="0" cy="433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755576" y="5805265"/>
            <a:ext cx="1743759" cy="6840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Экстенсивные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3292318" y="5371922"/>
            <a:ext cx="0" cy="432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2787367" y="5805265"/>
            <a:ext cx="1640617" cy="6840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Интенсивные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22296" y="3907986"/>
            <a:ext cx="2016224" cy="16806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5038520" y="5157194"/>
            <a:ext cx="2664296" cy="648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Внепроизводственные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65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6512511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Важное в прибыли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980728"/>
            <a:ext cx="8856984" cy="5616624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dirty="0" smtClean="0"/>
              <a:t> Размер выручки превышает себестоимость продукции - компания получила прибыль.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dirty="0" smtClean="0"/>
              <a:t> </a:t>
            </a:r>
            <a:r>
              <a:rPr lang="ru-RU" dirty="0"/>
              <a:t>Если прибыль равнозначна себестоимости товара, то компания смогла только вернуть свои затраты, понесенные на его выпуск и </a:t>
            </a:r>
            <a:r>
              <a:rPr lang="ru-RU" dirty="0" smtClean="0"/>
              <a:t>реализацию.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dirty="0" smtClean="0"/>
              <a:t> </a:t>
            </a:r>
            <a:r>
              <a:rPr lang="ru-RU" dirty="0"/>
              <a:t>Если размер прибыли меньше себестоимости продукции, то это отрицательный результат. Компания получила убыток, что может привести к ее банкротству.</a:t>
            </a:r>
          </a:p>
          <a:p>
            <a:pPr marL="45720" indent="0">
              <a:buNone/>
            </a:pPr>
            <a:r>
              <a:rPr lang="ru-RU" dirty="0" smtClean="0"/>
              <a:t>Доход </a:t>
            </a:r>
            <a:r>
              <a:rPr lang="ru-RU" dirty="0"/>
              <a:t>и прибыль организации является основным источником для финансирования деятельности компании. Валовый доход фирмы – это выручка от продажи продукции, товаров и услуг за минусом всех затрат на выпуск, включая и оплату труда.</a:t>
            </a:r>
          </a:p>
        </p:txBody>
      </p:sp>
    </p:spTree>
    <p:extLst>
      <p:ext uri="{BB962C8B-B14F-4D97-AF65-F5344CB8AC3E}">
        <p14:creationId xmlns:p14="http://schemas.microsoft.com/office/powerpoint/2010/main" xmlns="" val="153726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165">
              <a:schemeClr val="tx2">
                <a:lumMod val="50000"/>
              </a:schemeClr>
            </a:gs>
            <a:gs pos="83760">
              <a:schemeClr val="bg2">
                <a:lumMod val="50000"/>
              </a:schemeClr>
            </a:gs>
            <a:gs pos="32912">
              <a:schemeClr val="accent4">
                <a:lumMod val="75000"/>
              </a:schemeClr>
            </a:gs>
            <a:gs pos="11280">
              <a:srgbClr val="00B0F0"/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accent2"/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016" y="-14748"/>
            <a:ext cx="885698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Затраты и прибыль организации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700808"/>
            <a:ext cx="9144000" cy="5040560"/>
          </a:xfrm>
        </p:spPr>
        <p:txBody>
          <a:bodyPr/>
          <a:lstStyle/>
          <a:p>
            <a:pPr marL="45720" indent="0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0" y="2132856"/>
            <a:ext cx="2699792" cy="151216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Экономическая прибыль фирмы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Равно 4"/>
          <p:cNvSpPr/>
          <p:nvPr/>
        </p:nvSpPr>
        <p:spPr>
          <a:xfrm>
            <a:off x="2704974" y="2744924"/>
            <a:ext cx="216024" cy="209573"/>
          </a:xfrm>
          <a:prstGeom prst="mathEqua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956554" y="1965738"/>
            <a:ext cx="1723010" cy="1681989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Выручка от продаж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Минус 6"/>
          <p:cNvSpPr/>
          <p:nvPr/>
        </p:nvSpPr>
        <p:spPr>
          <a:xfrm>
            <a:off x="4731226" y="2732021"/>
            <a:ext cx="207265" cy="205825"/>
          </a:xfrm>
          <a:prstGeom prst="mathMinus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938491" y="1919535"/>
            <a:ext cx="2279478" cy="172819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Внутренние затраты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Минус 10"/>
          <p:cNvSpPr/>
          <p:nvPr/>
        </p:nvSpPr>
        <p:spPr>
          <a:xfrm>
            <a:off x="7230117" y="2746421"/>
            <a:ext cx="189263" cy="173569"/>
          </a:xfrm>
          <a:prstGeom prst="mathMinus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7407232" y="1965739"/>
            <a:ext cx="1736768" cy="166773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Внешние затраты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6234" y="4077072"/>
            <a:ext cx="2880320" cy="136815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Бухгалтерская прибыль фирмы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563888" y="4221088"/>
            <a:ext cx="2736304" cy="122413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Выручка от продаж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" name="Равно 16"/>
          <p:cNvSpPr/>
          <p:nvPr/>
        </p:nvSpPr>
        <p:spPr>
          <a:xfrm>
            <a:off x="3030276" y="4617132"/>
            <a:ext cx="432048" cy="288032"/>
          </a:xfrm>
          <a:prstGeom prst="mathEqua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Минус 17"/>
          <p:cNvSpPr/>
          <p:nvPr/>
        </p:nvSpPr>
        <p:spPr>
          <a:xfrm>
            <a:off x="6389534" y="4617132"/>
            <a:ext cx="486722" cy="288032"/>
          </a:xfrm>
          <a:prstGeom prst="mathMinu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6876257" y="4221088"/>
            <a:ext cx="1656184" cy="122413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Внешние затраты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475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252">
              <a:srgbClr val="B79281"/>
            </a:gs>
            <a:gs pos="72520">
              <a:schemeClr val="bg2">
                <a:lumMod val="25000"/>
              </a:schemeClr>
            </a:gs>
            <a:gs pos="34157">
              <a:schemeClr val="accent3">
                <a:lumMod val="50000"/>
              </a:schemeClr>
            </a:gs>
            <a:gs pos="19995">
              <a:schemeClr val="accent4">
                <a:lumMod val="75000"/>
              </a:schemeClr>
            </a:gs>
            <a:gs pos="7500">
              <a:srgbClr val="0070C0"/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9" y="0"/>
            <a:ext cx="6336704" cy="198884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Элементы системы </a:t>
            </a:r>
            <a:r>
              <a:rPr lang="ru-RU" dirty="0" smtClean="0"/>
              <a:t>управления </a:t>
            </a:r>
            <a:r>
              <a:rPr lang="ru-RU" dirty="0"/>
              <a:t>прибылью: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564904"/>
            <a:ext cx="9144000" cy="4293096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b="1" dirty="0" smtClean="0"/>
              <a:t>Цель, принципы и задачи управления;</a:t>
            </a:r>
            <a:endParaRPr lang="ru-RU" sz="24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b="1" dirty="0" smtClean="0"/>
              <a:t>Механизм управления;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b="1" dirty="0" smtClean="0"/>
              <a:t>Организационное обеспечение;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b="1" dirty="0" smtClean="0"/>
              <a:t>Информационное обеспечение;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b="1" dirty="0" smtClean="0"/>
              <a:t>Методы анализа прибыли;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b="1" dirty="0" smtClean="0"/>
              <a:t>Контроль за выполнением плана (прогноза) по прибыли.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136390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748">
              <a:schemeClr val="accent4"/>
            </a:gs>
            <a:gs pos="74600">
              <a:schemeClr val="accent6">
                <a:lumMod val="75000"/>
              </a:schemeClr>
            </a:gs>
            <a:gs pos="42513">
              <a:schemeClr val="accent4">
                <a:lumMod val="75000"/>
              </a:schemeClr>
            </a:gs>
            <a:gs pos="24601">
              <a:schemeClr val="tx2">
                <a:lumMod val="75000"/>
              </a:schemeClr>
            </a:gs>
            <a:gs pos="20842">
              <a:srgbClr val="C57854"/>
            </a:gs>
            <a:gs pos="8340">
              <a:schemeClr val="accent3">
                <a:lumMod val="75000"/>
              </a:schemeClr>
            </a:gs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-99392"/>
            <a:ext cx="6512511" cy="225963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Механизм управления прибылью: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132856"/>
            <a:ext cx="9144000" cy="4725144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ru-RU" sz="2400" dirty="0" smtClean="0"/>
              <a:t>Государственное правовое регулирование (налоговое, амортизационная политика, регулирование размера отчислений из чистой прибыли в резервный капитал акционерных обществ и </a:t>
            </a:r>
            <a:r>
              <a:rPr lang="ru-RU" sz="2400" dirty="0" err="1" smtClean="0"/>
              <a:t>т.д</a:t>
            </a:r>
            <a:r>
              <a:rPr lang="ru-RU" sz="2400" dirty="0" smtClean="0"/>
              <a:t>);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ru-RU" sz="2400" dirty="0" smtClean="0"/>
              <a:t>Рыночный механизм регулирования , который складывается под влиянием спроса и предложения на товары и услуги;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ru-RU" sz="2400" dirty="0" smtClean="0"/>
              <a:t>Внутренний механизм регулирования в рамках самого предприятия устанавливается его учредительными документами. Отдельные аспекты управления прибылью регулируются в рамках принятой на предприятии учетной, ценовой и инвестиционной политики;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ru-RU" sz="2400" dirty="0" smtClean="0"/>
              <a:t>Система конкретных методов и приемов управления.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92617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</p:spPr>
      </p:pic>
    </p:spTree>
    <p:extLst>
      <p:ext uri="{BB962C8B-B14F-4D97-AF65-F5344CB8AC3E}">
        <p14:creationId xmlns:p14="http://schemas.microsoft.com/office/powerpoint/2010/main" xmlns="" val="363550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60">
              <a:schemeClr val="tx2">
                <a:lumMod val="60000"/>
                <a:lumOff val="40000"/>
              </a:schemeClr>
            </a:gs>
            <a:gs pos="42909">
              <a:srgbClr val="FF0000"/>
            </a:gs>
            <a:gs pos="82920">
              <a:srgbClr val="00B050"/>
            </a:gs>
            <a:gs pos="34183">
              <a:schemeClr val="accent6">
                <a:lumMod val="75000"/>
              </a:schemeClr>
            </a:gs>
            <a:gs pos="0">
              <a:schemeClr val="accent4">
                <a:lumMod val="75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0"/>
            <a:ext cx="6512511" cy="208823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Основные формы анализа прибыли организации: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204864"/>
            <a:ext cx="9036496" cy="5301208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Исходя из объекта исследования (анализ формирования и использования прибыли);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В зависимости от организации проведения (внешний и внутренний анализ);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С учетом объема исследования (полный тематический анализ прибыли);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/>
              <a:t>Исходя из периода осуществления (предварительный, оперативный и последующий анализ прибыли).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65935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785</Words>
  <Application>Microsoft Office PowerPoint</Application>
  <PresentationFormat>Экран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Слайд 1</vt:lpstr>
      <vt:lpstr>Определение</vt:lpstr>
      <vt:lpstr>Слайд 3</vt:lpstr>
      <vt:lpstr>Важное в прибыли</vt:lpstr>
      <vt:lpstr>Затраты и прибыль организации</vt:lpstr>
      <vt:lpstr>Элементы системы управления прибылью: </vt:lpstr>
      <vt:lpstr>Механизм управления прибылью:</vt:lpstr>
      <vt:lpstr>Слайд 8</vt:lpstr>
      <vt:lpstr>Основные формы анализа прибыли организации:</vt:lpstr>
      <vt:lpstr>Методы анализа прибыли:</vt:lpstr>
      <vt:lpstr>Показатели, связанные с управлением прибылью и формируемые из внешних источников:</vt:lpstr>
      <vt:lpstr>Этапы контроля прибыли:</vt:lpstr>
      <vt:lpstr>Система показателей информационного обеспечения прибылью, поступающих из внутренних источников:</vt:lpstr>
      <vt:lpstr>Методы планирования прибыли:</vt:lpstr>
      <vt:lpstr>Метод расчета операционной прибыли:</vt:lpstr>
      <vt:lpstr>Заключение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Ронжина Олеся</dc:creator>
  <cp:lastModifiedBy>Comp</cp:lastModifiedBy>
  <cp:revision>29</cp:revision>
  <dcterms:created xsi:type="dcterms:W3CDTF">2017-11-22T17:03:11Z</dcterms:created>
  <dcterms:modified xsi:type="dcterms:W3CDTF">2020-05-17T06:55:28Z</dcterms:modified>
</cp:coreProperties>
</file>