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75" r:id="rId4"/>
    <p:sldId id="276" r:id="rId5"/>
    <p:sldId id="262" r:id="rId6"/>
    <p:sldId id="263" r:id="rId7"/>
    <p:sldId id="264" r:id="rId8"/>
    <p:sldId id="265" r:id="rId9"/>
    <p:sldId id="259" r:id="rId10"/>
    <p:sldId id="258" r:id="rId11"/>
    <p:sldId id="271" r:id="rId12"/>
    <p:sldId id="267" r:id="rId13"/>
    <p:sldId id="266" r:id="rId14"/>
    <p:sldId id="277" r:id="rId15"/>
    <p:sldId id="268" r:id="rId16"/>
    <p:sldId id="269" r:id="rId17"/>
    <p:sldId id="270" r:id="rId18"/>
    <p:sldId id="272" r:id="rId19"/>
    <p:sldId id="273" r:id="rId20"/>
    <p:sldId id="278" r:id="rId21"/>
    <p:sldId id="279" r:id="rId22"/>
    <p:sldId id="257" r:id="rId23"/>
    <p:sldId id="27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714"/>
    <a:srgbClr val="862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81" d="100"/>
          <a:sy n="81" d="100"/>
        </p:scale>
        <p:origin x="-924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aby-scool.narod.ru/media/book/img/foto/pisateli_19_10.jpg" TargetMode="External"/><Relationship Id="rId13" Type="http://schemas.openxmlformats.org/officeDocument/2006/relationships/hyperlink" Target="http://img-fotki.yandex.ru/get/9327/16969765.1b4/0_87a13_687a19d9_orig.png" TargetMode="External"/><Relationship Id="rId18" Type="http://schemas.openxmlformats.org/officeDocument/2006/relationships/hyperlink" Target="http://znanika.ru/images/stories/file/treasuremap/treasuremap_logo.png" TargetMode="External"/><Relationship Id="rId3" Type="http://schemas.openxmlformats.org/officeDocument/2006/relationships/image" Target="../media/image1.jpeg"/><Relationship Id="rId21" Type="http://schemas.openxmlformats.org/officeDocument/2006/relationships/hyperlink" Target="http://img.ii4.ru/thumbs/2010/12/13/69361_Bez_imeni_1.png" TargetMode="External"/><Relationship Id="rId7" Type="http://schemas.openxmlformats.org/officeDocument/2006/relationships/hyperlink" Target="http://img0.liveinternet.ru/images/attach/c/11/128/274/128274570_13881700.png" TargetMode="External"/><Relationship Id="rId12" Type="http://schemas.openxmlformats.org/officeDocument/2006/relationships/hyperlink" Target="http://www.baby-scool.narod.ru/media/book/img/foto/pisateli_19_07.jpg" TargetMode="External"/><Relationship Id="rId17" Type="http://schemas.openxmlformats.org/officeDocument/2006/relationships/hyperlink" Target="https://img-fotki.yandex.ru/get/4902/36014149.278/0_91e53_188452ec_L" TargetMode="External"/><Relationship Id="rId2" Type="http://schemas.openxmlformats.org/officeDocument/2006/relationships/image" Target="../media/image33.jpeg"/><Relationship Id="rId16" Type="http://schemas.openxmlformats.org/officeDocument/2006/relationships/hyperlink" Target="http://ramki-vsem.ru/png/clipart3.png" TargetMode="External"/><Relationship Id="rId20" Type="http://schemas.openxmlformats.org/officeDocument/2006/relationships/hyperlink" Target="https://www.1shilling.ru/wp-content/uploads/2013/10/rubl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mg-fotki.yandex.ru/get/6108/200418627.d3/0_14ab99_b117e371_orig.png" TargetMode="External"/><Relationship Id="rId11" Type="http://schemas.openxmlformats.org/officeDocument/2006/relationships/hyperlink" Target="http://www.baby-scool.narod.ru/media/book/img/foto/pisateli_19_16.jpg" TargetMode="External"/><Relationship Id="rId5" Type="http://schemas.openxmlformats.org/officeDocument/2006/relationships/hyperlink" Target="http://pedsovet.su/_ld/458/39652414.jpg" TargetMode="External"/><Relationship Id="rId15" Type="http://schemas.openxmlformats.org/officeDocument/2006/relationships/hyperlink" Target="http://kira-scrap.ru/KATALOG/EDA/1/0_8e349_7456fd26_M.png" TargetMode="External"/><Relationship Id="rId10" Type="http://schemas.openxmlformats.org/officeDocument/2006/relationships/hyperlink" Target="http://www.baby-scool.narod.ru/media/book/img/foto/pisateli_19_12.jpg" TargetMode="External"/><Relationship Id="rId19" Type="http://schemas.openxmlformats.org/officeDocument/2006/relationships/hyperlink" Target="http://img-fotki.yandex.ru/get/9805/16969765.201/0_8cd9d_ddcb718d_orig.png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baby-scool.narod.ru/media/book/img/foto/pisateli_19_03.jpg" TargetMode="External"/><Relationship Id="rId14" Type="http://schemas.openxmlformats.org/officeDocument/2006/relationships/hyperlink" Target="http://gorod.shebekino.ru/assets/images/Img/12345.png" TargetMode="External"/><Relationship Id="rId22" Type="http://schemas.openxmlformats.org/officeDocument/2006/relationships/hyperlink" Target="http://www.krishimarket.com/images/products/77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baby-scool.narod.ru/media/book/img/foto/pisateli_19_12.jpg" TargetMode="Externa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baby-scool.narod.ru/media/book/img/foto/pisateli_19_12.jpg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11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46209" y="2174810"/>
            <a:ext cx="6251584" cy="230832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ru-RU" sz="7200" b="1" i="1" dirty="0" smtClean="0">
                <a:ln w="0"/>
                <a:solidFill>
                  <a:srgbClr val="E26714"/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Чудесный мир </a:t>
            </a:r>
          </a:p>
          <a:p>
            <a:pPr algn="ctr"/>
            <a:r>
              <a:rPr lang="ru-RU" sz="7200" b="1" i="1" dirty="0" smtClean="0">
                <a:ln w="0"/>
                <a:solidFill>
                  <a:srgbClr val="E26714"/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классики</a:t>
            </a:r>
            <a:endParaRPr lang="ru-RU" sz="7200" b="1" i="1" dirty="0">
              <a:ln w="0"/>
              <a:solidFill>
                <a:srgbClr val="E26714"/>
              </a:solidFill>
              <a:latin typeface="Cassandra" panose="03000600000000020000" pitchFamily="66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67744" y="764704"/>
            <a:ext cx="4942115" cy="1119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rgbClr val="862D00"/>
                </a:solidFill>
              </a:rPr>
              <a:t>Итоговый урок по теме:</a:t>
            </a:r>
            <a:endParaRPr lang="ru-RU" sz="4800" b="1" dirty="0">
              <a:solidFill>
                <a:srgbClr val="862D00"/>
              </a:solidFill>
            </a:endParaRPr>
          </a:p>
        </p:txBody>
      </p:sp>
      <p:pic>
        <p:nvPicPr>
          <p:cNvPr id="1026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" y="3429000"/>
            <a:ext cx="3812505" cy="295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клипарт пушк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3" y="437108"/>
            <a:ext cx="1574926" cy="205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" y="4134118"/>
            <a:ext cx="2902813" cy="225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Конкурс </a:t>
            </a:r>
            <a:r>
              <a:rPr lang="ru-RU" sz="4800" b="1" u="sng" dirty="0" smtClean="0">
                <a:solidFill>
                  <a:srgbClr val="862D00"/>
                </a:solidFill>
                <a:latin typeface="+mn-lt"/>
              </a:rPr>
              <a:t>«Продолжи»</a:t>
            </a:r>
            <a:endParaRPr lang="ru-RU" sz="4800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2096" y="1400196"/>
            <a:ext cx="53610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E26714"/>
                </a:solidFill>
              </a:rPr>
              <a:t> 1. В долгом времени аль вскоре</a:t>
            </a:r>
          </a:p>
          <a:p>
            <a:r>
              <a:rPr lang="ru-RU" sz="2800" b="1" dirty="0" err="1" smtClean="0">
                <a:solidFill>
                  <a:srgbClr val="E26714"/>
                </a:solidFill>
              </a:rPr>
              <a:t>Приключилося</a:t>
            </a:r>
            <a:r>
              <a:rPr lang="ru-RU" sz="2800" b="1" dirty="0" smtClean="0">
                <a:solidFill>
                  <a:srgbClr val="E26714"/>
                </a:solidFill>
              </a:rPr>
              <a:t> им горе:</a:t>
            </a:r>
          </a:p>
          <a:p>
            <a:r>
              <a:rPr lang="ru-RU" sz="2800" b="1" dirty="0" smtClean="0">
                <a:solidFill>
                  <a:srgbClr val="E26714"/>
                </a:solidFill>
              </a:rPr>
              <a:t>Кто-то в поле стал ходить ….</a:t>
            </a:r>
            <a:endParaRPr lang="ru-RU" sz="2800" b="1" dirty="0">
              <a:solidFill>
                <a:srgbClr val="E2671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792" y="2658015"/>
            <a:ext cx="4850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И пшеницу шевелить</a:t>
            </a:r>
            <a:r>
              <a:rPr lang="ru-RU" sz="2000" b="1" i="1" dirty="0" smtClean="0">
                <a:solidFill>
                  <a:srgbClr val="FF0000"/>
                </a:solidFill>
              </a:rPr>
              <a:t>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23442" y="3905028"/>
            <a:ext cx="54917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E26714"/>
                </a:solidFill>
              </a:rPr>
              <a:t>2</a:t>
            </a:r>
            <a:r>
              <a:rPr lang="ru-RU" sz="2800" b="1" dirty="0" smtClean="0">
                <a:solidFill>
                  <a:srgbClr val="E26714"/>
                </a:solidFill>
              </a:rPr>
              <a:t>. Подруга дней моих суровых</a:t>
            </a:r>
          </a:p>
          <a:p>
            <a:r>
              <a:rPr lang="ru-RU" sz="2800" b="1" dirty="0" smtClean="0">
                <a:solidFill>
                  <a:srgbClr val="E26714"/>
                </a:solidFill>
              </a:rPr>
              <a:t>Голубка дряхлая моя!</a:t>
            </a:r>
          </a:p>
          <a:p>
            <a:r>
              <a:rPr lang="ru-RU" sz="2800" b="1" dirty="0" smtClean="0">
                <a:solidFill>
                  <a:srgbClr val="E26714"/>
                </a:solidFill>
              </a:rPr>
              <a:t>Одна в глуши лесов сосновых … </a:t>
            </a:r>
            <a:endParaRPr lang="ru-RU" sz="2800" dirty="0">
              <a:solidFill>
                <a:srgbClr val="E2671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23442" y="5229733"/>
            <a:ext cx="516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Давно, давно ты ждёшь меня.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Картинки по запросу клипарт конёк-горбун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79" y="1266991"/>
            <a:ext cx="3034360" cy="243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8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" y="4134118"/>
            <a:ext cx="2902813" cy="225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Конкурс </a:t>
            </a:r>
            <a:r>
              <a:rPr lang="ru-RU" sz="4800" b="1" u="sng" dirty="0" smtClean="0">
                <a:solidFill>
                  <a:srgbClr val="862D00"/>
                </a:solidFill>
                <a:latin typeface="+mn-lt"/>
              </a:rPr>
              <a:t>«Продолжи»</a:t>
            </a:r>
            <a:endParaRPr lang="ru-RU" sz="4800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2096" y="1400196"/>
            <a:ext cx="53610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E26714"/>
                </a:solidFill>
              </a:rPr>
              <a:t> 3. Но царевна молодая,</a:t>
            </a:r>
          </a:p>
          <a:p>
            <a:r>
              <a:rPr lang="ru-RU" sz="2800" b="1" dirty="0" smtClean="0">
                <a:solidFill>
                  <a:srgbClr val="E26714"/>
                </a:solidFill>
              </a:rPr>
              <a:t>Тихомолком расцветая,</a:t>
            </a:r>
          </a:p>
          <a:p>
            <a:r>
              <a:rPr lang="ru-RU" sz="2800" b="1" dirty="0" smtClean="0">
                <a:solidFill>
                  <a:srgbClr val="E26714"/>
                </a:solidFill>
              </a:rPr>
              <a:t>Между тем росла, росла …</a:t>
            </a:r>
            <a:endParaRPr lang="ru-RU" sz="2800" b="1" dirty="0">
              <a:solidFill>
                <a:srgbClr val="E2671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792" y="2658015"/>
            <a:ext cx="4850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Поднялась и расцвела</a:t>
            </a:r>
            <a:r>
              <a:rPr lang="ru-RU" sz="2000" b="1" i="1" dirty="0" smtClean="0">
                <a:solidFill>
                  <a:srgbClr val="FF0000"/>
                </a:solidFill>
              </a:rPr>
              <a:t>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23442" y="3905028"/>
            <a:ext cx="54917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E26714"/>
                </a:solidFill>
              </a:rPr>
              <a:t>4. Терек воет, дик и злобен,</a:t>
            </a:r>
          </a:p>
          <a:p>
            <a:r>
              <a:rPr lang="ru-RU" sz="2800" b="1" dirty="0" smtClean="0">
                <a:solidFill>
                  <a:srgbClr val="E26714"/>
                </a:solidFill>
              </a:rPr>
              <a:t>Меж утёсистых громад,</a:t>
            </a:r>
          </a:p>
          <a:p>
            <a:r>
              <a:rPr lang="ru-RU" sz="2800" b="1" dirty="0" smtClean="0">
                <a:solidFill>
                  <a:srgbClr val="E26714"/>
                </a:solidFill>
              </a:rPr>
              <a:t>Буре плач его подобен … </a:t>
            </a:r>
            <a:endParaRPr lang="ru-RU" sz="2800" dirty="0">
              <a:solidFill>
                <a:srgbClr val="E2671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23442" y="5229733"/>
            <a:ext cx="516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Слёзы брызгами летят.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18434" name="Picture 2" descr="Картинки по запросу клипарт царев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295" y="1218118"/>
            <a:ext cx="1737132" cy="28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8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880286" y="377906"/>
            <a:ext cx="488112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</a:t>
            </a:r>
            <a:r>
              <a:rPr lang="ru-RU" b="1" u="sng" dirty="0" err="1" smtClean="0">
                <a:solidFill>
                  <a:srgbClr val="862D00"/>
                </a:solidFill>
                <a:latin typeface="+mn-lt"/>
              </a:rPr>
              <a:t>Физминутка</a:t>
            </a:r>
            <a:endParaRPr lang="ru-RU" b="1" u="sng" dirty="0">
              <a:solidFill>
                <a:srgbClr val="862D00"/>
              </a:solidFill>
              <a:latin typeface="+mn-lt"/>
            </a:endParaRPr>
          </a:p>
        </p:txBody>
      </p:sp>
      <p:pic>
        <p:nvPicPr>
          <p:cNvPr id="4" name="физминутка Сидя на стуле.wm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6" name="физминутка Сидя на стуле.wm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1194826" y="1146221"/>
            <a:ext cx="6855855" cy="514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5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32271" y="377906"/>
            <a:ext cx="903460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Конкурс </a:t>
            </a:r>
            <a:endParaRPr lang="ru-RU" b="1" u="sng" dirty="0" smtClean="0">
              <a:solidFill>
                <a:srgbClr val="862D00"/>
              </a:solidFill>
              <a:latin typeface="+mn-lt"/>
            </a:endParaRPr>
          </a:p>
          <a:p>
            <a:pPr algn="ctr"/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«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Узнай </a:t>
            </a:r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по 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слову</a:t>
            </a:r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»</a:t>
            </a:r>
            <a:endParaRPr lang="ru-RU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441" y="1893474"/>
            <a:ext cx="2538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E26714"/>
                </a:solidFill>
              </a:rPr>
              <a:t>1.Зеркальце</a:t>
            </a:r>
            <a:endParaRPr lang="ru-RU" sz="3200" b="1" dirty="0">
              <a:solidFill>
                <a:srgbClr val="E2671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1625" y="1640398"/>
            <a:ext cx="5295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>
                <a:solidFill>
                  <a:srgbClr val="FF0000"/>
                </a:solidFill>
              </a:rPr>
              <a:t>«Сказка о мёртвой царевне и о семи богатырях» А. С. Пушкин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9549" y="2992332"/>
            <a:ext cx="2807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E26714"/>
                </a:solidFill>
              </a:rPr>
              <a:t>2. Камень</a:t>
            </a:r>
            <a:endParaRPr lang="ru-RU" sz="3200" b="1" dirty="0">
              <a:solidFill>
                <a:srgbClr val="E2671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5991" y="2779916"/>
            <a:ext cx="5295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«Как мужик убрал камень»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Л.Н.Толстой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94826" y="4219045"/>
            <a:ext cx="1999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E26714"/>
                </a:solidFill>
              </a:rPr>
              <a:t>3</a:t>
            </a:r>
            <a:r>
              <a:rPr lang="ru-RU" sz="3200" b="1" dirty="0" smtClean="0">
                <a:solidFill>
                  <a:srgbClr val="E26714"/>
                </a:solidFill>
              </a:rPr>
              <a:t>. </a:t>
            </a:r>
            <a:r>
              <a:rPr lang="ru-RU" sz="3200" b="1" dirty="0" err="1" smtClean="0">
                <a:solidFill>
                  <a:srgbClr val="E26714"/>
                </a:solidFill>
              </a:rPr>
              <a:t>Дарьял</a:t>
            </a:r>
            <a:endParaRPr lang="ru-RU" sz="3200" b="1" dirty="0">
              <a:solidFill>
                <a:srgbClr val="E2671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93961" y="4034378"/>
            <a:ext cx="5295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«Дары Терека»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М.Ю.Лермонтов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45347" y="5324482"/>
            <a:ext cx="2458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E26714"/>
                </a:solidFill>
              </a:rPr>
              <a:t>4. Америка</a:t>
            </a:r>
            <a:endParaRPr lang="ru-RU" sz="3200" b="1" dirty="0">
              <a:solidFill>
                <a:srgbClr val="E2671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5355259"/>
            <a:ext cx="529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«Мальчики»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А.П.Чехов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Картинки по запросу мальчики Чехо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437" y="3284719"/>
            <a:ext cx="138989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32271" y="377906"/>
            <a:ext cx="903460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Конкурс </a:t>
            </a:r>
            <a:endParaRPr lang="ru-RU" b="1" u="sng" dirty="0" smtClean="0">
              <a:solidFill>
                <a:srgbClr val="862D00"/>
              </a:solidFill>
              <a:latin typeface="+mn-lt"/>
            </a:endParaRPr>
          </a:p>
          <a:p>
            <a:pPr algn="ctr"/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«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Узнай </a:t>
            </a:r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по 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слову».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3441" y="1893474"/>
            <a:ext cx="272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E26714"/>
                </a:solidFill>
              </a:rPr>
              <a:t>5</a:t>
            </a:r>
            <a:r>
              <a:rPr lang="ru-RU" sz="3200" b="1" dirty="0" smtClean="0">
                <a:solidFill>
                  <a:srgbClr val="E26714"/>
                </a:solidFill>
              </a:rPr>
              <a:t>.Караульщик</a:t>
            </a:r>
            <a:endParaRPr lang="ru-RU" sz="3200" b="1" dirty="0">
              <a:solidFill>
                <a:srgbClr val="E2671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7114" y="1955029"/>
            <a:ext cx="529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«Конёк-горбунок»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П.П.Ершов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81455" y="2997574"/>
            <a:ext cx="2190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E26714"/>
                </a:solidFill>
              </a:rPr>
              <a:t>6. Подруга</a:t>
            </a:r>
            <a:endParaRPr lang="ru-RU" sz="3200" b="1" dirty="0">
              <a:solidFill>
                <a:srgbClr val="E2671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9898" y="2980262"/>
            <a:ext cx="339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«Няне»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А.С.Пушкин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94826" y="4219045"/>
            <a:ext cx="1999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E26714"/>
                </a:solidFill>
              </a:rPr>
              <a:t>7. </a:t>
            </a:r>
            <a:r>
              <a:rPr lang="ru-RU" sz="3200" b="1" dirty="0" err="1" smtClean="0">
                <a:solidFill>
                  <a:srgbClr val="E26714"/>
                </a:solidFill>
              </a:rPr>
              <a:t>Тифлиз</a:t>
            </a:r>
            <a:endParaRPr lang="ru-RU" sz="3200" b="1" dirty="0">
              <a:solidFill>
                <a:srgbClr val="E2671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91930" y="4185708"/>
            <a:ext cx="595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«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Ашик-Кериб</a:t>
            </a:r>
            <a:r>
              <a:rPr lang="ru-RU" sz="2800" b="1" i="1" dirty="0" smtClean="0">
                <a:solidFill>
                  <a:srgbClr val="FF0000"/>
                </a:solidFill>
              </a:rPr>
              <a:t>»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М.Ю.Лермонтов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3165" y="5196530"/>
            <a:ext cx="2804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E26714"/>
                </a:solidFill>
              </a:rPr>
              <a:t>8</a:t>
            </a:r>
            <a:r>
              <a:rPr lang="ru-RU" sz="3200" b="1" dirty="0" smtClean="0">
                <a:solidFill>
                  <a:srgbClr val="E26714"/>
                </a:solidFill>
              </a:rPr>
              <a:t>. Николенька</a:t>
            </a:r>
            <a:endParaRPr lang="ru-RU" sz="3200" b="1" dirty="0">
              <a:solidFill>
                <a:srgbClr val="E2671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3400" y="5227307"/>
            <a:ext cx="529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«Детство»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Л.Н.Толстой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Картинки по запросу клипарт пушк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6" y="2353781"/>
            <a:ext cx="1574926" cy="205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92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32271" y="377906"/>
            <a:ext cx="9034603" cy="13969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Конкурс </a:t>
            </a:r>
            <a:endParaRPr lang="ru-RU" b="1" u="sng" dirty="0" smtClean="0">
              <a:solidFill>
                <a:srgbClr val="862D00"/>
              </a:solidFill>
              <a:latin typeface="+mn-lt"/>
            </a:endParaRPr>
          </a:p>
          <a:p>
            <a:pPr algn="ctr"/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«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Узнай </a:t>
            </a:r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по предмету» </a:t>
            </a:r>
            <a:endParaRPr lang="ru-RU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106" y="5754964"/>
            <a:ext cx="529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«Конёк-горбунок»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П.П.Ершов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Картинки по запросу клипарт пер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416">
            <a:off x="3679432" y="1756474"/>
            <a:ext cx="2786592" cy="144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клипарт кон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12" y="2862908"/>
            <a:ext cx="4208936" cy="275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клипарт рубль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4276" r="5101" b="3842"/>
          <a:stretch/>
        </p:blipFill>
        <p:spPr bwMode="auto">
          <a:xfrm>
            <a:off x="592399" y="1774822"/>
            <a:ext cx="2228045" cy="22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Картинки по запросу старинные сумки из мешкови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 descr="Картинки по запросу старинные сумки из мешковины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6" t="7375" r="7532" b="8578"/>
          <a:stretch/>
        </p:blipFill>
        <p:spPr bwMode="auto">
          <a:xfrm>
            <a:off x="6302808" y="3136554"/>
            <a:ext cx="1994028" cy="24095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2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32271" y="377906"/>
            <a:ext cx="903460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</a:t>
            </a:r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Конкурс</a:t>
            </a:r>
          </a:p>
          <a:p>
            <a:pPr algn="ctr"/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«Узнай </a:t>
            </a:r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по предмету» </a:t>
            </a:r>
            <a:endParaRPr lang="ru-RU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9407" y="5585334"/>
            <a:ext cx="681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 «Сказка о мёртвой царевне…»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А.С.Пушкин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2" name="AutoShape 8" descr="Картинки по запросу старинные сумки из мешкови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 descr="Картинки по запросу клипарт зеркальц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7965">
            <a:off x="6639798" y="2967164"/>
            <a:ext cx="1492095" cy="291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Картинки по запросу клипарт ябло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8123">
            <a:off x="5009857" y="1725138"/>
            <a:ext cx="2139567" cy="21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Картинки по запросу клипарт собач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065" y="2140159"/>
            <a:ext cx="2960518" cy="33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Картинки по запросу клипарт месяц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618">
            <a:off x="677314" y="1650505"/>
            <a:ext cx="1810351" cy="206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9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32271" y="377906"/>
            <a:ext cx="903460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Конкурс </a:t>
            </a:r>
            <a:endParaRPr lang="ru-RU" b="1" u="sng" dirty="0" smtClean="0">
              <a:solidFill>
                <a:srgbClr val="862D00"/>
              </a:solidFill>
              <a:latin typeface="+mn-lt"/>
            </a:endParaRPr>
          </a:p>
          <a:p>
            <a:pPr algn="ctr"/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«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Узнай </a:t>
            </a:r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по предмету» </a:t>
            </a:r>
            <a:endParaRPr lang="ru-RU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106" y="5754964"/>
            <a:ext cx="529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«Мальчики»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А.П.Чехов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2" name="AutoShape 8" descr="Картинки по запросу старинные сумки из мешкови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 descr="Картинки по запросу клипарт ножниц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8582">
            <a:off x="785581" y="2077650"/>
            <a:ext cx="2462006" cy="272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Картинки по запросу клипарт кар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021" y="181420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Картинки по запросу клипарт чечевиц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58" y="3753121"/>
            <a:ext cx="2801863" cy="210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16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32271" y="377906"/>
            <a:ext cx="903460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Конкурс </a:t>
            </a:r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«Блиц-вопрос»</a:t>
            </a:r>
            <a:endParaRPr lang="ru-RU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2" name="AutoShape 8" descr="Картинки по запросу старинные сумки из мешкови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55335" y="160338"/>
            <a:ext cx="62526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9890" y="1315699"/>
            <a:ext cx="8004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E26714"/>
                </a:solidFill>
              </a:rPr>
              <a:t>1. Какого </a:t>
            </a:r>
            <a:r>
              <a:rPr lang="ru-RU" sz="2800" b="1" i="1" dirty="0">
                <a:solidFill>
                  <a:srgbClr val="E26714"/>
                </a:solidFill>
              </a:rPr>
              <a:t>цвета была кобылица, которую поймал Иван?</a:t>
            </a:r>
          </a:p>
          <a:p>
            <a:r>
              <a:rPr lang="ru-RU" sz="2800" b="1" i="1" dirty="0">
                <a:solidFill>
                  <a:srgbClr val="862D00"/>
                </a:solidFill>
              </a:rPr>
              <a:t>А) белого                Б) чёрного            В) серого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728" y="2959650"/>
            <a:ext cx="86432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E26714"/>
                </a:solidFill>
              </a:rPr>
              <a:t>2. Какой </a:t>
            </a:r>
            <a:r>
              <a:rPr lang="ru-RU" sz="2800" b="1" i="1" dirty="0">
                <a:solidFill>
                  <a:srgbClr val="E26714"/>
                </a:solidFill>
              </a:rPr>
              <a:t>волшебный предмет был у </a:t>
            </a:r>
            <a:r>
              <a:rPr lang="ru-RU" sz="2800" b="1" i="1" dirty="0" smtClean="0">
                <a:solidFill>
                  <a:srgbClr val="E26714"/>
                </a:solidFill>
              </a:rPr>
              <a:t>царицы</a:t>
            </a:r>
          </a:p>
          <a:p>
            <a:pPr lvl="0" algn="ctr"/>
            <a:r>
              <a:rPr lang="ru-RU" sz="2800" b="1" i="1" dirty="0" smtClean="0">
                <a:solidFill>
                  <a:srgbClr val="E26714"/>
                </a:solidFill>
              </a:rPr>
              <a:t> </a:t>
            </a:r>
            <a:r>
              <a:rPr lang="ru-RU" sz="2800" b="1" i="1" dirty="0">
                <a:solidFill>
                  <a:srgbClr val="E26714"/>
                </a:solidFill>
              </a:rPr>
              <a:t>в «Сказке о мёртвой царевне…»?</a:t>
            </a:r>
          </a:p>
          <a:p>
            <a:r>
              <a:rPr lang="ru-RU" sz="2800" b="1" dirty="0">
                <a:solidFill>
                  <a:srgbClr val="862D00"/>
                </a:solidFill>
              </a:rPr>
              <a:t>А) кольцо                Б) зеркало            В) венец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13266" y="4615830"/>
            <a:ext cx="7489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E26714"/>
                </a:solidFill>
              </a:rPr>
              <a:t>  </a:t>
            </a:r>
            <a:r>
              <a:rPr lang="ru-RU" sz="2800" b="1" i="1" dirty="0" smtClean="0">
                <a:solidFill>
                  <a:srgbClr val="E26714"/>
                </a:solidFill>
              </a:rPr>
              <a:t>3. Как </a:t>
            </a:r>
            <a:r>
              <a:rPr lang="ru-RU" sz="2800" b="1" i="1" dirty="0">
                <a:solidFill>
                  <a:srgbClr val="E26714"/>
                </a:solidFill>
              </a:rPr>
              <a:t>звали собаку семи богатырей?</a:t>
            </a:r>
          </a:p>
          <a:p>
            <a:r>
              <a:rPr lang="ru-RU" sz="2800" b="1" dirty="0">
                <a:solidFill>
                  <a:srgbClr val="862D00"/>
                </a:solidFill>
              </a:rPr>
              <a:t>А) Сокол        </a:t>
            </a:r>
            <a:r>
              <a:rPr lang="ru-RU" sz="2800" b="1" dirty="0" smtClean="0">
                <a:solidFill>
                  <a:srgbClr val="862D00"/>
                </a:solidFill>
              </a:rPr>
              <a:t>Б</a:t>
            </a:r>
            <a:r>
              <a:rPr lang="ru-RU" sz="2800" b="1" dirty="0">
                <a:solidFill>
                  <a:srgbClr val="862D00"/>
                </a:solidFill>
              </a:rPr>
              <a:t>) </a:t>
            </a:r>
            <a:r>
              <a:rPr lang="ru-RU" sz="2800" b="1" dirty="0" err="1">
                <a:solidFill>
                  <a:srgbClr val="862D00"/>
                </a:solidFill>
              </a:rPr>
              <a:t>Соколко</a:t>
            </a:r>
            <a:r>
              <a:rPr lang="ru-RU" sz="2800" b="1" dirty="0">
                <a:solidFill>
                  <a:srgbClr val="862D00"/>
                </a:solidFill>
              </a:rPr>
              <a:t>       </a:t>
            </a:r>
            <a:r>
              <a:rPr lang="ru-RU" sz="2800" b="1" dirty="0" smtClean="0">
                <a:solidFill>
                  <a:srgbClr val="862D00"/>
                </a:solidFill>
              </a:rPr>
              <a:t> В</a:t>
            </a:r>
            <a:r>
              <a:rPr lang="ru-RU" sz="2800" b="1" dirty="0">
                <a:solidFill>
                  <a:srgbClr val="862D00"/>
                </a:solidFill>
              </a:rPr>
              <a:t>) Соколик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79011" y="2700694"/>
            <a:ext cx="16685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78558" y="4344645"/>
            <a:ext cx="16685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589289" y="5569937"/>
            <a:ext cx="16685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Картинки по запросу клипарт соба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94" y="4449084"/>
            <a:ext cx="1290138" cy="190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5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94826" y="377906"/>
            <a:ext cx="6326436" cy="70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862D00"/>
                </a:solidFill>
                <a:latin typeface="+mn-lt"/>
              </a:rPr>
              <a:t>Конкурс </a:t>
            </a:r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«Блиц-вопрос»</a:t>
            </a:r>
            <a:endParaRPr lang="ru-RU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2" name="AutoShape 8" descr="Картинки по запросу старинные сумки из мешкови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55335" y="160338"/>
            <a:ext cx="62526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07205" y="4572654"/>
            <a:ext cx="74962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E26714"/>
                </a:solidFill>
              </a:rPr>
              <a:t>6. На </a:t>
            </a:r>
            <a:r>
              <a:rPr lang="ru-RU" sz="2800" b="1" i="1" dirty="0">
                <a:solidFill>
                  <a:srgbClr val="E26714"/>
                </a:solidFill>
              </a:rPr>
              <a:t>каком музыкальном </a:t>
            </a:r>
            <a:endParaRPr lang="ru-RU" sz="2800" b="1" i="1" dirty="0" smtClean="0">
              <a:solidFill>
                <a:srgbClr val="E26714"/>
              </a:solidFill>
            </a:endParaRPr>
          </a:p>
          <a:p>
            <a:pPr lvl="0" algn="ctr"/>
            <a:r>
              <a:rPr lang="ru-RU" sz="2800" b="1" i="1" dirty="0" smtClean="0">
                <a:solidFill>
                  <a:srgbClr val="E26714"/>
                </a:solidFill>
              </a:rPr>
              <a:t>инструменте </a:t>
            </a:r>
            <a:r>
              <a:rPr lang="ru-RU" sz="2800" b="1" i="1" dirty="0">
                <a:solidFill>
                  <a:srgbClr val="E26714"/>
                </a:solidFill>
              </a:rPr>
              <a:t>играл </a:t>
            </a:r>
            <a:r>
              <a:rPr lang="ru-RU" sz="2800" b="1" i="1" dirty="0" err="1">
                <a:solidFill>
                  <a:srgbClr val="E26714"/>
                </a:solidFill>
              </a:rPr>
              <a:t>Ашик</a:t>
            </a:r>
            <a:r>
              <a:rPr lang="ru-RU" sz="2800" b="1" i="1" dirty="0">
                <a:solidFill>
                  <a:srgbClr val="E26714"/>
                </a:solidFill>
              </a:rPr>
              <a:t> – </a:t>
            </a:r>
            <a:r>
              <a:rPr lang="ru-RU" sz="2800" b="1" i="1" dirty="0" err="1">
                <a:solidFill>
                  <a:srgbClr val="E26714"/>
                </a:solidFill>
              </a:rPr>
              <a:t>Кериб</a:t>
            </a:r>
            <a:r>
              <a:rPr lang="ru-RU" sz="2800" b="1" i="1" dirty="0">
                <a:solidFill>
                  <a:srgbClr val="E26714"/>
                </a:solidFill>
              </a:rPr>
              <a:t>?</a:t>
            </a:r>
            <a:endParaRPr lang="ru-RU" sz="2800" b="1" dirty="0">
              <a:solidFill>
                <a:srgbClr val="E26714"/>
              </a:solidFill>
            </a:endParaRPr>
          </a:p>
          <a:p>
            <a:r>
              <a:rPr lang="ru-RU" sz="2800" b="1" dirty="0" smtClean="0">
                <a:solidFill>
                  <a:srgbClr val="862D00"/>
                </a:solidFill>
              </a:rPr>
              <a:t>          А</a:t>
            </a:r>
            <a:r>
              <a:rPr lang="ru-RU" sz="2800" b="1" dirty="0">
                <a:solidFill>
                  <a:srgbClr val="862D00"/>
                </a:solidFill>
              </a:rPr>
              <a:t>) балалайка        </a:t>
            </a:r>
            <a:r>
              <a:rPr lang="ru-RU" sz="2800" b="1" dirty="0" smtClean="0">
                <a:solidFill>
                  <a:srgbClr val="862D00"/>
                </a:solidFill>
              </a:rPr>
              <a:t>Б</a:t>
            </a:r>
            <a:r>
              <a:rPr lang="ru-RU" sz="2800" b="1" dirty="0">
                <a:solidFill>
                  <a:srgbClr val="862D00"/>
                </a:solidFill>
              </a:rPr>
              <a:t>) гармонь     </a:t>
            </a:r>
            <a:r>
              <a:rPr lang="ru-RU" sz="2800" b="1" dirty="0" smtClean="0">
                <a:solidFill>
                  <a:srgbClr val="862D00"/>
                </a:solidFill>
              </a:rPr>
              <a:t> </a:t>
            </a:r>
            <a:r>
              <a:rPr lang="ru-RU" sz="2800" b="1" dirty="0">
                <a:solidFill>
                  <a:srgbClr val="862D00"/>
                </a:solidFill>
              </a:rPr>
              <a:t>В) гусли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2396" y="2828835"/>
            <a:ext cx="79091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E26714"/>
                </a:solidFill>
              </a:rPr>
              <a:t>5. В </a:t>
            </a:r>
            <a:r>
              <a:rPr lang="ru-RU" sz="2800" b="1" i="1" dirty="0">
                <a:solidFill>
                  <a:srgbClr val="E26714"/>
                </a:solidFill>
              </a:rPr>
              <a:t>какую страну собирались сбежать мальчики</a:t>
            </a:r>
            <a:r>
              <a:rPr lang="ru-RU" sz="2800" b="1" i="1" dirty="0" smtClean="0">
                <a:solidFill>
                  <a:srgbClr val="E26714"/>
                </a:solidFill>
              </a:rPr>
              <a:t>?</a:t>
            </a:r>
          </a:p>
          <a:p>
            <a:pPr lvl="0" algn="ctr"/>
            <a:endParaRPr lang="ru-RU" sz="1100" b="1" dirty="0">
              <a:solidFill>
                <a:srgbClr val="E26714"/>
              </a:solidFill>
            </a:endParaRPr>
          </a:p>
          <a:p>
            <a:r>
              <a:rPr lang="ru-RU" sz="2800" b="1" dirty="0">
                <a:solidFill>
                  <a:srgbClr val="862D00"/>
                </a:solidFill>
              </a:rPr>
              <a:t>А) в Африку          </a:t>
            </a:r>
            <a:r>
              <a:rPr lang="ru-RU" sz="2800" b="1" dirty="0" smtClean="0">
                <a:solidFill>
                  <a:srgbClr val="862D00"/>
                </a:solidFill>
              </a:rPr>
              <a:t>Б</a:t>
            </a:r>
            <a:r>
              <a:rPr lang="ru-RU" sz="2800" b="1" dirty="0">
                <a:solidFill>
                  <a:srgbClr val="862D00"/>
                </a:solidFill>
              </a:rPr>
              <a:t>) в Индию       </a:t>
            </a:r>
            <a:r>
              <a:rPr lang="ru-RU" sz="2800" b="1" dirty="0" smtClean="0">
                <a:solidFill>
                  <a:srgbClr val="862D00"/>
                </a:solidFill>
              </a:rPr>
              <a:t> </a:t>
            </a:r>
            <a:r>
              <a:rPr lang="ru-RU" sz="2800" b="1" dirty="0">
                <a:solidFill>
                  <a:srgbClr val="862D00"/>
                </a:solidFill>
              </a:rPr>
              <a:t>В) в Америку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2396" y="1285578"/>
            <a:ext cx="7909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E26714"/>
                </a:solidFill>
              </a:rPr>
              <a:t>4. Кто </a:t>
            </a:r>
            <a:r>
              <a:rPr lang="ru-RU" sz="2800" b="1" i="1" dirty="0">
                <a:solidFill>
                  <a:srgbClr val="E26714"/>
                </a:solidFill>
              </a:rPr>
              <a:t>смог убрать камень с дороги в басне </a:t>
            </a:r>
            <a:r>
              <a:rPr lang="ru-RU" sz="2800" b="1" i="1" dirty="0" err="1">
                <a:solidFill>
                  <a:srgbClr val="E26714"/>
                </a:solidFill>
              </a:rPr>
              <a:t>Л.Н.Толстого</a:t>
            </a:r>
            <a:r>
              <a:rPr lang="ru-RU" sz="2800" b="1" i="1" dirty="0">
                <a:solidFill>
                  <a:srgbClr val="E26714"/>
                </a:solidFill>
              </a:rPr>
              <a:t>?</a:t>
            </a:r>
            <a:endParaRPr lang="ru-RU" sz="2800" b="1" dirty="0">
              <a:solidFill>
                <a:srgbClr val="E26714"/>
              </a:solidFill>
            </a:endParaRPr>
          </a:p>
          <a:p>
            <a:r>
              <a:rPr lang="ru-RU" sz="2800" b="1" dirty="0">
                <a:solidFill>
                  <a:srgbClr val="862D00"/>
                </a:solidFill>
              </a:rPr>
              <a:t>А) инженер              </a:t>
            </a:r>
            <a:r>
              <a:rPr lang="ru-RU" sz="2800" b="1" dirty="0" smtClean="0">
                <a:solidFill>
                  <a:srgbClr val="862D00"/>
                </a:solidFill>
              </a:rPr>
              <a:t> </a:t>
            </a:r>
            <a:r>
              <a:rPr lang="ru-RU" sz="2800" b="1" dirty="0">
                <a:solidFill>
                  <a:srgbClr val="862D00"/>
                </a:solidFill>
              </a:rPr>
              <a:t>Б) мужик           В) мэр города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650775" y="2652970"/>
            <a:ext cx="16685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149662" y="4383107"/>
            <a:ext cx="16685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983917" y="5997674"/>
            <a:ext cx="156765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 descr="Картинки по запросу клипарт гусл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878" y="4083900"/>
            <a:ext cx="996030" cy="143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96237" y="1006951"/>
            <a:ext cx="51057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E26714"/>
                </a:solidFill>
              </a:rPr>
              <a:t>	« </a:t>
            </a:r>
            <a:r>
              <a:rPr lang="ru-RU" sz="2800" b="1" i="1" dirty="0">
                <a:solidFill>
                  <a:srgbClr val="E26714"/>
                </a:solidFill>
              </a:rPr>
              <a:t>Писать прекрасно — значит одновременно прекрасно мыслить, прекрасно чувствовать и прекрасно выражать, то есть обладать в равной мере умом, душою и </a:t>
            </a:r>
            <a:r>
              <a:rPr lang="ru-RU" sz="2800" b="1" i="1" dirty="0" smtClean="0">
                <a:solidFill>
                  <a:srgbClr val="E26714"/>
                </a:solidFill>
              </a:rPr>
              <a:t>вкусом»</a:t>
            </a:r>
            <a:endParaRPr lang="ru-RU" sz="2800" b="1" i="1" dirty="0">
              <a:solidFill>
                <a:srgbClr val="E2671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3879" y="4412124"/>
            <a:ext cx="4850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862D00"/>
                </a:solidFill>
              </a:rPr>
              <a:t>французский натуралист, биолог, математик, естествоиспытатель и писатель XVIII века </a:t>
            </a:r>
            <a:endParaRPr lang="ru-RU" sz="2800" b="1" i="1" dirty="0">
              <a:solidFill>
                <a:srgbClr val="862D00"/>
              </a:solidFill>
            </a:endParaRPr>
          </a:p>
        </p:txBody>
      </p:sp>
      <p:pic>
        <p:nvPicPr>
          <p:cNvPr id="1026" name="Picture 2" descr="Картинки по запрос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0" y="755828"/>
            <a:ext cx="2890514" cy="428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8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68595" y="646343"/>
            <a:ext cx="51057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E26714"/>
                </a:solidFill>
              </a:rPr>
              <a:t>	« </a:t>
            </a:r>
            <a:r>
              <a:rPr lang="ru-RU" sz="2800" b="1" i="1" dirty="0">
                <a:solidFill>
                  <a:srgbClr val="E26714"/>
                </a:solidFill>
              </a:rPr>
              <a:t>Писать прекрасно — значит одновременно прекрасно мыслить, прекрасно чувствовать и прекрасно выражать, то есть обладать в равной мере умом, душою и </a:t>
            </a:r>
            <a:r>
              <a:rPr lang="ru-RU" sz="2800" b="1" i="1" dirty="0" smtClean="0">
                <a:solidFill>
                  <a:srgbClr val="E26714"/>
                </a:solidFill>
              </a:rPr>
              <a:t>вкусом»</a:t>
            </a:r>
            <a:endParaRPr lang="ru-RU" sz="2800" b="1" i="1" dirty="0">
              <a:solidFill>
                <a:srgbClr val="E2671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6237" y="3762019"/>
            <a:ext cx="48505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Жорж-Луи </a:t>
            </a:r>
            <a:r>
              <a:rPr lang="ru-RU" sz="2800" b="1" dirty="0" err="1">
                <a:solidFill>
                  <a:srgbClr val="FF0000"/>
                </a:solidFill>
              </a:rPr>
              <a:t>Лекле́рк</a:t>
            </a:r>
            <a:r>
              <a:rPr lang="ru-RU" sz="2800" b="1" dirty="0">
                <a:solidFill>
                  <a:srgbClr val="FF0000"/>
                </a:solidFill>
              </a:rPr>
              <a:t>, граф де </a:t>
            </a:r>
            <a:r>
              <a:rPr lang="ru-RU" sz="2800" b="1" dirty="0" err="1" smtClean="0">
                <a:solidFill>
                  <a:srgbClr val="FF0000"/>
                </a:solidFill>
              </a:rPr>
              <a:t>Бюффо́н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862D00"/>
                </a:solidFill>
              </a:rPr>
              <a:t>(французский </a:t>
            </a:r>
            <a:r>
              <a:rPr lang="ru-RU" sz="2800" b="1" i="1" dirty="0">
                <a:solidFill>
                  <a:srgbClr val="862D00"/>
                </a:solidFill>
              </a:rPr>
              <a:t>натуралист, биолог, математик, естествоиспытатель и писатель XVIII века </a:t>
            </a:r>
            <a:r>
              <a:rPr lang="ru-RU" sz="2800" b="1" i="1" dirty="0" smtClean="0">
                <a:solidFill>
                  <a:srgbClr val="862D00"/>
                </a:solidFill>
              </a:rPr>
              <a:t>)</a:t>
            </a:r>
            <a:endParaRPr lang="ru-RU" sz="2800" b="1" i="1" dirty="0">
              <a:solidFill>
                <a:srgbClr val="862D00"/>
              </a:solidFill>
            </a:endParaRPr>
          </a:p>
        </p:txBody>
      </p:sp>
      <p:pic>
        <p:nvPicPr>
          <p:cNvPr id="1026" name="Picture 2" descr="Картинки по запрос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0" y="755828"/>
            <a:ext cx="2890514" cy="428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8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94826" y="377906"/>
            <a:ext cx="6326436" cy="70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</a:t>
            </a:r>
            <a:r>
              <a:rPr lang="ru-RU" b="1" u="sng" dirty="0" err="1" smtClean="0">
                <a:solidFill>
                  <a:srgbClr val="862D00"/>
                </a:solidFill>
                <a:latin typeface="+mn-lt"/>
              </a:rPr>
              <a:t>Синквейн</a:t>
            </a:r>
            <a:r>
              <a:rPr lang="ru-RU" b="1" u="sng" dirty="0" smtClean="0">
                <a:solidFill>
                  <a:srgbClr val="862D00"/>
                </a:solidFill>
                <a:latin typeface="+mn-lt"/>
              </a:rPr>
              <a:t> «Классика»</a:t>
            </a:r>
            <a:endParaRPr lang="ru-RU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6975" y="1266991"/>
            <a:ext cx="794626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862D00"/>
                </a:solidFill>
              </a:rPr>
              <a:t>первая строка </a:t>
            </a:r>
            <a:r>
              <a:rPr lang="ru-RU" sz="2800" b="1" dirty="0"/>
              <a:t>– </a:t>
            </a:r>
            <a:r>
              <a:rPr lang="ru-RU" sz="2800" b="1" i="1" dirty="0">
                <a:solidFill>
                  <a:srgbClr val="E26714"/>
                </a:solidFill>
              </a:rPr>
              <a:t>название темы </a:t>
            </a:r>
            <a:r>
              <a:rPr lang="ru-RU" sz="2800" i="1" u="sng" dirty="0">
                <a:solidFill>
                  <a:srgbClr val="E26714"/>
                </a:solidFill>
              </a:rPr>
              <a:t>(одно существительное);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862D00"/>
                </a:solidFill>
              </a:rPr>
              <a:t>вторая</a:t>
            </a:r>
            <a:r>
              <a:rPr lang="ru-RU" sz="2800" b="1" dirty="0" smtClean="0"/>
              <a:t> </a:t>
            </a:r>
            <a:r>
              <a:rPr lang="ru-RU" sz="2800" b="1" dirty="0"/>
              <a:t>– </a:t>
            </a:r>
            <a:r>
              <a:rPr lang="ru-RU" sz="2800" b="1" i="1" dirty="0">
                <a:solidFill>
                  <a:srgbClr val="E26714"/>
                </a:solidFill>
              </a:rPr>
              <a:t>описание темы в двух </a:t>
            </a:r>
            <a:r>
              <a:rPr lang="ru-RU" sz="2800" b="1" i="1" dirty="0" smtClean="0">
                <a:solidFill>
                  <a:srgbClr val="E26714"/>
                </a:solidFill>
              </a:rPr>
              <a:t>словах </a:t>
            </a:r>
            <a:r>
              <a:rPr lang="ru-RU" sz="2800" i="1" u="sng" dirty="0" smtClean="0">
                <a:solidFill>
                  <a:srgbClr val="E26714"/>
                </a:solidFill>
              </a:rPr>
              <a:t>(два прилагательных);</a:t>
            </a:r>
            <a:endParaRPr lang="ru-RU" sz="2800" i="1" u="sng" dirty="0">
              <a:solidFill>
                <a:srgbClr val="E26714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862D00"/>
                </a:solidFill>
              </a:rPr>
              <a:t>третья </a:t>
            </a:r>
            <a:r>
              <a:rPr lang="ru-RU" sz="2800" b="1" dirty="0">
                <a:solidFill>
                  <a:srgbClr val="862D00"/>
                </a:solidFill>
              </a:rPr>
              <a:t>строка </a:t>
            </a:r>
            <a:r>
              <a:rPr lang="ru-RU" sz="2800" b="1" dirty="0"/>
              <a:t>-  </a:t>
            </a:r>
            <a:r>
              <a:rPr lang="ru-RU" sz="2800" b="1" i="1" dirty="0">
                <a:solidFill>
                  <a:srgbClr val="E26714"/>
                </a:solidFill>
              </a:rPr>
              <a:t>описание действия в рамках этой темы </a:t>
            </a:r>
            <a:r>
              <a:rPr lang="ru-RU" sz="2800" i="1" u="sng" dirty="0">
                <a:solidFill>
                  <a:srgbClr val="E26714"/>
                </a:solidFill>
              </a:rPr>
              <a:t>тремя глаголами</a:t>
            </a:r>
            <a:r>
              <a:rPr lang="ru-RU" sz="2800" b="1" i="1" dirty="0">
                <a:solidFill>
                  <a:srgbClr val="E26714"/>
                </a:solidFill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862D00"/>
                </a:solidFill>
              </a:rPr>
              <a:t>четвёртая </a:t>
            </a:r>
            <a:r>
              <a:rPr lang="ru-RU" sz="2800" b="1" dirty="0">
                <a:solidFill>
                  <a:srgbClr val="862D00"/>
                </a:solidFill>
              </a:rPr>
              <a:t>строка </a:t>
            </a:r>
            <a:r>
              <a:rPr lang="ru-RU" sz="2800" b="1" dirty="0"/>
              <a:t>– </a:t>
            </a:r>
            <a:r>
              <a:rPr lang="ru-RU" sz="2800" b="1" i="1" dirty="0">
                <a:solidFill>
                  <a:srgbClr val="E26714"/>
                </a:solidFill>
              </a:rPr>
              <a:t>это фраза из четырёх слов, показывает отношение к </a:t>
            </a:r>
            <a:r>
              <a:rPr lang="ru-RU" sz="2800" i="1" dirty="0">
                <a:solidFill>
                  <a:srgbClr val="E26714"/>
                </a:solidFill>
              </a:rPr>
              <a:t>теме </a:t>
            </a:r>
            <a:r>
              <a:rPr lang="ru-RU" sz="2800" i="1" u="sng" dirty="0">
                <a:solidFill>
                  <a:srgbClr val="E26714"/>
                </a:solidFill>
              </a:rPr>
              <a:t>(целое предложение);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862D00"/>
                </a:solidFill>
              </a:rPr>
              <a:t>последняя </a:t>
            </a:r>
            <a:r>
              <a:rPr lang="ru-RU" sz="2800" b="1" dirty="0">
                <a:solidFill>
                  <a:srgbClr val="862D00"/>
                </a:solidFill>
              </a:rPr>
              <a:t>строка </a:t>
            </a:r>
            <a:r>
              <a:rPr lang="ru-RU" sz="2800" b="1" dirty="0"/>
              <a:t>– </a:t>
            </a:r>
            <a:r>
              <a:rPr lang="ru-RU" sz="2800" b="1" i="1" u="sng" dirty="0">
                <a:solidFill>
                  <a:srgbClr val="E26714"/>
                </a:solidFill>
              </a:rPr>
              <a:t>синоним,</a:t>
            </a:r>
            <a:r>
              <a:rPr lang="ru-RU" sz="2800" b="1" i="1" dirty="0">
                <a:solidFill>
                  <a:srgbClr val="E26714"/>
                </a:solidFill>
              </a:rPr>
              <a:t> который повторяет суть темы.</a:t>
            </a:r>
          </a:p>
        </p:txBody>
      </p:sp>
    </p:spTree>
    <p:extLst>
      <p:ext uri="{BB962C8B-B14F-4D97-AF65-F5344CB8AC3E}">
        <p14:creationId xmlns:p14="http://schemas.microsoft.com/office/powerpoint/2010/main" val="21972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chemeClr val="accent2">
                    <a:lumMod val="75000"/>
                  </a:scheme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04552" y="846786"/>
            <a:ext cx="685156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 smtClean="0">
                <a:solidFill>
                  <a:srgbClr val="862D00"/>
                </a:solidFill>
                <a:latin typeface="+mn-lt"/>
              </a:rPr>
              <a:t> </a:t>
            </a:r>
            <a:r>
              <a:rPr lang="ru-RU" sz="10000" b="1" u="sng" dirty="0" smtClean="0">
                <a:solidFill>
                  <a:srgbClr val="862D00"/>
                </a:solidFill>
                <a:latin typeface="+mn-lt"/>
              </a:rPr>
              <a:t>Молодцы! </a:t>
            </a:r>
            <a:endParaRPr lang="ru-RU" sz="10000" b="1" u="sng" dirty="0">
              <a:solidFill>
                <a:srgbClr val="862D00"/>
              </a:solidFill>
              <a:latin typeface="+mn-lt"/>
            </a:endParaRPr>
          </a:p>
        </p:txBody>
      </p:sp>
      <p:pic>
        <p:nvPicPr>
          <p:cNvPr id="12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63" y="3596517"/>
            <a:ext cx="3812505" cy="295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era\Desktop\квн лит чтение\Безымянны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04" y="2185317"/>
            <a:ext cx="3065306" cy="43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79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chemeClr val="accent2">
                    <a:lumMod val="75000"/>
                  </a:scheme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12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63" y="3596517"/>
            <a:ext cx="3812505" cy="295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434108" y="197602"/>
            <a:ext cx="3902298" cy="7039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</a:t>
            </a:r>
            <a:r>
              <a:rPr lang="ru-RU" sz="2800" b="1" u="sng" dirty="0" smtClean="0">
                <a:solidFill>
                  <a:srgbClr val="862D00"/>
                </a:solidFill>
                <a:latin typeface="+mn-lt"/>
              </a:rPr>
              <a:t>Электронные ресурсы </a:t>
            </a:r>
            <a:endParaRPr lang="ru-RU" sz="2800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010" y="901520"/>
            <a:ext cx="868591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Ф</a:t>
            </a:r>
            <a:r>
              <a:rPr lang="ru-RU" b="1" i="1" dirty="0" smtClean="0"/>
              <a:t>он</a:t>
            </a:r>
            <a:r>
              <a:rPr lang="ru-RU" i="1" dirty="0" smtClean="0"/>
              <a:t> - </a:t>
            </a:r>
            <a:r>
              <a:rPr lang="en-US" u="sng" dirty="0" smtClean="0">
                <a:hlinkClick r:id="rId5"/>
              </a:rPr>
              <a:t>http://pedsovet.su/_ld/458/39652414.jpg</a:t>
            </a:r>
            <a:endParaRPr lang="ru-RU" sz="700" dirty="0" smtClean="0"/>
          </a:p>
          <a:p>
            <a:endParaRPr lang="ru-RU" sz="800" i="1" dirty="0"/>
          </a:p>
          <a:p>
            <a:r>
              <a:rPr lang="ru-RU" b="1" i="1" dirty="0" smtClean="0"/>
              <a:t>Перо и лист бумаги - </a:t>
            </a:r>
            <a:r>
              <a:rPr lang="en-US" sz="1400" dirty="0">
                <a:hlinkClick r:id="rId6"/>
              </a:rPr>
              <a:t>https://</a:t>
            </a:r>
            <a:r>
              <a:rPr lang="en-US" sz="1400" dirty="0" smtClean="0">
                <a:hlinkClick r:id="rId6"/>
              </a:rPr>
              <a:t>img-fotki.yandex.ru/get/6108/200418627.d3/0_14ab99_b117e371_orig.png</a:t>
            </a:r>
            <a:endParaRPr lang="ru-RU" sz="1400" dirty="0" smtClean="0"/>
          </a:p>
          <a:p>
            <a:r>
              <a:rPr lang="ru-RU" b="1" i="1" dirty="0" err="1" smtClean="0"/>
              <a:t>А.Пушкин</a:t>
            </a:r>
            <a:r>
              <a:rPr lang="ru-RU" b="1" i="1" dirty="0" smtClean="0"/>
              <a:t> (зарисовка) - </a:t>
            </a:r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img0.liveinternet.ru/images/attach/c/11/128/274/128274570_13881700.png</a:t>
            </a:r>
            <a:endParaRPr lang="ru-RU" sz="1400" dirty="0" smtClean="0"/>
          </a:p>
          <a:p>
            <a:r>
              <a:rPr lang="ru-RU" b="1" i="1" dirty="0" err="1" smtClean="0"/>
              <a:t>А.Пушкин</a:t>
            </a:r>
            <a:r>
              <a:rPr lang="ru-RU" b="1" i="1" dirty="0" smtClean="0"/>
              <a:t>(портрет) - </a:t>
            </a:r>
            <a:r>
              <a:rPr lang="en-US" sz="1400" dirty="0">
                <a:hlinkClick r:id="rId8"/>
              </a:rPr>
              <a:t>http://</a:t>
            </a:r>
            <a:r>
              <a:rPr lang="en-US" sz="1400" dirty="0" smtClean="0">
                <a:hlinkClick r:id="rId8"/>
              </a:rPr>
              <a:t>www.baby-scool.narod.ru/media/book/img/foto/pisateli_19_10.jpg</a:t>
            </a:r>
            <a:endParaRPr lang="ru-RU" sz="1400" dirty="0" smtClean="0"/>
          </a:p>
          <a:p>
            <a:r>
              <a:rPr lang="ru-RU" b="1" i="1" dirty="0" err="1" smtClean="0"/>
              <a:t>П.Ершов</a:t>
            </a:r>
            <a:r>
              <a:rPr lang="ru-RU" b="1" i="1" dirty="0" smtClean="0"/>
              <a:t> (портрет) - </a:t>
            </a:r>
            <a:r>
              <a:rPr lang="en-US" sz="1400" dirty="0">
                <a:hlinkClick r:id="rId9"/>
              </a:rPr>
              <a:t>http://</a:t>
            </a:r>
            <a:r>
              <a:rPr lang="en-US" sz="1400" dirty="0" smtClean="0">
                <a:hlinkClick r:id="rId9"/>
              </a:rPr>
              <a:t>www.baby-scool.narod.ru/media/book/img/foto/pisateli_19_03.jpg</a:t>
            </a:r>
            <a:endParaRPr lang="ru-RU" sz="1400" dirty="0" smtClean="0"/>
          </a:p>
          <a:p>
            <a:r>
              <a:rPr lang="ru-RU" b="1" i="1" dirty="0" err="1" smtClean="0"/>
              <a:t>Л.Толстой</a:t>
            </a:r>
            <a:r>
              <a:rPr lang="ru-RU" b="1" i="1" dirty="0" smtClean="0"/>
              <a:t>( портрет) - </a:t>
            </a:r>
            <a:r>
              <a:rPr lang="en-US" sz="1400" dirty="0">
                <a:hlinkClick r:id="rId10"/>
              </a:rPr>
              <a:t>http://</a:t>
            </a:r>
            <a:r>
              <a:rPr lang="en-US" sz="1400" dirty="0" smtClean="0">
                <a:hlinkClick r:id="rId10"/>
              </a:rPr>
              <a:t>www.baby-scool.narod.ru/media/book/img/foto/pisateli_19_12.jpg</a:t>
            </a:r>
            <a:endParaRPr lang="ru-RU" sz="1400" dirty="0" smtClean="0"/>
          </a:p>
          <a:p>
            <a:r>
              <a:rPr lang="ru-RU" b="1" i="1" dirty="0" err="1" smtClean="0"/>
              <a:t>А.Чехов</a:t>
            </a:r>
            <a:r>
              <a:rPr lang="ru-RU" b="1" i="1" dirty="0" smtClean="0"/>
              <a:t> (портрет) </a:t>
            </a:r>
            <a:r>
              <a:rPr lang="ru-RU" dirty="0" smtClean="0"/>
              <a:t>- </a:t>
            </a:r>
            <a:r>
              <a:rPr lang="en-US" sz="1400" dirty="0">
                <a:hlinkClick r:id="rId11"/>
              </a:rPr>
              <a:t>http://</a:t>
            </a:r>
            <a:r>
              <a:rPr lang="en-US" sz="1400" dirty="0" smtClean="0">
                <a:hlinkClick r:id="rId11"/>
              </a:rPr>
              <a:t>www.baby-scool.narod.ru/media/book/img/foto/pisateli_19_16.jpg</a:t>
            </a:r>
            <a:endParaRPr lang="ru-RU" sz="1400" dirty="0" smtClean="0"/>
          </a:p>
          <a:p>
            <a:r>
              <a:rPr lang="ru-RU" b="1" i="1" dirty="0" err="1" smtClean="0"/>
              <a:t>М.Лермонтов</a:t>
            </a:r>
            <a:r>
              <a:rPr lang="ru-RU" b="1" i="1" dirty="0"/>
              <a:t> </a:t>
            </a:r>
            <a:r>
              <a:rPr lang="ru-RU" b="1" i="1" dirty="0" smtClean="0"/>
              <a:t>(портрет) - </a:t>
            </a:r>
            <a:r>
              <a:rPr lang="en-US" sz="1400" dirty="0">
                <a:hlinkClick r:id="rId12"/>
              </a:rPr>
              <a:t>http://</a:t>
            </a:r>
            <a:r>
              <a:rPr lang="en-US" sz="1400" dirty="0" smtClean="0">
                <a:hlinkClick r:id="rId12"/>
              </a:rPr>
              <a:t>www.baby-scool.narod.ru/media/book/img/foto/pisateli_19_07.jpg</a:t>
            </a:r>
            <a:endParaRPr lang="ru-RU" sz="1400" dirty="0" smtClean="0"/>
          </a:p>
          <a:p>
            <a:r>
              <a:rPr lang="ru-RU" b="1" u="sng" dirty="0" smtClean="0"/>
              <a:t>Клипарт : </a:t>
            </a:r>
          </a:p>
          <a:p>
            <a:r>
              <a:rPr lang="ru-RU" dirty="0" smtClean="0"/>
              <a:t>конёк-горбунок - </a:t>
            </a:r>
            <a:r>
              <a:rPr lang="en-US" sz="1400" dirty="0">
                <a:hlinkClick r:id="rId13"/>
              </a:rPr>
              <a:t>http://</a:t>
            </a:r>
            <a:r>
              <a:rPr lang="en-US" sz="1400" dirty="0" smtClean="0">
                <a:hlinkClick r:id="rId13"/>
              </a:rPr>
              <a:t>img-fotki.yandex.ru/get/9327/16969765.1b4/0_87a13_687a19d9_orig.png</a:t>
            </a:r>
            <a:endParaRPr lang="ru-RU" sz="1400" dirty="0" smtClean="0"/>
          </a:p>
          <a:p>
            <a:r>
              <a:rPr lang="ru-RU" dirty="0" smtClean="0"/>
              <a:t>Красавица – </a:t>
            </a:r>
            <a:r>
              <a:rPr lang="en-US" sz="1400" dirty="0">
                <a:hlinkClick r:id="rId14"/>
              </a:rPr>
              <a:t>http://</a:t>
            </a:r>
            <a:r>
              <a:rPr lang="en-US" sz="1400" dirty="0" smtClean="0">
                <a:hlinkClick r:id="rId14"/>
              </a:rPr>
              <a:t>gorod.shebekino.ru/assets/images/Img/12345.png</a:t>
            </a:r>
            <a:r>
              <a:rPr lang="ru-RU" sz="1400" dirty="0" smtClean="0"/>
              <a:t> </a:t>
            </a:r>
          </a:p>
          <a:p>
            <a:r>
              <a:rPr lang="ru-RU" dirty="0" smtClean="0"/>
              <a:t>Яблоко – </a:t>
            </a:r>
            <a:r>
              <a:rPr lang="en-US" sz="1400" dirty="0">
                <a:hlinkClick r:id="rId15"/>
              </a:rPr>
              <a:t>http://</a:t>
            </a:r>
            <a:r>
              <a:rPr lang="en-US" sz="1400" dirty="0" smtClean="0">
                <a:hlinkClick r:id="rId15"/>
              </a:rPr>
              <a:t>kira-scrap.ru/KATALOG/EDA/1/0_8e349_7456fd26_M.png</a:t>
            </a:r>
            <a:r>
              <a:rPr lang="ru-RU" sz="1400" dirty="0" smtClean="0"/>
              <a:t> </a:t>
            </a:r>
          </a:p>
          <a:p>
            <a:r>
              <a:rPr lang="ru-RU" dirty="0" smtClean="0"/>
              <a:t>Зеркальце – </a:t>
            </a:r>
            <a:r>
              <a:rPr lang="en-US" sz="1400" dirty="0">
                <a:hlinkClick r:id="rId16"/>
              </a:rPr>
              <a:t>http://</a:t>
            </a:r>
            <a:r>
              <a:rPr lang="en-US" sz="1400" dirty="0" smtClean="0">
                <a:hlinkClick r:id="rId16"/>
              </a:rPr>
              <a:t>ramki-vsem.ru/png/clipart3.png</a:t>
            </a:r>
            <a:r>
              <a:rPr lang="ru-RU" sz="1400" dirty="0" smtClean="0"/>
              <a:t> </a:t>
            </a:r>
          </a:p>
          <a:p>
            <a:r>
              <a:rPr lang="ru-RU" dirty="0" smtClean="0"/>
              <a:t>Месяц – </a:t>
            </a:r>
            <a:r>
              <a:rPr lang="en-US" sz="1400" dirty="0">
                <a:hlinkClick r:id="rId17"/>
              </a:rPr>
              <a:t>https://</a:t>
            </a:r>
            <a:r>
              <a:rPr lang="en-US" sz="1400" dirty="0" smtClean="0">
                <a:hlinkClick r:id="rId17"/>
              </a:rPr>
              <a:t>img-fotki.yandex.ru/get/4902/36014149.278/0_91e53_188452ec_L</a:t>
            </a:r>
            <a:r>
              <a:rPr lang="ru-RU" sz="1400" dirty="0" smtClean="0"/>
              <a:t> </a:t>
            </a:r>
            <a:endParaRPr lang="ru-RU" dirty="0" smtClean="0"/>
          </a:p>
          <a:p>
            <a:r>
              <a:rPr lang="ru-RU" dirty="0" smtClean="0"/>
              <a:t>Карта – </a:t>
            </a:r>
            <a:r>
              <a:rPr lang="en-US" sz="1400" dirty="0">
                <a:hlinkClick r:id="rId18"/>
              </a:rPr>
              <a:t>http://</a:t>
            </a:r>
            <a:r>
              <a:rPr lang="en-US" sz="1400" dirty="0" smtClean="0">
                <a:hlinkClick r:id="rId18"/>
              </a:rPr>
              <a:t>znanika.ru/images/stories/file/treasuremap/treasuremap_logo.png</a:t>
            </a:r>
            <a:r>
              <a:rPr lang="ru-RU" sz="1400" dirty="0" smtClean="0"/>
              <a:t> </a:t>
            </a:r>
          </a:p>
          <a:p>
            <a:r>
              <a:rPr lang="ru-RU" dirty="0" smtClean="0"/>
              <a:t>Собака – </a:t>
            </a:r>
            <a:r>
              <a:rPr lang="en-US" sz="1400" dirty="0">
                <a:hlinkClick r:id="rId19"/>
              </a:rPr>
              <a:t>http://</a:t>
            </a:r>
            <a:r>
              <a:rPr lang="en-US" sz="1400" dirty="0" smtClean="0">
                <a:hlinkClick r:id="rId19"/>
              </a:rPr>
              <a:t>img-fotki.yandex.ru/get/9805/16969765.201/0_8cd9d_ddcb718d_orig.png</a:t>
            </a:r>
            <a:r>
              <a:rPr lang="ru-RU" sz="1400" dirty="0" smtClean="0"/>
              <a:t> </a:t>
            </a:r>
          </a:p>
          <a:p>
            <a:r>
              <a:rPr lang="ru-RU" dirty="0" smtClean="0"/>
              <a:t>Монета – </a:t>
            </a:r>
            <a:r>
              <a:rPr lang="en-US" sz="1400" dirty="0">
                <a:hlinkClick r:id="rId20"/>
              </a:rPr>
              <a:t>https://</a:t>
            </a:r>
            <a:r>
              <a:rPr lang="en-US" sz="1400" dirty="0" smtClean="0">
                <a:hlinkClick r:id="rId20"/>
              </a:rPr>
              <a:t>www.1shilling.ru/wp-content/uploads/2013/10/rubl.png</a:t>
            </a:r>
            <a:r>
              <a:rPr lang="ru-RU" sz="1400" dirty="0" smtClean="0"/>
              <a:t> </a:t>
            </a:r>
          </a:p>
          <a:p>
            <a:r>
              <a:rPr lang="ru-RU" dirty="0" smtClean="0"/>
              <a:t>Лошадь – </a:t>
            </a:r>
            <a:r>
              <a:rPr lang="en-US" sz="1400" dirty="0">
                <a:hlinkClick r:id="rId21"/>
              </a:rPr>
              <a:t>http://</a:t>
            </a:r>
            <a:r>
              <a:rPr lang="en-US" sz="1400" dirty="0" smtClean="0">
                <a:hlinkClick r:id="rId21"/>
              </a:rPr>
              <a:t>img.ii4.ru/thumbs/2010/12/13/69361_Bez_imeni_1.png</a:t>
            </a:r>
            <a:r>
              <a:rPr lang="ru-RU" sz="1400" dirty="0" smtClean="0"/>
              <a:t> </a:t>
            </a:r>
          </a:p>
          <a:p>
            <a:r>
              <a:rPr lang="ru-RU" dirty="0" smtClean="0"/>
              <a:t>Чечевица -  </a:t>
            </a:r>
            <a:r>
              <a:rPr lang="en-US" sz="1400" dirty="0">
                <a:hlinkClick r:id="rId22"/>
              </a:rPr>
              <a:t>http://</a:t>
            </a:r>
            <a:r>
              <a:rPr lang="en-US" sz="1400" dirty="0" smtClean="0">
                <a:hlinkClick r:id="rId22"/>
              </a:rPr>
              <a:t>www.krishimarket.com/images/products/77.jpg</a:t>
            </a:r>
            <a:r>
              <a:rPr lang="ru-RU" sz="1400" dirty="0" smtClean="0"/>
              <a:t> </a:t>
            </a:r>
            <a:endParaRPr lang="ru-RU" sz="1400" dirty="0"/>
          </a:p>
          <a:p>
            <a:endParaRPr lang="ru-RU" sz="800" i="1" dirty="0" smtClean="0"/>
          </a:p>
          <a:p>
            <a:endParaRPr lang="ru-RU" sz="800" i="1" dirty="0"/>
          </a:p>
        </p:txBody>
      </p:sp>
    </p:spTree>
    <p:extLst>
      <p:ext uri="{BB962C8B-B14F-4D97-AF65-F5344CB8AC3E}">
        <p14:creationId xmlns:p14="http://schemas.microsoft.com/office/powerpoint/2010/main" val="35103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Классика – это…</a:t>
            </a:r>
            <a:endParaRPr lang="ru-RU" sz="4800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6977" y="1305627"/>
            <a:ext cx="76300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E26714"/>
                </a:solidFill>
              </a:rPr>
              <a:t>	</a:t>
            </a:r>
            <a:r>
              <a:rPr lang="ru-RU" sz="3200" b="1" i="1" dirty="0">
                <a:solidFill>
                  <a:srgbClr val="E26714"/>
                </a:solidFill>
              </a:rPr>
              <a:t>Классика- образцовые, выдающиеся, общепризнанные произведения литературы и искусства, имеющие непреходящую ценность для национальной и мировой культуры</a:t>
            </a:r>
            <a:r>
              <a:rPr lang="ru-RU" sz="3200" b="1" i="1" dirty="0" smtClean="0">
                <a:solidFill>
                  <a:srgbClr val="E26714"/>
                </a:solidFill>
              </a:rPr>
              <a:t>.</a:t>
            </a:r>
            <a:endParaRPr lang="ru-RU" sz="3200" dirty="0">
              <a:solidFill>
                <a:srgbClr val="E26714"/>
              </a:solidFill>
            </a:endParaRPr>
          </a:p>
        </p:txBody>
      </p:sp>
      <p:sp>
        <p:nvSpPr>
          <p:cNvPr id="2" name="AutoShape 2" descr="Картинки по запросу классика литератур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классика литератур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encrypted-tbn0.gstatic.com/images?q=tbn:ANd9GcS52bnieD12MpUPz9iANSzsLeUXFwi_tNK7_c5ZEb9wb2SDEwU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232" y="3860172"/>
            <a:ext cx="3885128" cy="25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05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Конкурс </a:t>
            </a:r>
            <a:r>
              <a:rPr lang="ru-RU" sz="4800" b="1" u="sng" dirty="0" smtClean="0">
                <a:solidFill>
                  <a:srgbClr val="862D00"/>
                </a:solidFill>
                <a:latin typeface="+mn-lt"/>
              </a:rPr>
              <a:t>«Биография»</a:t>
            </a:r>
            <a:endParaRPr lang="ru-RU" sz="4800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78582" y="1774822"/>
            <a:ext cx="59302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E26714"/>
                </a:solidFill>
              </a:rPr>
              <a:t>	 </a:t>
            </a:r>
            <a:r>
              <a:rPr lang="ru-RU" sz="2800" b="1" dirty="0">
                <a:solidFill>
                  <a:srgbClr val="E26714"/>
                </a:solidFill>
              </a:rPr>
              <a:t>Именно в детские годы возник у него замысел сказки: лет с 11 или 12, а может даже “на руках няни”. “Конёк – горбунок” был сказкой, не только рассказанной, прежде всего для детей, но и задуманной ещё ребёнком, записанной юношей. Сказка ребёнка для ребят: таких сказок в жизни </a:t>
            </a:r>
            <a:r>
              <a:rPr lang="ru-RU" sz="2800" b="1" dirty="0" smtClean="0">
                <a:solidFill>
                  <a:srgbClr val="E26714"/>
                </a:solidFill>
              </a:rPr>
              <a:t>очень мало.</a:t>
            </a:r>
            <a:endParaRPr lang="ru-RU" sz="2800" b="1" dirty="0">
              <a:solidFill>
                <a:srgbClr val="E2671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9069" y="5852861"/>
            <a:ext cx="4850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Пётр </a:t>
            </a:r>
            <a:r>
              <a:rPr lang="ru-RU" sz="2800" b="1" i="1" dirty="0">
                <a:solidFill>
                  <a:srgbClr val="FF0000"/>
                </a:solidFill>
              </a:rPr>
              <a:t>П</a:t>
            </a:r>
            <a:r>
              <a:rPr lang="ru-RU" sz="2800" b="1" i="1" dirty="0" smtClean="0">
                <a:solidFill>
                  <a:srgbClr val="FF0000"/>
                </a:solidFill>
              </a:rPr>
              <a:t>авлович Ершов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5468" y="1261402"/>
            <a:ext cx="6642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Определите, о ком идёт речь в данном отрывке </a:t>
            </a:r>
            <a:r>
              <a:rPr lang="ru-RU" sz="2000" b="1" dirty="0" smtClean="0"/>
              <a:t>текста</a:t>
            </a:r>
            <a:r>
              <a:rPr lang="ru-RU" sz="2000" b="1" i="1" dirty="0"/>
              <a:t>.</a:t>
            </a:r>
          </a:p>
        </p:txBody>
      </p:sp>
      <p:pic>
        <p:nvPicPr>
          <p:cNvPr id="2050" name="Picture 2" descr="pisateli_19_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" b="6110"/>
          <a:stretch>
            <a:fillRect/>
          </a:stretch>
        </p:blipFill>
        <p:spPr bwMode="auto">
          <a:xfrm>
            <a:off x="564571" y="2125014"/>
            <a:ext cx="2114011" cy="236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67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Конкурс </a:t>
            </a:r>
            <a:r>
              <a:rPr lang="ru-RU" sz="4800" b="1" u="sng" dirty="0" smtClean="0">
                <a:solidFill>
                  <a:srgbClr val="862D00"/>
                </a:solidFill>
                <a:latin typeface="+mn-lt"/>
              </a:rPr>
              <a:t>«Биография»</a:t>
            </a:r>
            <a:endParaRPr lang="ru-RU" sz="4800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33376" y="1368115"/>
            <a:ext cx="59302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E26714"/>
                </a:solidFill>
              </a:rPr>
              <a:t>	</a:t>
            </a:r>
            <a:r>
              <a:rPr lang="ru-RU" sz="2800" dirty="0" smtClean="0">
                <a:solidFill>
                  <a:srgbClr val="E26714"/>
                </a:solidFill>
              </a:rPr>
              <a:t> </a:t>
            </a:r>
            <a:r>
              <a:rPr lang="ru-RU" sz="2800" b="1" dirty="0">
                <a:solidFill>
                  <a:srgbClr val="E26714"/>
                </a:solidFill>
              </a:rPr>
              <a:t>Он сам не помнил, когда начал сочинять, как не помнил когда научился грамоте. И сочинял он, конечно по-французски, как отец. Одним из близких ему людей была его няня Арина Родионовна, которая долгими зимними вечерами рассказывала ему сказки, которые легли в основу его собственных.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8203" y="5852861"/>
            <a:ext cx="611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Александр Сергеевич Пушкин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pisateli_19_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053" b="6641"/>
          <a:stretch>
            <a:fillRect/>
          </a:stretch>
        </p:blipFill>
        <p:spPr bwMode="auto">
          <a:xfrm>
            <a:off x="532498" y="1619672"/>
            <a:ext cx="2262241" cy="278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58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Конкурс </a:t>
            </a:r>
            <a:r>
              <a:rPr lang="ru-RU" sz="4800" b="1" u="sng" dirty="0" smtClean="0">
                <a:solidFill>
                  <a:srgbClr val="862D00"/>
                </a:solidFill>
                <a:latin typeface="+mn-lt"/>
              </a:rPr>
              <a:t>«Биография»</a:t>
            </a:r>
            <a:endParaRPr lang="ru-RU" sz="4800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91685" y="1368115"/>
            <a:ext cx="607194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E26714"/>
                </a:solidFill>
              </a:rPr>
              <a:t>	</a:t>
            </a:r>
            <a:r>
              <a:rPr lang="ru-RU" sz="2800" dirty="0" smtClean="0">
                <a:solidFill>
                  <a:srgbClr val="E26714"/>
                </a:solidFill>
              </a:rPr>
              <a:t> </a:t>
            </a:r>
            <a:r>
              <a:rPr lang="ru-RU" sz="2800" b="1" dirty="0">
                <a:solidFill>
                  <a:srgbClr val="E26714"/>
                </a:solidFill>
              </a:rPr>
              <a:t>Родился  он в знатной дворянской семье. Имел титул графа. В три года остался сиротой и воспитывался у своей тети в Казани. Первые произведения для детей опубликовал в журнале «Ясная поляна». А в 1872 году создал «Азбуку</a:t>
            </a:r>
            <a:r>
              <a:rPr lang="ru-RU" sz="2800" b="1" dirty="0" smtClean="0">
                <a:solidFill>
                  <a:srgbClr val="E26714"/>
                </a:solidFill>
              </a:rPr>
              <a:t>» для </a:t>
            </a:r>
            <a:r>
              <a:rPr lang="ru-RU" sz="2800" b="1" dirty="0">
                <a:solidFill>
                  <a:srgbClr val="E26714"/>
                </a:solidFill>
              </a:rPr>
              <a:t>обучения крестьянских детей в своей школе, которая была открыта в его родовом имении.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8203" y="5852861"/>
            <a:ext cx="611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Лев Николаевич Толстой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baby-scool.narod.ru/media/book/img/foto/pisateli_19_12.jpg"/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 r="9453" b="5315"/>
          <a:stretch/>
        </p:blipFill>
        <p:spPr bwMode="auto">
          <a:xfrm>
            <a:off x="466317" y="1619672"/>
            <a:ext cx="2258874" cy="309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30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Конкурс </a:t>
            </a:r>
            <a:r>
              <a:rPr lang="ru-RU" sz="4800" b="1" u="sng" dirty="0" smtClean="0">
                <a:solidFill>
                  <a:srgbClr val="862D00"/>
                </a:solidFill>
                <a:latin typeface="+mn-lt"/>
              </a:rPr>
              <a:t>«Биография»</a:t>
            </a:r>
            <a:endParaRPr lang="ru-RU" sz="4800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94739" y="1266991"/>
            <a:ext cx="611744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E26714"/>
                </a:solidFill>
              </a:rPr>
              <a:t>	 </a:t>
            </a:r>
            <a:r>
              <a:rPr lang="ru-RU" sz="2800" b="1" dirty="0">
                <a:solidFill>
                  <a:srgbClr val="E26714"/>
                </a:solidFill>
              </a:rPr>
              <a:t>Этот человек сыграл большую роль в развитии детской литературы, хотя считал, что « …писать для детей  вообще не умею….». Он стал рано увлекаться театром и литературой: учась в гимназии, участвовал в издании рукописного журнала. </a:t>
            </a:r>
            <a:r>
              <a:rPr lang="ru-RU" sz="2800" b="1" dirty="0" smtClean="0">
                <a:solidFill>
                  <a:srgbClr val="E26714"/>
                </a:solidFill>
              </a:rPr>
              <a:t>	Будучи </a:t>
            </a:r>
            <a:r>
              <a:rPr lang="ru-RU" sz="2800" b="1" dirty="0">
                <a:solidFill>
                  <a:srgbClr val="E26714"/>
                </a:solidFill>
              </a:rPr>
              <a:t>уже студентом начал сотрудничать с юмористическим журналом , публикуясь под псевдонимом Антоша </a:t>
            </a:r>
            <a:r>
              <a:rPr lang="ru-RU" sz="2800" b="1" dirty="0" err="1">
                <a:solidFill>
                  <a:srgbClr val="E26714"/>
                </a:solidFill>
              </a:rPr>
              <a:t>Чехонте</a:t>
            </a:r>
            <a:r>
              <a:rPr lang="ru-RU" sz="2800" b="1" dirty="0">
                <a:solidFill>
                  <a:srgbClr val="E26714"/>
                </a:solidFill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6933" y="5994528"/>
            <a:ext cx="463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Антон Павлович Чехов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pisateli_19_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1848" r="13909" b="13008"/>
          <a:stretch/>
        </p:blipFill>
        <p:spPr bwMode="auto">
          <a:xfrm>
            <a:off x="519931" y="1520906"/>
            <a:ext cx="2287657" cy="317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46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1" y="4803820"/>
            <a:ext cx="2454195" cy="19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 Конкурс </a:t>
            </a:r>
            <a:r>
              <a:rPr lang="ru-RU" sz="4800" b="1" u="sng" dirty="0" smtClean="0">
                <a:solidFill>
                  <a:srgbClr val="862D00"/>
                </a:solidFill>
                <a:latin typeface="+mn-lt"/>
              </a:rPr>
              <a:t>«Биография»</a:t>
            </a:r>
            <a:endParaRPr lang="ru-RU" sz="4800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94739" y="1266991"/>
            <a:ext cx="611744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E26714"/>
                </a:solidFill>
              </a:rPr>
              <a:t>	 </a:t>
            </a:r>
            <a:r>
              <a:rPr lang="ru-RU" sz="2800" b="1" dirty="0">
                <a:solidFill>
                  <a:srgbClr val="E26714"/>
                </a:solidFill>
              </a:rPr>
              <a:t>В </a:t>
            </a:r>
            <a:r>
              <a:rPr lang="ru-RU" sz="2800" b="1" dirty="0" smtClean="0">
                <a:solidFill>
                  <a:srgbClr val="E26714"/>
                </a:solidFill>
              </a:rPr>
              <a:t> </a:t>
            </a:r>
            <a:r>
              <a:rPr lang="ru-RU" sz="2800" b="1" dirty="0">
                <a:solidFill>
                  <a:srgbClr val="E26714"/>
                </a:solidFill>
              </a:rPr>
              <a:t>дни трагической гибели А.С. Пушкина, Россия услышала голос молодого поэта, которому суждено было стать преемником А.С. Пушкина в русской литературе. Это был двадцатидвухлетний </a:t>
            </a:r>
            <a:r>
              <a:rPr lang="ru-RU" sz="2800" b="1" dirty="0" smtClean="0">
                <a:solidFill>
                  <a:srgbClr val="E26714"/>
                </a:solidFill>
              </a:rPr>
              <a:t>офицер, принимавший участие в войне на Кавказе и написавший </a:t>
            </a:r>
            <a:r>
              <a:rPr lang="ru-RU" sz="2800" b="1" dirty="0">
                <a:solidFill>
                  <a:srgbClr val="E26714"/>
                </a:solidFill>
              </a:rPr>
              <a:t>стихотворение «Смерть поэта</a:t>
            </a:r>
            <a:r>
              <a:rPr lang="ru-RU" sz="2800" b="1" dirty="0" smtClean="0">
                <a:solidFill>
                  <a:srgbClr val="E26714"/>
                </a:solidFill>
              </a:rPr>
              <a:t>». Впервые поэт решил </a:t>
            </a:r>
            <a:r>
              <a:rPr lang="ru-RU" sz="2800" b="1" dirty="0">
                <a:solidFill>
                  <a:srgbClr val="E26714"/>
                </a:solidFill>
              </a:rPr>
              <a:t>вынести свое творчество на суд публики, когда ему было 20 </a:t>
            </a:r>
            <a:r>
              <a:rPr lang="ru-RU" sz="2800" b="1" dirty="0" smtClean="0">
                <a:solidFill>
                  <a:srgbClr val="E26714"/>
                </a:solidFill>
              </a:rPr>
              <a:t>лет.</a:t>
            </a:r>
            <a:endParaRPr lang="ru-RU" sz="2800" b="1" dirty="0">
              <a:solidFill>
                <a:srgbClr val="E2671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6932" y="5994528"/>
            <a:ext cx="529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Михаил Юрьевич Лермонтов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pisateli_19_0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" t="2908" r="7618" b="6375"/>
          <a:stretch/>
        </p:blipFill>
        <p:spPr bwMode="auto">
          <a:xfrm>
            <a:off x="467544" y="1619672"/>
            <a:ext cx="2327195" cy="309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3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2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47667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solidFill>
                  <a:srgbClr val="862D00"/>
                </a:solidFill>
                <a:latin typeface="+mn-lt"/>
              </a:rPr>
              <a:t>Конкурс </a:t>
            </a:r>
            <a:r>
              <a:rPr lang="ru-RU" sz="4800" b="1" u="sng" dirty="0" smtClean="0">
                <a:solidFill>
                  <a:srgbClr val="862D00"/>
                </a:solidFill>
                <a:latin typeface="+mn-lt"/>
              </a:rPr>
              <a:t>«Разминка»</a:t>
            </a:r>
            <a:endParaRPr lang="ru-RU" sz="4800" b="1" u="sng" dirty="0">
              <a:solidFill>
                <a:srgbClr val="862D00"/>
              </a:solidFill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1209910"/>
            <a:ext cx="51125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Соедини автора и произведение</a:t>
            </a:r>
            <a:endParaRPr lang="ru-RU" dirty="0"/>
          </a:p>
          <a:p>
            <a:endParaRPr lang="ru-RU" dirty="0"/>
          </a:p>
        </p:txBody>
      </p:sp>
      <p:pic>
        <p:nvPicPr>
          <p:cNvPr id="15" name="Picture 2" descr="pisateli_19_0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" t="2908" r="7618" b="6375"/>
          <a:stretch/>
        </p:blipFill>
        <p:spPr bwMode="auto">
          <a:xfrm>
            <a:off x="454124" y="1162894"/>
            <a:ext cx="1426162" cy="189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pisateli_19_1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1848" r="13909" b="13008"/>
          <a:stretch/>
        </p:blipFill>
        <p:spPr bwMode="auto">
          <a:xfrm>
            <a:off x="1455468" y="3057690"/>
            <a:ext cx="1502052" cy="208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baby-scool.narod.ru/media/book/img/foto/pisateli_19_12.jpg"/>
          <p:cNvPicPr>
            <a:picLocks noChangeAspect="1" noChangeArrowheads="1"/>
          </p:cNvPicPr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 r="9453" b="5315"/>
          <a:stretch/>
        </p:blipFill>
        <p:spPr bwMode="auto">
          <a:xfrm>
            <a:off x="6892874" y="1048172"/>
            <a:ext cx="1649011" cy="225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pisateli_19_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053" b="6641"/>
          <a:stretch>
            <a:fillRect/>
          </a:stretch>
        </p:blipFill>
        <p:spPr bwMode="auto">
          <a:xfrm>
            <a:off x="3784234" y="4268682"/>
            <a:ext cx="1683455" cy="20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:\Мои документы\МОИ РИСУНКИ\ШКОЛА\3316828-265a4f13d9baedc1c7b673d7a82a33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" y="4420707"/>
            <a:ext cx="2533076" cy="196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isateli_19_0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" b="6110"/>
          <a:stretch>
            <a:fillRect/>
          </a:stretch>
        </p:blipFill>
        <p:spPr bwMode="auto">
          <a:xfrm>
            <a:off x="6449746" y="3429000"/>
            <a:ext cx="1857127" cy="207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123728" y="1759925"/>
            <a:ext cx="52503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E26714"/>
                </a:solidFill>
              </a:rPr>
              <a:t>1. «Сказка о мёртвой царевне»</a:t>
            </a:r>
          </a:p>
          <a:p>
            <a:pPr algn="ctr"/>
            <a:r>
              <a:rPr lang="ru-RU" sz="2800" b="1" dirty="0" smtClean="0">
                <a:solidFill>
                  <a:srgbClr val="E26714"/>
                </a:solidFill>
              </a:rPr>
              <a:t>2. «Конёк-Горбунок»</a:t>
            </a:r>
          </a:p>
          <a:p>
            <a:pPr algn="ctr"/>
            <a:r>
              <a:rPr lang="ru-RU" sz="2800" b="1" dirty="0" smtClean="0">
                <a:solidFill>
                  <a:srgbClr val="E26714"/>
                </a:solidFill>
              </a:rPr>
              <a:t>3. «</a:t>
            </a:r>
            <a:r>
              <a:rPr lang="ru-RU" sz="2800" b="1" dirty="0" err="1" smtClean="0">
                <a:solidFill>
                  <a:srgbClr val="E26714"/>
                </a:solidFill>
              </a:rPr>
              <a:t>Ашик-Кериб</a:t>
            </a:r>
            <a:r>
              <a:rPr lang="ru-RU" sz="2800" b="1" dirty="0" smtClean="0">
                <a:solidFill>
                  <a:srgbClr val="E26714"/>
                </a:solidFill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E26714"/>
                </a:solidFill>
              </a:rPr>
              <a:t>4. «Мальчики»</a:t>
            </a:r>
          </a:p>
          <a:p>
            <a:pPr algn="ctr"/>
            <a:r>
              <a:rPr lang="ru-RU" sz="2800" b="1" dirty="0" smtClean="0">
                <a:solidFill>
                  <a:srgbClr val="E26714"/>
                </a:solidFill>
              </a:rPr>
              <a:t>5. «Детство»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880286" y="2852008"/>
            <a:ext cx="1373902" cy="31301"/>
          </a:xfrm>
          <a:prstGeom prst="straightConnector1">
            <a:avLst/>
          </a:prstGeom>
          <a:ln w="57150">
            <a:solidFill>
              <a:srgbClr val="862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719637" y="3429000"/>
            <a:ext cx="870728" cy="839683"/>
          </a:xfrm>
          <a:prstGeom prst="straightConnector1">
            <a:avLst/>
          </a:prstGeom>
          <a:ln w="57150">
            <a:solidFill>
              <a:srgbClr val="862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5244353" y="2177503"/>
            <a:ext cx="1398494" cy="3224919"/>
          </a:xfrm>
          <a:prstGeom prst="straightConnector1">
            <a:avLst/>
          </a:prstGeom>
          <a:ln w="57150">
            <a:solidFill>
              <a:srgbClr val="862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6051176" y="2554941"/>
            <a:ext cx="726142" cy="2057400"/>
          </a:xfrm>
          <a:prstGeom prst="straightConnector1">
            <a:avLst/>
          </a:prstGeom>
          <a:ln w="57150">
            <a:solidFill>
              <a:srgbClr val="862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5716881" y="3041162"/>
            <a:ext cx="1465730" cy="697120"/>
          </a:xfrm>
          <a:prstGeom prst="straightConnector1">
            <a:avLst/>
          </a:prstGeom>
          <a:ln w="57150">
            <a:solidFill>
              <a:srgbClr val="862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888643" y="2992331"/>
            <a:ext cx="386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862D00"/>
                </a:solidFill>
              </a:rPr>
              <a:t>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231498" y="5216594"/>
            <a:ext cx="386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862D00"/>
                </a:solidFill>
              </a:rPr>
              <a:t>Б</a:t>
            </a:r>
            <a:endParaRPr lang="ru-RU" sz="3200" b="1" dirty="0">
              <a:solidFill>
                <a:srgbClr val="862D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330515" y="5604596"/>
            <a:ext cx="386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862D00"/>
                </a:solidFill>
              </a:rPr>
              <a:t>В</a:t>
            </a:r>
            <a:endParaRPr lang="ru-RU" sz="3200" b="1" dirty="0">
              <a:solidFill>
                <a:srgbClr val="862D0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194736" y="5581124"/>
            <a:ext cx="386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862D00"/>
                </a:solidFill>
              </a:rPr>
              <a:t>Г</a:t>
            </a:r>
            <a:endParaRPr lang="ru-RU" sz="3200" b="1" dirty="0">
              <a:solidFill>
                <a:srgbClr val="862D0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932632" y="3168672"/>
            <a:ext cx="386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862D00"/>
                </a:solidFill>
              </a:rPr>
              <a:t>Д</a:t>
            </a:r>
            <a:endParaRPr lang="ru-RU" sz="3200" b="1" dirty="0">
              <a:solidFill>
                <a:srgbClr val="862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</TotalTime>
  <Words>668</Words>
  <Application>Microsoft Office PowerPoint</Application>
  <PresentationFormat>Экран (4:3)</PresentationFormat>
  <Paragraphs>169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Admin</cp:lastModifiedBy>
  <cp:revision>54</cp:revision>
  <cp:lastPrinted>2017-01-17T15:16:54Z</cp:lastPrinted>
  <dcterms:created xsi:type="dcterms:W3CDTF">2013-11-19T05:52:05Z</dcterms:created>
  <dcterms:modified xsi:type="dcterms:W3CDTF">2020-05-16T13:51:02Z</dcterms:modified>
</cp:coreProperties>
</file>