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86" r:id="rId3"/>
    <p:sldId id="322" r:id="rId4"/>
    <p:sldId id="323" r:id="rId5"/>
    <p:sldId id="324" r:id="rId6"/>
    <p:sldId id="325" r:id="rId7"/>
    <p:sldId id="266" r:id="rId8"/>
    <p:sldId id="267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DAEC"/>
    <a:srgbClr val="C6D9F1"/>
    <a:srgbClr val="E5DCF2"/>
    <a:srgbClr val="D1B9FD"/>
    <a:srgbClr val="D2C6FE"/>
    <a:srgbClr val="A95DF5"/>
    <a:srgbClr val="D9C6FE"/>
    <a:srgbClr val="AC55ED"/>
    <a:srgbClr val="D7C8FC"/>
    <a:srgbClr val="9E58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43" autoAdjust="0"/>
    <p:restoredTop sz="95681" autoAdjust="0"/>
  </p:normalViewPr>
  <p:slideViewPr>
    <p:cSldViewPr>
      <p:cViewPr>
        <p:scale>
          <a:sx n="25" d="100"/>
          <a:sy n="25" d="100"/>
        </p:scale>
        <p:origin x="-2700" y="-10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C9B225-5EFA-48B1-8FB3-6D60A59A3036}" type="datetimeFigureOut">
              <a:rPr lang="ru-RU" smtClean="0"/>
              <a:t>21.09.2012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61E2C-2AD3-4BB1-988E-BEFFAD97DA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0545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61E2C-2AD3-4BB1-988E-BEFFAD97DA8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83389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61E2C-2AD3-4BB1-988E-BEFFAD97DA82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8338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FEC1E-233B-47AF-B297-C44C993EC026}" type="datetime1">
              <a:rPr lang="ru-RU" smtClean="0"/>
              <a:t>21.09.2012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6024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F2241-4D0A-4847-B416-0190A9836A3A}" type="datetime1">
              <a:rPr lang="ru-RU" smtClean="0"/>
              <a:t>21.09.2012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269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C5DEC-AC5D-4BD1-9A2F-E96CF10575BE}" type="datetime1">
              <a:rPr lang="ru-RU" smtClean="0"/>
              <a:t>21.09.2012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5165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91271-ECDF-4E0D-95AF-26F723CAA663}" type="datetime1">
              <a:rPr lang="ru-RU" smtClean="0"/>
              <a:t>21.09.2012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738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5F90C-14BE-41C9-B29E-632C3B157209}" type="datetime1">
              <a:rPr lang="ru-RU" smtClean="0"/>
              <a:t>21.09.2012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7949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BA7F4-768C-4595-A5CA-58F49532CDEF}" type="datetime1">
              <a:rPr lang="ru-RU" smtClean="0"/>
              <a:t>21.09.2012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2857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DAC11-2776-4FC9-AA95-DA4718CBE983}" type="datetime1">
              <a:rPr lang="ru-RU" smtClean="0"/>
              <a:t>21.09.2012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2653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79B46-D5E9-47EE-B0C0-0DAC3F8D8D5D}" type="datetime1">
              <a:rPr lang="ru-RU" smtClean="0"/>
              <a:t>21.09.2012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8230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3B1BB-70BE-4F78-ACC8-D4E5E9933E3A}" type="datetime1">
              <a:rPr lang="ru-RU" smtClean="0"/>
              <a:t>21.09.2012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486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4319D-59BD-4ECC-9689-71417CCB5EBC}" type="datetime1">
              <a:rPr lang="ru-RU" smtClean="0"/>
              <a:t>21.09.2012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4202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A1365-2641-4DFE-BFEF-9F1183A6CFB3}" type="datetime1">
              <a:rPr lang="ru-RU" smtClean="0"/>
              <a:t>21.09.2012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7722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DA45B-9E6E-47DA-96E6-9BD72F886D5F}" type="datetime1">
              <a:rPr lang="ru-RU" smtClean="0"/>
              <a:t>21.09.2012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0921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75000">
                <a:srgbClr val="A95DF5"/>
              </a:gs>
              <a:gs pos="0">
                <a:srgbClr val="D1B9FD"/>
              </a:gs>
            </a:gsLst>
            <a:path path="circle">
              <a:fillToRect l="100000" t="100000"/>
            </a:path>
            <a:tileRect r="-100000" b="-100000"/>
          </a:gradFill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grpSp>
        <p:nvGrpSpPr>
          <p:cNvPr id="26" name="Группа 25"/>
          <p:cNvGrpSpPr/>
          <p:nvPr/>
        </p:nvGrpSpPr>
        <p:grpSpPr>
          <a:xfrm>
            <a:off x="-63043512" y="12620"/>
            <a:ext cx="73152000" cy="6858000"/>
            <a:chOff x="-63043512" y="12620"/>
            <a:chExt cx="73152000" cy="6858000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-26467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-17323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-44755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-35611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-63043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-53899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-8179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964488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</p:grpSp>
      <p:sp>
        <p:nvSpPr>
          <p:cNvPr id="4" name="Заголовок 1"/>
          <p:cNvSpPr txBox="1">
            <a:spLocks/>
          </p:cNvSpPr>
          <p:nvPr/>
        </p:nvSpPr>
        <p:spPr>
          <a:xfrm>
            <a:off x="685800" y="0"/>
            <a:ext cx="7772400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>
                <a:solidFill>
                  <a:schemeClr val="bg1"/>
                </a:solidFill>
                <a:latin typeface="PF Din Text Cond Pro" pitchFamily="2" charset="0"/>
              </a:rPr>
              <a:t>Предложения с косвенной речью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85800" y="4581128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>
              <a:latin typeface="PF Din Text Cond Pro" pitchFamily="2" charset="0"/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© InfoUrok.ru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5755375"/>
      </p:ext>
    </p:extLst>
  </p:cSld>
  <p:clrMapOvr>
    <a:masterClrMapping/>
  </p:clrMapOvr>
  <p:transition spd="slow" advClick="0" advTm="10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1.85185E-6 L 6.25295 -1.85185E-6 " pathEditMode="relative" rAng="0" ptsTypes="AA">
                                      <p:cBhvr>
                                        <p:cTn id="6" dur="1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263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extLst mod="1">
    <p:ext uri="{E180D4A7-C9FB-4DFB-919C-405C955672EB}">
      <p14:showEvtLst xmlns:p14="http://schemas.microsoft.com/office/powerpoint/2010/main">
        <p14:playEvt time="0" objId="27"/>
      </p14:showEvtLst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Объект 2"/>
          <p:cNvSpPr txBox="1">
            <a:spLocks/>
          </p:cNvSpPr>
          <p:nvPr/>
        </p:nvSpPr>
        <p:spPr>
          <a:xfrm>
            <a:off x="5349012" y="2204864"/>
            <a:ext cx="2736305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Косвенная речь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>
                <a:latin typeface="PF Din Text Cond Pro" pitchFamily="2" charset="0"/>
              </a:rPr>
              <a:t>Предложения с косвенной речью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04864"/>
            <a:ext cx="3106688" cy="604664"/>
          </a:xfrm>
        </p:spPr>
        <p:txBody>
          <a:bodyPr anchor="ctr">
            <a:normAutofit/>
          </a:bodyPr>
          <a:lstStyle/>
          <a:p>
            <a:pPr marL="0" indent="0" algn="r">
              <a:buNone/>
            </a:pPr>
            <a:r>
              <a:rPr lang="ru-RU" smtClean="0">
                <a:solidFill>
                  <a:schemeClr val="accent4">
                    <a:lumMod val="75000"/>
                  </a:schemeClr>
                </a:solidFill>
                <a:latin typeface="PF Din Text Cond Pro" pitchFamily="2" charset="0"/>
              </a:rPr>
              <a:t>Слова автора</a:t>
            </a:r>
            <a:endParaRPr lang="ru-RU">
              <a:solidFill>
                <a:schemeClr val="accent4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33" name="Объект 2"/>
          <p:cNvSpPr txBox="1">
            <a:spLocks/>
          </p:cNvSpPr>
          <p:nvPr/>
        </p:nvSpPr>
        <p:spPr>
          <a:xfrm>
            <a:off x="457200" y="1600200"/>
            <a:ext cx="4114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Главное предл.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48" name="Объект 2"/>
          <p:cNvSpPr txBox="1">
            <a:spLocks/>
          </p:cNvSpPr>
          <p:nvPr/>
        </p:nvSpPr>
        <p:spPr>
          <a:xfrm>
            <a:off x="5652119" y="2204864"/>
            <a:ext cx="3031573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Чужая речь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49" name="Объект 2"/>
          <p:cNvSpPr txBox="1">
            <a:spLocks/>
          </p:cNvSpPr>
          <p:nvPr/>
        </p:nvSpPr>
        <p:spPr>
          <a:xfrm>
            <a:off x="2483768" y="2204864"/>
            <a:ext cx="4114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4400" smtClean="0">
                <a:latin typeface="PF Din Text Cond Pro" pitchFamily="2" charset="0"/>
              </a:rPr>
              <a:t>+</a:t>
            </a:r>
            <a:endParaRPr lang="ru-RU" sz="4400">
              <a:latin typeface="PF Din Text Cond Pro" pitchFamily="2" charset="0"/>
            </a:endParaRPr>
          </a:p>
        </p:txBody>
      </p:sp>
      <p:sp>
        <p:nvSpPr>
          <p:cNvPr id="51" name="Заголовок 1"/>
          <p:cNvSpPr txBox="1">
            <a:spLocks/>
          </p:cNvSpPr>
          <p:nvPr/>
        </p:nvSpPr>
        <p:spPr>
          <a:xfrm>
            <a:off x="467544" y="5240858"/>
            <a:ext cx="8208912" cy="8395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smtClean="0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Мне сказали</a:t>
            </a:r>
            <a:r>
              <a:rPr lang="ru-RU" b="1" smtClean="0">
                <a:solidFill>
                  <a:srgbClr val="0070C0"/>
                </a:solidFill>
                <a:latin typeface="Propisi" pitchFamily="2" charset="0"/>
              </a:rPr>
              <a:t>, </a:t>
            </a:r>
            <a:r>
              <a:rPr lang="ru-RU" b="1" smtClean="0">
                <a:solidFill>
                  <a:schemeClr val="accent6">
                    <a:lumMod val="75000"/>
                  </a:schemeClr>
                </a:solidFill>
                <a:latin typeface="Propisi" pitchFamily="2" charset="0"/>
              </a:rPr>
              <a:t>что </a:t>
            </a:r>
            <a:r>
              <a:rPr lang="ru-RU" b="1" smtClean="0">
                <a:solidFill>
                  <a:srgbClr val="00B050"/>
                </a:solidFill>
                <a:latin typeface="Propisi" pitchFamily="2" charset="0"/>
              </a:rPr>
              <a:t>это была моя сестра</a:t>
            </a:r>
            <a:r>
              <a:rPr lang="ru-RU" b="1" smtClean="0">
                <a:solidFill>
                  <a:srgbClr val="0070C0"/>
                </a:solidFill>
                <a:latin typeface="Propisi" pitchFamily="2" charset="0"/>
              </a:rPr>
              <a:t>.</a:t>
            </a:r>
            <a:endParaRPr lang="ru-RU" b="1">
              <a:solidFill>
                <a:srgbClr val="0070C0"/>
              </a:solidFill>
              <a:latin typeface="Propisi" pitchFamily="2" charset="0"/>
            </a:endParaRPr>
          </a:p>
        </p:txBody>
      </p:sp>
      <p:sp>
        <p:nvSpPr>
          <p:cNvPr id="15" name="Объект 2"/>
          <p:cNvSpPr txBox="1">
            <a:spLocks/>
          </p:cNvSpPr>
          <p:nvPr/>
        </p:nvSpPr>
        <p:spPr>
          <a:xfrm>
            <a:off x="4572000" y="1600200"/>
            <a:ext cx="4114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Придаточное предл.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16" name="Объект 2"/>
          <p:cNvSpPr txBox="1">
            <a:spLocks/>
          </p:cNvSpPr>
          <p:nvPr/>
        </p:nvSpPr>
        <p:spPr>
          <a:xfrm>
            <a:off x="2483768" y="2996952"/>
            <a:ext cx="4114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400" smtClean="0">
                <a:latin typeface="PF Din Text Cond Pro" pitchFamily="2" charset="0"/>
                <a:sym typeface="Wingdings" pitchFamily="2" charset="2"/>
              </a:rPr>
              <a:t>союзные слова</a:t>
            </a:r>
            <a:br>
              <a:rPr lang="ru-RU" sz="2400" smtClean="0">
                <a:latin typeface="PF Din Text Cond Pro" pitchFamily="2" charset="0"/>
                <a:sym typeface="Wingdings" pitchFamily="2" charset="2"/>
              </a:rPr>
            </a:br>
            <a:r>
              <a:rPr lang="ru-RU" sz="2400" smtClean="0">
                <a:latin typeface="PF Din Text Cond Pro" pitchFamily="2" charset="0"/>
                <a:sym typeface="Wingdings" pitchFamily="2" charset="2"/>
              </a:rPr>
              <a:t>союзы</a:t>
            </a:r>
            <a:br>
              <a:rPr lang="ru-RU" sz="2400" smtClean="0">
                <a:latin typeface="PF Din Text Cond Pro" pitchFamily="2" charset="0"/>
                <a:sym typeface="Wingdings" pitchFamily="2" charset="2"/>
              </a:rPr>
            </a:br>
            <a:r>
              <a:rPr lang="ru-RU" sz="2400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  <a:sym typeface="Wingdings" pitchFamily="2" charset="2"/>
              </a:rPr>
              <a:t>что, чтобы, ли</a:t>
            </a:r>
            <a:endParaRPr lang="ru-RU" sz="2400">
              <a:solidFill>
                <a:schemeClr val="accent6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20" name="Объект 2"/>
          <p:cNvSpPr txBox="1">
            <a:spLocks/>
          </p:cNvSpPr>
          <p:nvPr/>
        </p:nvSpPr>
        <p:spPr>
          <a:xfrm>
            <a:off x="7561844" y="4933524"/>
            <a:ext cx="1114612" cy="302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400" smtClean="0">
                <a:solidFill>
                  <a:schemeClr val="bg1"/>
                </a:solidFill>
                <a:latin typeface="PF Din Text Cond Pro" pitchFamily="2" charset="0"/>
              </a:rPr>
              <a:t>слова автора</a:t>
            </a:r>
            <a:endParaRPr lang="ru-RU" sz="1400">
              <a:solidFill>
                <a:schemeClr val="bg1"/>
              </a:solidFill>
              <a:latin typeface="PF Din Text Cond Pro" pitchFamily="2" charset="0"/>
            </a:endParaRPr>
          </a:p>
        </p:txBody>
      </p:sp>
      <p:sp>
        <p:nvSpPr>
          <p:cNvPr id="21" name="Объект 2"/>
          <p:cNvSpPr txBox="1">
            <a:spLocks/>
          </p:cNvSpPr>
          <p:nvPr/>
        </p:nvSpPr>
        <p:spPr>
          <a:xfrm>
            <a:off x="6444208" y="4933524"/>
            <a:ext cx="1013284" cy="302332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400" smtClean="0">
                <a:solidFill>
                  <a:schemeClr val="bg1"/>
                </a:solidFill>
                <a:latin typeface="PF Din Text Cond Pro" pitchFamily="2" charset="0"/>
              </a:rPr>
              <a:t>чужая речь</a:t>
            </a:r>
            <a:endParaRPr lang="ru-RU" sz="1400">
              <a:solidFill>
                <a:schemeClr val="bg1"/>
              </a:solidFill>
              <a:latin typeface="PF Din Text Cond Pro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22966036"/>
      </p:ext>
    </p:extLst>
  </p:cSld>
  <p:clrMapOvr>
    <a:masterClrMapping/>
  </p:clrMapOvr>
  <p:transition spd="slow" advTm="60155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8" grpId="1"/>
      <p:bldP spid="2" grpId="0"/>
      <p:bldP spid="3" grpId="0" build="p"/>
      <p:bldP spid="3" grpId="1" build="p"/>
      <p:bldP spid="33" grpId="0"/>
      <p:bldP spid="33" grpId="1"/>
      <p:bldP spid="48" grpId="0"/>
      <p:bldP spid="48" grpId="1"/>
      <p:bldP spid="48" grpId="2"/>
      <p:bldP spid="49" grpId="0"/>
      <p:bldP spid="49" grpId="1"/>
      <p:bldP spid="51" grpId="0"/>
      <p:bldP spid="51" grpId="1"/>
      <p:bldP spid="15" grpId="0"/>
      <p:bldP spid="15" grpId="1"/>
      <p:bldP spid="16" grpId="0"/>
      <p:bldP spid="16" grpId="1"/>
      <p:bldP spid="20" grpId="0" animBg="1"/>
      <p:bldP spid="20" grpId="1" animBg="1"/>
      <p:bldP spid="21" grpId="0" animBg="1"/>
      <p:bldP spid="21" grpId="1" animBg="1"/>
    </p:bldLst>
  </p:timing>
  <p:extLst mod="1">
    <p:ext uri="{E180D4A7-C9FB-4DFB-919C-405C955672EB}">
      <p14:showEvtLst xmlns:p14="http://schemas.microsoft.com/office/powerpoint/2010/main">
        <p14:playEvt time="0" objId="5"/>
      </p14:showEvtLst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Объект 2"/>
          <p:cNvSpPr txBox="1">
            <a:spLocks/>
          </p:cNvSpPr>
          <p:nvPr/>
        </p:nvSpPr>
        <p:spPr>
          <a:xfrm>
            <a:off x="2483768" y="1600200"/>
            <a:ext cx="4114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400" smtClean="0">
                <a:latin typeface="PF Din Text Cond Pro" pitchFamily="2" charset="0"/>
                <a:sym typeface="Wingdings" pitchFamily="2" charset="2"/>
              </a:rPr>
              <a:t></a:t>
            </a:r>
            <a:endParaRPr lang="ru-RU" sz="2400" smtClean="0">
              <a:latin typeface="PF Din Text Cond Pro" pitchFamily="2" charset="0"/>
              <a:sym typeface="Wingdings" pitchFamily="2" charset="2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>
                <a:latin typeface="PF Din Text Cond Pro" pitchFamily="2" charset="0"/>
              </a:rPr>
              <a:t>Предложения с косвенной речью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33" name="Объект 2"/>
          <p:cNvSpPr txBox="1">
            <a:spLocks/>
          </p:cNvSpPr>
          <p:nvPr/>
        </p:nvSpPr>
        <p:spPr>
          <a:xfrm>
            <a:off x="457200" y="1600200"/>
            <a:ext cx="4114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Прямая речь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51" name="Заголовок 1"/>
          <p:cNvSpPr txBox="1">
            <a:spLocks/>
          </p:cNvSpPr>
          <p:nvPr/>
        </p:nvSpPr>
        <p:spPr>
          <a:xfrm>
            <a:off x="179512" y="5240858"/>
            <a:ext cx="8784976" cy="8395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>
                <a:solidFill>
                  <a:srgbClr val="00B050"/>
                </a:solidFill>
                <a:latin typeface="Propisi" pitchFamily="2" charset="0"/>
              </a:rPr>
              <a:t>Мама сказала</a:t>
            </a:r>
            <a:r>
              <a:rPr lang="ru-RU" sz="3200" b="1">
                <a:solidFill>
                  <a:srgbClr val="0070C0"/>
                </a:solidFill>
                <a:latin typeface="Propisi" pitchFamily="2" charset="0"/>
              </a:rPr>
              <a:t>, </a:t>
            </a:r>
            <a:r>
              <a:rPr lang="ru-RU" sz="3200" b="1">
                <a:solidFill>
                  <a:schemeClr val="accent6">
                    <a:lumMod val="75000"/>
                  </a:schemeClr>
                </a:solidFill>
                <a:latin typeface="Propisi" pitchFamily="2" charset="0"/>
              </a:rPr>
              <a:t>что</a:t>
            </a:r>
            <a:r>
              <a:rPr lang="ru-RU" sz="3200" b="1">
                <a:solidFill>
                  <a:srgbClr val="0070C0"/>
                </a:solidFill>
                <a:latin typeface="Propisi" pitchFamily="2" charset="0"/>
              </a:rPr>
              <a:t> </a:t>
            </a:r>
            <a:r>
              <a:rPr lang="ru-RU" sz="3200" b="1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будет ждать меня здесь</a:t>
            </a:r>
            <a:r>
              <a:rPr lang="ru-RU" sz="3200" b="1">
                <a:solidFill>
                  <a:srgbClr val="0070C0"/>
                </a:solidFill>
                <a:latin typeface="Propisi" pitchFamily="2" charset="0"/>
              </a:rPr>
              <a:t>.</a:t>
            </a:r>
          </a:p>
        </p:txBody>
      </p:sp>
      <p:sp>
        <p:nvSpPr>
          <p:cNvPr id="15" name="Объект 2"/>
          <p:cNvSpPr txBox="1">
            <a:spLocks/>
          </p:cNvSpPr>
          <p:nvPr/>
        </p:nvSpPr>
        <p:spPr>
          <a:xfrm>
            <a:off x="4572000" y="1600200"/>
            <a:ext cx="4114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Косвенная речь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14" name="Объект 2"/>
          <p:cNvSpPr txBox="1">
            <a:spLocks/>
          </p:cNvSpPr>
          <p:nvPr/>
        </p:nvSpPr>
        <p:spPr>
          <a:xfrm>
            <a:off x="457200" y="2204864"/>
            <a:ext cx="4114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400" smtClean="0">
                <a:latin typeface="PF Din Text Cond Pro" pitchFamily="2" charset="0"/>
              </a:rPr>
              <a:t>Повествовательное</a:t>
            </a:r>
            <a:endParaRPr lang="ru-RU" sz="2400">
              <a:latin typeface="PF Din Text Cond Pro" pitchFamily="2" charset="0"/>
            </a:endParaRPr>
          </a:p>
        </p:txBody>
      </p:sp>
      <p:sp>
        <p:nvSpPr>
          <p:cNvPr id="21" name="Объект 2"/>
          <p:cNvSpPr txBox="1">
            <a:spLocks/>
          </p:cNvSpPr>
          <p:nvPr/>
        </p:nvSpPr>
        <p:spPr>
          <a:xfrm>
            <a:off x="4067944" y="2204864"/>
            <a:ext cx="936104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400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</a:rPr>
              <a:t>что</a:t>
            </a:r>
            <a:endParaRPr lang="ru-RU" sz="2400">
              <a:solidFill>
                <a:schemeClr val="accent6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24" name="Заголовок 1"/>
          <p:cNvSpPr txBox="1">
            <a:spLocks/>
          </p:cNvSpPr>
          <p:nvPr/>
        </p:nvSpPr>
        <p:spPr>
          <a:xfrm>
            <a:off x="179512" y="4401318"/>
            <a:ext cx="8784976" cy="8395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„</a:t>
            </a:r>
            <a:r>
              <a:rPr lang="ru-RU" sz="3200" b="1" smtClean="0">
                <a:solidFill>
                  <a:srgbClr val="00B050"/>
                </a:solidFill>
                <a:latin typeface="Propisi" pitchFamily="2" charset="0"/>
              </a:rPr>
              <a:t>Я </a:t>
            </a:r>
            <a:r>
              <a:rPr lang="ru-RU" sz="3200" b="1">
                <a:solidFill>
                  <a:srgbClr val="00B050"/>
                </a:solidFill>
                <a:latin typeface="Propisi" pitchFamily="2" charset="0"/>
              </a:rPr>
              <a:t>буду ждать тебя </a:t>
            </a:r>
            <a:r>
              <a:rPr lang="ru-RU" sz="3200" b="1" smtClean="0">
                <a:solidFill>
                  <a:srgbClr val="00B050"/>
                </a:solidFill>
                <a:latin typeface="Propisi" pitchFamily="2" charset="0"/>
              </a:rPr>
              <a:t>здесь</a:t>
            </a:r>
            <a:r>
              <a:rPr lang="ru-RU" sz="3200" b="1">
                <a:solidFill>
                  <a:srgbClr val="0070C0"/>
                </a:solidFill>
                <a:latin typeface="Propisi" pitchFamily="2" charset="0"/>
              </a:rPr>
              <a:t>“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,- </a:t>
            </a:r>
            <a:r>
              <a:rPr lang="ru-RU" sz="3200" b="1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сказала мама.</a:t>
            </a:r>
            <a:endParaRPr lang="ru-RU" sz="3200" b="1">
              <a:solidFill>
                <a:srgbClr val="0070C0"/>
              </a:solidFill>
              <a:latin typeface="Propisi" pitchFamily="2" charset="0"/>
            </a:endParaRPr>
          </a:p>
        </p:txBody>
      </p:sp>
      <p:sp>
        <p:nvSpPr>
          <p:cNvPr id="8" name="Левая круглая скобка 7"/>
          <p:cNvSpPr/>
          <p:nvPr/>
        </p:nvSpPr>
        <p:spPr>
          <a:xfrm>
            <a:off x="539552" y="4933850"/>
            <a:ext cx="140325" cy="885365"/>
          </a:xfrm>
          <a:prstGeom prst="leftBracket">
            <a:avLst/>
          </a:prstGeom>
          <a:ln w="28575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бъект 2"/>
          <p:cNvSpPr txBox="1">
            <a:spLocks/>
          </p:cNvSpPr>
          <p:nvPr/>
        </p:nvSpPr>
        <p:spPr>
          <a:xfrm>
            <a:off x="7561844" y="4250152"/>
            <a:ext cx="1114612" cy="302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400" smtClean="0">
                <a:solidFill>
                  <a:schemeClr val="bg1"/>
                </a:solidFill>
                <a:latin typeface="PF Din Text Cond Pro" pitchFamily="2" charset="0"/>
              </a:rPr>
              <a:t>слова автора</a:t>
            </a:r>
            <a:endParaRPr lang="ru-RU" sz="1400">
              <a:solidFill>
                <a:schemeClr val="bg1"/>
              </a:solidFill>
              <a:latin typeface="PF Din Text Cond Pro" pitchFamily="2" charset="0"/>
            </a:endParaRPr>
          </a:p>
        </p:txBody>
      </p:sp>
      <p:sp>
        <p:nvSpPr>
          <p:cNvPr id="19" name="Объект 2"/>
          <p:cNvSpPr txBox="1">
            <a:spLocks/>
          </p:cNvSpPr>
          <p:nvPr/>
        </p:nvSpPr>
        <p:spPr>
          <a:xfrm>
            <a:off x="6444208" y="4250152"/>
            <a:ext cx="1013284" cy="302332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400" smtClean="0">
                <a:solidFill>
                  <a:schemeClr val="bg1"/>
                </a:solidFill>
                <a:latin typeface="PF Din Text Cond Pro" pitchFamily="2" charset="0"/>
              </a:rPr>
              <a:t>чужая речь</a:t>
            </a:r>
            <a:endParaRPr lang="ru-RU" sz="1400">
              <a:solidFill>
                <a:schemeClr val="bg1"/>
              </a:solidFill>
              <a:latin typeface="PF Din Text Cond Pro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67122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27217"/>
    </mc:Choice>
    <mc:Fallback xmlns="">
      <p:transition advTm="2721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33" grpId="0"/>
      <p:bldP spid="51" grpId="0"/>
      <p:bldP spid="51" grpId="1"/>
      <p:bldP spid="15" grpId="0"/>
      <p:bldP spid="14" grpId="0"/>
      <p:bldP spid="21" grpId="0"/>
      <p:bldP spid="24" grpId="0"/>
      <p:bldP spid="24" grpId="1"/>
      <p:bldP spid="8" grpId="0" animBg="1"/>
      <p:bldP spid="18" grpId="0" animBg="1"/>
      <p:bldP spid="19" grpId="0" animBg="1"/>
    </p:bldLst>
  </p:timing>
  <p:extLst mod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Объект 2"/>
          <p:cNvSpPr txBox="1">
            <a:spLocks/>
          </p:cNvSpPr>
          <p:nvPr/>
        </p:nvSpPr>
        <p:spPr>
          <a:xfrm>
            <a:off x="2483768" y="1600200"/>
            <a:ext cx="4114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400" smtClean="0">
                <a:latin typeface="PF Din Text Cond Pro" pitchFamily="2" charset="0"/>
                <a:sym typeface="Wingdings" pitchFamily="2" charset="2"/>
              </a:rPr>
              <a:t></a:t>
            </a:r>
            <a:endParaRPr lang="ru-RU" sz="2400" smtClean="0">
              <a:latin typeface="PF Din Text Cond Pro" pitchFamily="2" charset="0"/>
              <a:sym typeface="Wingdings" pitchFamily="2" charset="2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>
                <a:latin typeface="PF Din Text Cond Pro" pitchFamily="2" charset="0"/>
              </a:rPr>
              <a:t>Предложения с косвенной речью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33" name="Объект 2"/>
          <p:cNvSpPr txBox="1">
            <a:spLocks/>
          </p:cNvSpPr>
          <p:nvPr/>
        </p:nvSpPr>
        <p:spPr>
          <a:xfrm>
            <a:off x="457200" y="1600200"/>
            <a:ext cx="4114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Прямая речь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51" name="Заголовок 1"/>
          <p:cNvSpPr txBox="1">
            <a:spLocks/>
          </p:cNvSpPr>
          <p:nvPr/>
        </p:nvSpPr>
        <p:spPr>
          <a:xfrm>
            <a:off x="179512" y="5240858"/>
            <a:ext cx="8784976" cy="8395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>
                <a:solidFill>
                  <a:srgbClr val="00B050"/>
                </a:solidFill>
                <a:latin typeface="Propisi" pitchFamily="2" charset="0"/>
              </a:rPr>
              <a:t>Денис попросил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, </a:t>
            </a:r>
            <a:r>
              <a:rPr lang="ru-RU" sz="3200" b="1">
                <a:solidFill>
                  <a:schemeClr val="accent6">
                    <a:lumMod val="75000"/>
                  </a:schemeClr>
                </a:solidFill>
                <a:latin typeface="Propisi" pitchFamily="2" charset="0"/>
              </a:rPr>
              <a:t>чтобы </a:t>
            </a:r>
            <a:r>
              <a:rPr lang="ru-RU" sz="3200" b="1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я подал карандаш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.</a:t>
            </a:r>
            <a:endParaRPr lang="ru-RU" sz="3200" b="1">
              <a:solidFill>
                <a:srgbClr val="0070C0"/>
              </a:solidFill>
              <a:latin typeface="Propisi" pitchFamily="2" charset="0"/>
            </a:endParaRPr>
          </a:p>
        </p:txBody>
      </p:sp>
      <p:sp>
        <p:nvSpPr>
          <p:cNvPr id="15" name="Объект 2"/>
          <p:cNvSpPr txBox="1">
            <a:spLocks/>
          </p:cNvSpPr>
          <p:nvPr/>
        </p:nvSpPr>
        <p:spPr>
          <a:xfrm>
            <a:off x="4572000" y="1600200"/>
            <a:ext cx="4114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Косвенная речь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14" name="Объект 2"/>
          <p:cNvSpPr txBox="1">
            <a:spLocks/>
          </p:cNvSpPr>
          <p:nvPr/>
        </p:nvSpPr>
        <p:spPr>
          <a:xfrm>
            <a:off x="457200" y="2204864"/>
            <a:ext cx="4114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400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Повествовательное</a:t>
            </a:r>
            <a:endParaRPr lang="ru-RU" sz="2400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19" name="Объект 2"/>
          <p:cNvSpPr txBox="1">
            <a:spLocks/>
          </p:cNvSpPr>
          <p:nvPr/>
        </p:nvSpPr>
        <p:spPr>
          <a:xfrm>
            <a:off x="457200" y="2788770"/>
            <a:ext cx="4114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400" smtClean="0">
                <a:latin typeface="PF Din Text Cond Pro" pitchFamily="2" charset="0"/>
              </a:rPr>
              <a:t>Побудительное</a:t>
            </a:r>
            <a:endParaRPr lang="ru-RU" sz="2400">
              <a:latin typeface="PF Din Text Cond Pro" pitchFamily="2" charset="0"/>
            </a:endParaRPr>
          </a:p>
        </p:txBody>
      </p:sp>
      <p:sp>
        <p:nvSpPr>
          <p:cNvPr id="21" name="Объект 2"/>
          <p:cNvSpPr txBox="1">
            <a:spLocks/>
          </p:cNvSpPr>
          <p:nvPr/>
        </p:nvSpPr>
        <p:spPr>
          <a:xfrm>
            <a:off x="4067944" y="2204864"/>
            <a:ext cx="936104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400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что</a:t>
            </a:r>
            <a:endParaRPr lang="ru-RU" sz="2400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22" name="Объект 2"/>
          <p:cNvSpPr txBox="1">
            <a:spLocks/>
          </p:cNvSpPr>
          <p:nvPr/>
        </p:nvSpPr>
        <p:spPr>
          <a:xfrm>
            <a:off x="4067944" y="2788770"/>
            <a:ext cx="936104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400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</a:rPr>
              <a:t>чтобы</a:t>
            </a:r>
            <a:endParaRPr lang="ru-RU" sz="2400">
              <a:solidFill>
                <a:schemeClr val="accent6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24" name="Заголовок 1"/>
          <p:cNvSpPr txBox="1">
            <a:spLocks/>
          </p:cNvSpPr>
          <p:nvPr/>
        </p:nvSpPr>
        <p:spPr>
          <a:xfrm>
            <a:off x="179512" y="4401318"/>
            <a:ext cx="8784976" cy="8395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Денис попросил </a:t>
            </a:r>
            <a:r>
              <a:rPr lang="ru-RU" sz="3200" b="1" smtClean="0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меня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: „</a:t>
            </a:r>
            <a:r>
              <a:rPr lang="ru-RU" sz="3200" b="1">
                <a:solidFill>
                  <a:srgbClr val="00B050"/>
                </a:solidFill>
                <a:latin typeface="Propisi" pitchFamily="2" charset="0"/>
              </a:rPr>
              <a:t>Подай, пожалуйста, </a:t>
            </a:r>
            <a:r>
              <a:rPr lang="ru-RU" sz="3200" b="1" smtClean="0">
                <a:solidFill>
                  <a:srgbClr val="00B050"/>
                </a:solidFill>
                <a:latin typeface="Propisi" pitchFamily="2" charset="0"/>
              </a:rPr>
              <a:t>карандаш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“</a:t>
            </a:r>
            <a:r>
              <a:rPr lang="ru-RU" sz="3200" b="1" smtClean="0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.</a:t>
            </a:r>
            <a:endParaRPr lang="ru-RU" sz="3200" b="1">
              <a:solidFill>
                <a:srgbClr val="0070C0"/>
              </a:solidFill>
              <a:latin typeface="Propisi" pitchFamily="2" charset="0"/>
            </a:endParaRPr>
          </a:p>
        </p:txBody>
      </p:sp>
      <p:sp>
        <p:nvSpPr>
          <p:cNvPr id="8" name="Левая круглая скобка 7"/>
          <p:cNvSpPr/>
          <p:nvPr/>
        </p:nvSpPr>
        <p:spPr>
          <a:xfrm>
            <a:off x="539552" y="4933850"/>
            <a:ext cx="140325" cy="885365"/>
          </a:xfrm>
          <a:prstGeom prst="leftBracket">
            <a:avLst/>
          </a:prstGeom>
          <a:ln w="28575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бъект 2"/>
          <p:cNvSpPr txBox="1">
            <a:spLocks/>
          </p:cNvSpPr>
          <p:nvPr/>
        </p:nvSpPr>
        <p:spPr>
          <a:xfrm>
            <a:off x="7561844" y="4250152"/>
            <a:ext cx="1114612" cy="302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400" smtClean="0">
                <a:solidFill>
                  <a:schemeClr val="bg1"/>
                </a:solidFill>
                <a:latin typeface="PF Din Text Cond Pro" pitchFamily="2" charset="0"/>
              </a:rPr>
              <a:t>слова автора</a:t>
            </a:r>
            <a:endParaRPr lang="ru-RU" sz="1400">
              <a:solidFill>
                <a:schemeClr val="bg1"/>
              </a:solidFill>
              <a:latin typeface="PF Din Text Cond Pro" pitchFamily="2" charset="0"/>
            </a:endParaRPr>
          </a:p>
        </p:txBody>
      </p:sp>
      <p:sp>
        <p:nvSpPr>
          <p:cNvPr id="18" name="Объект 2"/>
          <p:cNvSpPr txBox="1">
            <a:spLocks/>
          </p:cNvSpPr>
          <p:nvPr/>
        </p:nvSpPr>
        <p:spPr>
          <a:xfrm>
            <a:off x="6444208" y="4250152"/>
            <a:ext cx="1013284" cy="302332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400" smtClean="0">
                <a:solidFill>
                  <a:schemeClr val="bg1"/>
                </a:solidFill>
                <a:latin typeface="PF Din Text Cond Pro" pitchFamily="2" charset="0"/>
              </a:rPr>
              <a:t>чужая речь</a:t>
            </a:r>
            <a:endParaRPr lang="ru-RU" sz="1400">
              <a:solidFill>
                <a:schemeClr val="bg1"/>
              </a:solidFill>
              <a:latin typeface="PF Din Text Cond Pro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1271511"/>
      </p:ext>
    </p:extLst>
  </p:cSld>
  <p:clrMapOvr>
    <a:masterClrMapping/>
  </p:clrMapOvr>
  <p:transition spd="slow" advTm="2192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51" grpId="1"/>
      <p:bldP spid="24" grpId="0"/>
      <p:bldP spid="24" grpId="1"/>
    </p:bldLst>
  </p:timing>
  <p:extLst mod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Объект 2"/>
          <p:cNvSpPr txBox="1">
            <a:spLocks/>
          </p:cNvSpPr>
          <p:nvPr/>
        </p:nvSpPr>
        <p:spPr>
          <a:xfrm>
            <a:off x="2483768" y="1600200"/>
            <a:ext cx="4114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400" smtClean="0">
                <a:latin typeface="PF Din Text Cond Pro" pitchFamily="2" charset="0"/>
                <a:sym typeface="Wingdings" pitchFamily="2" charset="2"/>
              </a:rPr>
              <a:t></a:t>
            </a:r>
            <a:endParaRPr lang="ru-RU" sz="2400" smtClean="0">
              <a:latin typeface="PF Din Text Cond Pro" pitchFamily="2" charset="0"/>
              <a:sym typeface="Wingdings" pitchFamily="2" charset="2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>
                <a:latin typeface="PF Din Text Cond Pro" pitchFamily="2" charset="0"/>
              </a:rPr>
              <a:t>Предложения с косвенной речью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33" name="Объект 2"/>
          <p:cNvSpPr txBox="1">
            <a:spLocks/>
          </p:cNvSpPr>
          <p:nvPr/>
        </p:nvSpPr>
        <p:spPr>
          <a:xfrm>
            <a:off x="457200" y="1600200"/>
            <a:ext cx="4114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Прямая речь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51" name="Заголовок 1"/>
          <p:cNvSpPr txBox="1">
            <a:spLocks/>
          </p:cNvSpPr>
          <p:nvPr/>
        </p:nvSpPr>
        <p:spPr>
          <a:xfrm>
            <a:off x="179512" y="5240858"/>
            <a:ext cx="8784976" cy="8395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>
                <a:solidFill>
                  <a:srgbClr val="00B050"/>
                </a:solidFill>
                <a:latin typeface="Propisi" pitchFamily="2" charset="0"/>
              </a:rPr>
              <a:t>Товарищ спросил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, </a:t>
            </a:r>
            <a:r>
              <a:rPr lang="ru-RU" sz="3200" b="1" smtClean="0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не </a:t>
            </a:r>
            <a:r>
              <a:rPr lang="ru-RU" sz="3200" b="1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хочу </a:t>
            </a:r>
            <a:r>
              <a:rPr lang="ru-RU" sz="3200" b="1">
                <a:solidFill>
                  <a:schemeClr val="accent6">
                    <a:lumMod val="75000"/>
                  </a:schemeClr>
                </a:solidFill>
                <a:latin typeface="Propisi" pitchFamily="2" charset="0"/>
              </a:rPr>
              <a:t>ли </a:t>
            </a:r>
            <a:r>
              <a:rPr lang="ru-RU" sz="3200" b="1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я пойти с </a:t>
            </a:r>
            <a:r>
              <a:rPr lang="ru-RU" sz="3200" b="1" smtClean="0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ним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.</a:t>
            </a:r>
            <a:endParaRPr lang="ru-RU" sz="3200" b="1">
              <a:solidFill>
                <a:srgbClr val="0070C0"/>
              </a:solidFill>
              <a:latin typeface="Propisi" pitchFamily="2" charset="0"/>
            </a:endParaRPr>
          </a:p>
        </p:txBody>
      </p:sp>
      <p:sp>
        <p:nvSpPr>
          <p:cNvPr id="15" name="Объект 2"/>
          <p:cNvSpPr txBox="1">
            <a:spLocks/>
          </p:cNvSpPr>
          <p:nvPr/>
        </p:nvSpPr>
        <p:spPr>
          <a:xfrm>
            <a:off x="4572000" y="1600200"/>
            <a:ext cx="4114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Косвенная речь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14" name="Объект 2"/>
          <p:cNvSpPr txBox="1">
            <a:spLocks/>
          </p:cNvSpPr>
          <p:nvPr/>
        </p:nvSpPr>
        <p:spPr>
          <a:xfrm>
            <a:off x="457200" y="2204864"/>
            <a:ext cx="4114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400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Повествовательное</a:t>
            </a:r>
            <a:endParaRPr lang="ru-RU" sz="2400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19" name="Объект 2"/>
          <p:cNvSpPr txBox="1">
            <a:spLocks/>
          </p:cNvSpPr>
          <p:nvPr/>
        </p:nvSpPr>
        <p:spPr>
          <a:xfrm>
            <a:off x="457200" y="2788770"/>
            <a:ext cx="4114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400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Побудительное</a:t>
            </a:r>
            <a:endParaRPr lang="ru-RU" sz="2400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20" name="Объект 2"/>
          <p:cNvSpPr txBox="1">
            <a:spLocks/>
          </p:cNvSpPr>
          <p:nvPr/>
        </p:nvSpPr>
        <p:spPr>
          <a:xfrm>
            <a:off x="457200" y="3393434"/>
            <a:ext cx="4114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400" smtClean="0">
                <a:latin typeface="PF Din Text Cond Pro" pitchFamily="2" charset="0"/>
              </a:rPr>
              <a:t>Вопросительное</a:t>
            </a:r>
            <a:endParaRPr lang="ru-RU" sz="2400">
              <a:latin typeface="PF Din Text Cond Pro" pitchFamily="2" charset="0"/>
            </a:endParaRPr>
          </a:p>
        </p:txBody>
      </p:sp>
      <p:sp>
        <p:nvSpPr>
          <p:cNvPr id="21" name="Объект 2"/>
          <p:cNvSpPr txBox="1">
            <a:spLocks/>
          </p:cNvSpPr>
          <p:nvPr/>
        </p:nvSpPr>
        <p:spPr>
          <a:xfrm>
            <a:off x="4067944" y="2204864"/>
            <a:ext cx="936104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400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что</a:t>
            </a:r>
            <a:endParaRPr lang="ru-RU" sz="2400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22" name="Объект 2"/>
          <p:cNvSpPr txBox="1">
            <a:spLocks/>
          </p:cNvSpPr>
          <p:nvPr/>
        </p:nvSpPr>
        <p:spPr>
          <a:xfrm>
            <a:off x="4067944" y="2788770"/>
            <a:ext cx="936104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400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чтобы</a:t>
            </a:r>
            <a:endParaRPr lang="ru-RU" sz="2400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23" name="Объект 2"/>
          <p:cNvSpPr txBox="1">
            <a:spLocks/>
          </p:cNvSpPr>
          <p:nvPr/>
        </p:nvSpPr>
        <p:spPr>
          <a:xfrm>
            <a:off x="4067944" y="3393434"/>
            <a:ext cx="936104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400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</a:rPr>
              <a:t>ли</a:t>
            </a:r>
            <a:endParaRPr lang="ru-RU" sz="2400">
              <a:solidFill>
                <a:schemeClr val="accent6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24" name="Заголовок 1"/>
          <p:cNvSpPr txBox="1">
            <a:spLocks/>
          </p:cNvSpPr>
          <p:nvPr/>
        </p:nvSpPr>
        <p:spPr>
          <a:xfrm>
            <a:off x="179512" y="4401318"/>
            <a:ext cx="8784976" cy="8395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„</a:t>
            </a:r>
            <a:r>
              <a:rPr lang="ru-RU" sz="3200" b="1">
                <a:solidFill>
                  <a:srgbClr val="00B050"/>
                </a:solidFill>
                <a:latin typeface="Propisi" pitchFamily="2" charset="0"/>
              </a:rPr>
              <a:t>Не хочешь ли пойти со мной</a:t>
            </a:r>
            <a:r>
              <a:rPr lang="ru-RU" sz="3200" b="1" smtClean="0">
                <a:solidFill>
                  <a:srgbClr val="00B050"/>
                </a:solidFill>
                <a:latin typeface="Propisi" pitchFamily="2" charset="0"/>
              </a:rPr>
              <a:t>?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“ - </a:t>
            </a:r>
            <a:r>
              <a:rPr lang="ru-RU" sz="3200" b="1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спросил товарищ.</a:t>
            </a:r>
            <a:endParaRPr lang="ru-RU" sz="3200" b="1">
              <a:solidFill>
                <a:srgbClr val="0070C0"/>
              </a:solidFill>
              <a:latin typeface="Propisi" pitchFamily="2" charset="0"/>
            </a:endParaRPr>
          </a:p>
        </p:txBody>
      </p:sp>
      <p:sp>
        <p:nvSpPr>
          <p:cNvPr id="8" name="Левая круглая скобка 7"/>
          <p:cNvSpPr/>
          <p:nvPr/>
        </p:nvSpPr>
        <p:spPr>
          <a:xfrm>
            <a:off x="539552" y="4933850"/>
            <a:ext cx="140325" cy="885365"/>
          </a:xfrm>
          <a:prstGeom prst="leftBracket">
            <a:avLst/>
          </a:prstGeom>
          <a:ln w="28575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бъект 2"/>
          <p:cNvSpPr txBox="1">
            <a:spLocks/>
          </p:cNvSpPr>
          <p:nvPr/>
        </p:nvSpPr>
        <p:spPr>
          <a:xfrm>
            <a:off x="7561844" y="4250152"/>
            <a:ext cx="1114612" cy="302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400" smtClean="0">
                <a:solidFill>
                  <a:schemeClr val="bg1"/>
                </a:solidFill>
                <a:latin typeface="PF Din Text Cond Pro" pitchFamily="2" charset="0"/>
              </a:rPr>
              <a:t>слова автора</a:t>
            </a:r>
            <a:endParaRPr lang="ru-RU" sz="1400">
              <a:solidFill>
                <a:schemeClr val="bg1"/>
              </a:solidFill>
              <a:latin typeface="PF Din Text Cond Pro" pitchFamily="2" charset="0"/>
            </a:endParaRPr>
          </a:p>
        </p:txBody>
      </p:sp>
      <p:sp>
        <p:nvSpPr>
          <p:cNvPr id="18" name="Объект 2"/>
          <p:cNvSpPr txBox="1">
            <a:spLocks/>
          </p:cNvSpPr>
          <p:nvPr/>
        </p:nvSpPr>
        <p:spPr>
          <a:xfrm>
            <a:off x="6444208" y="4250152"/>
            <a:ext cx="1013284" cy="302332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400" smtClean="0">
                <a:solidFill>
                  <a:schemeClr val="bg1"/>
                </a:solidFill>
                <a:latin typeface="PF Din Text Cond Pro" pitchFamily="2" charset="0"/>
              </a:rPr>
              <a:t>чужая речь</a:t>
            </a:r>
            <a:endParaRPr lang="ru-RU" sz="1400">
              <a:solidFill>
                <a:schemeClr val="bg1"/>
              </a:solidFill>
              <a:latin typeface="PF Din Text Cond Pro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48078651"/>
      </p:ext>
    </p:extLst>
  </p:cSld>
  <p:clrMapOvr>
    <a:masterClrMapping/>
  </p:clrMapOvr>
  <p:transition spd="slow" advTm="3956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33" grpId="0"/>
      <p:bldP spid="51" grpId="0"/>
      <p:bldP spid="51" grpId="1"/>
      <p:bldP spid="15" grpId="0"/>
      <p:bldP spid="14" grpId="0"/>
      <p:bldP spid="19" grpId="0"/>
      <p:bldP spid="20" grpId="0"/>
      <p:bldP spid="21" grpId="0"/>
      <p:bldP spid="22" grpId="0"/>
      <p:bldP spid="23" grpId="0"/>
      <p:bldP spid="24" grpId="0"/>
      <p:bldP spid="24" grpId="1"/>
      <p:bldP spid="8" grpId="0" animBg="1"/>
      <p:bldP spid="17" grpId="0" animBg="1"/>
      <p:bldP spid="18" grpId="0" animBg="1"/>
    </p:bldLst>
  </p:timing>
  <p:extLst mod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>
                <a:latin typeface="PF Din Text Cond Pro" pitchFamily="2" charset="0"/>
              </a:rPr>
              <a:t>Предложения с косвенной речью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33" name="Объект 2"/>
          <p:cNvSpPr txBox="1">
            <a:spLocks/>
          </p:cNvSpPr>
          <p:nvPr/>
        </p:nvSpPr>
        <p:spPr>
          <a:xfrm>
            <a:off x="457200" y="1600200"/>
            <a:ext cx="8219256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Чужая речь передается </a:t>
            </a: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косвенным предложением</a:t>
            </a:r>
            <a:r>
              <a:rPr lang="ru-RU" smtClean="0">
                <a:latin typeface="PF Din Text Cond Pro" pitchFamily="2" charset="0"/>
              </a:rPr>
              <a:t>.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14" name="Объект 2"/>
          <p:cNvSpPr txBox="1">
            <a:spLocks/>
          </p:cNvSpPr>
          <p:nvPr/>
        </p:nvSpPr>
        <p:spPr>
          <a:xfrm>
            <a:off x="457200" y="2204864"/>
            <a:ext cx="8219256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Части соединены </a:t>
            </a: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с помощью союзов</a:t>
            </a:r>
            <a:r>
              <a:rPr lang="ru-RU" smtClean="0">
                <a:latin typeface="PF Din Text Cond Pro" pitchFamily="2" charset="0"/>
              </a:rPr>
              <a:t>: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17" name="Объект 2"/>
          <p:cNvSpPr txBox="1">
            <a:spLocks/>
          </p:cNvSpPr>
          <p:nvPr/>
        </p:nvSpPr>
        <p:spPr>
          <a:xfrm>
            <a:off x="457200" y="2788770"/>
            <a:ext cx="8219256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главное</a:t>
            </a:r>
            <a:r>
              <a:rPr lang="ru-RU" smtClean="0">
                <a:latin typeface="PF Din Text Cond Pro" pitchFamily="2" charset="0"/>
              </a:rPr>
              <a:t> предложение – слова автора;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19" name="Объект 2"/>
          <p:cNvSpPr txBox="1">
            <a:spLocks/>
          </p:cNvSpPr>
          <p:nvPr/>
        </p:nvSpPr>
        <p:spPr>
          <a:xfrm>
            <a:off x="457200" y="3393434"/>
            <a:ext cx="8219256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придаточное</a:t>
            </a:r>
            <a:r>
              <a:rPr lang="ru-RU" smtClean="0">
                <a:latin typeface="PF Din Text Cond Pro" pitchFamily="2" charset="0"/>
              </a:rPr>
              <a:t> предложение – чужая речь.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20" name="Объект 2"/>
          <p:cNvSpPr txBox="1">
            <a:spLocks/>
          </p:cNvSpPr>
          <p:nvPr/>
        </p:nvSpPr>
        <p:spPr>
          <a:xfrm>
            <a:off x="457200" y="4024692"/>
            <a:ext cx="8219256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Слова автора + союз / союзные слова + чужая речь.</a:t>
            </a:r>
            <a:endParaRPr lang="ru-RU">
              <a:latin typeface="PF Din Text Cond Pro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26603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34833"/>
    </mc:Choice>
    <mc:Fallback xmlns="">
      <p:transition advTm="3483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14" grpId="0"/>
      <p:bldP spid="17" grpId="0"/>
      <p:bldP spid="19" grpId="0"/>
      <p:bldP spid="20" grpId="0"/>
    </p:bldLst>
  </p:timing>
  <p:extLst mod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75000">
                <a:srgbClr val="A95DF5"/>
              </a:gs>
              <a:gs pos="0">
                <a:srgbClr val="D1B9FD"/>
              </a:gs>
            </a:gsLst>
            <a:path path="circle">
              <a:fillToRect l="100000" t="100000"/>
            </a:path>
            <a:tileRect r="-100000" b="-100000"/>
          </a:gradFill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grpSp>
        <p:nvGrpSpPr>
          <p:cNvPr id="10" name="Группа 9"/>
          <p:cNvGrpSpPr/>
          <p:nvPr/>
        </p:nvGrpSpPr>
        <p:grpSpPr>
          <a:xfrm>
            <a:off x="-63043512" y="12620"/>
            <a:ext cx="73152000" cy="6858000"/>
            <a:chOff x="-63043512" y="12620"/>
            <a:chExt cx="73152000" cy="6858000"/>
          </a:xfrm>
        </p:grpSpPr>
        <p:sp>
          <p:nvSpPr>
            <p:cNvPr id="11" name="Прямоугольник 10"/>
            <p:cNvSpPr/>
            <p:nvPr/>
          </p:nvSpPr>
          <p:spPr>
            <a:xfrm>
              <a:off x="-26467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-17323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-44755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-35611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-63043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-53899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-8179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964488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</p:grpSp>
      <p:sp>
        <p:nvSpPr>
          <p:cNvPr id="4" name="Заголовок 1"/>
          <p:cNvSpPr txBox="1">
            <a:spLocks/>
          </p:cNvSpPr>
          <p:nvPr/>
        </p:nvSpPr>
        <p:spPr>
          <a:xfrm>
            <a:off x="685800" y="0"/>
            <a:ext cx="7772400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E5DCF2"/>
                </a:solidFill>
                <a:latin typeface="PF Din Text Cond Pro" pitchFamily="2" charset="0"/>
              </a:rPr>
              <a:t>www.</a:t>
            </a:r>
            <a:r>
              <a:rPr lang="en-US" dirty="0" smtClean="0">
                <a:solidFill>
                  <a:schemeClr val="bg1"/>
                </a:solidFill>
                <a:latin typeface="PF Din Text Cond Pro" pitchFamily="2" charset="0"/>
              </a:rPr>
              <a:t>InfoUrok</a:t>
            </a:r>
            <a:r>
              <a:rPr lang="en-US" dirty="0" smtClean="0">
                <a:solidFill>
                  <a:srgbClr val="E5DCF2"/>
                </a:solidFill>
                <a:latin typeface="PF Din Text Cond Pro" pitchFamily="2" charset="0"/>
              </a:rPr>
              <a:t>.ru</a:t>
            </a:r>
            <a:endParaRPr lang="ru-RU" dirty="0">
              <a:solidFill>
                <a:srgbClr val="E5DCF2"/>
              </a:solidFill>
              <a:latin typeface="PF Din Text Cond Pro" pitchFamily="2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85800" y="4581128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>
              <a:latin typeface="PF Din Text Cond Pro" pitchFamily="2" charset="0"/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© InfoUrok.ru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805219"/>
      </p:ext>
    </p:extLst>
  </p:cSld>
  <p:clrMapOvr>
    <a:masterClrMapping/>
  </p:clrMapOvr>
  <p:transition spd="slow" advClick="0" advTm="10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1.85185E-6 L 6.25295 -1.85185E-6 " pathEditMode="relative" rAng="0" ptsTypes="AA">
                                      <p:cBhvr>
                                        <p:cTn id="6" dur="1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263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extLst mod="1">
    <p:ext uri="{E180D4A7-C9FB-4DFB-919C-405C955672EB}">
      <p14:showEvtLst xmlns:p14="http://schemas.microsoft.com/office/powerpoint/2010/main">
        <p14:playEvt time="0" objId="7"/>
      </p14:showEvtLst>
    </p:ext>
  </p:extLs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21095"/>
      </p:ext>
    </p:extLst>
  </p:cSld>
  <p:clrMapOvr>
    <a:masterClrMapping/>
  </p:clrMapOvr>
  <p:transition spd="slow" advClick="0" advTm="1000">
    <p:fad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5|6.1|11.7|14.7|15.2|1|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4.9|7.1|2.1|1.9|2.6|0.9|5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5|5.3|6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5|4.3|22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6.5|10.6|8.2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28575">
          <a:solidFill>
            <a:schemeClr val="tx1">
              <a:lumMod val="50000"/>
              <a:lumOff val="50000"/>
            </a:schemeClr>
          </a:solidFill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4040</TotalTime>
  <Words>206</Words>
  <Application>Microsoft Office PowerPoint</Application>
  <PresentationFormat>Экран (4:3)</PresentationFormat>
  <Paragraphs>65</Paragraphs>
  <Slides>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Предложения с косвенной речью</vt:lpstr>
      <vt:lpstr>Предложения с косвенной речью</vt:lpstr>
      <vt:lpstr>Предложения с косвенной речью</vt:lpstr>
      <vt:lpstr>Предложения с косвенной речью</vt:lpstr>
      <vt:lpstr>Предложения с косвенной речью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Раздва Тричетыре Пякть</dc:title>
  <dc:creator>Katlianik</dc:creator>
  <cp:lastModifiedBy>Admin</cp:lastModifiedBy>
  <cp:revision>111</cp:revision>
  <dcterms:created xsi:type="dcterms:W3CDTF">2011-12-08T07:08:27Z</dcterms:created>
  <dcterms:modified xsi:type="dcterms:W3CDTF">2012-09-21T12:15:07Z</dcterms:modified>
</cp:coreProperties>
</file>