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F2F4BAE-3732-4DAA-AF2C-7486331D303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B447CFF-3A3D-49B8-B5A1-DC93B943017C}" type="datetimeFigureOut">
              <a:rPr lang="ru-RU" smtClean="0"/>
              <a:t>03.05.2020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543800" cy="33843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933056"/>
            <a:ext cx="7702624" cy="2376264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/>
            <a:r>
              <a:rPr lang="ru-RU" sz="36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Урок алгебры 7 класс.</a:t>
            </a:r>
          </a:p>
          <a:p>
            <a:pPr algn="ctr"/>
            <a:r>
              <a:rPr lang="ru-RU" sz="36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(2 урока)</a:t>
            </a:r>
            <a:endParaRPr lang="ru-RU" sz="36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620688"/>
            <a:ext cx="757925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РЕШЕНИЕ </a:t>
            </a:r>
          </a:p>
          <a:p>
            <a:pPr algn="ctr"/>
            <a:r>
              <a:rPr lang="ru-RU" sz="5400" b="1" spc="50" dirty="0" smtClean="0">
                <a:ln w="1143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СИСТЕМ </a:t>
            </a:r>
          </a:p>
          <a:p>
            <a:pPr algn="ctr"/>
            <a:r>
              <a:rPr lang="ru-RU" sz="5400" b="1" spc="50" dirty="0" smtClean="0">
                <a:ln w="1143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ЛИНЕЙНЫХ УРАВНЕНИЙ</a:t>
            </a:r>
            <a:endParaRPr lang="ru-RU" sz="5400" b="1" cap="none" spc="50" dirty="0">
              <a:ln w="11430">
                <a:solidFill>
                  <a:schemeClr val="tx1">
                    <a:lumMod val="75000"/>
                    <a:lumOff val="25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4005064"/>
            <a:ext cx="65085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Способ подстановки.</a:t>
            </a:r>
            <a:endParaRPr lang="ru-RU" sz="5400" b="1" cap="none" spc="0" dirty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192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pc="0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4800" b="1" spc="0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800" b="1" spc="0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 урок решаем номера</a:t>
            </a:r>
            <a:r>
              <a:rPr lang="ru-RU" sz="4800" b="1" spc="0" dirty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4800" b="1" spc="0" dirty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№ </a:t>
            </a:r>
            <a:r>
              <a:rPr lang="ru-RU" sz="5400" dirty="0" smtClean="0"/>
              <a:t>1072 в, г;</a:t>
            </a:r>
            <a:endParaRPr lang="ru-RU" sz="5400" dirty="0" smtClean="0"/>
          </a:p>
          <a:p>
            <a:r>
              <a:rPr lang="ru-RU" sz="5400" dirty="0" smtClean="0"/>
              <a:t>№ </a:t>
            </a:r>
            <a:r>
              <a:rPr lang="ru-RU" sz="5400" dirty="0" smtClean="0"/>
              <a:t>1079 </a:t>
            </a:r>
            <a:r>
              <a:rPr lang="ru-RU" sz="5400" dirty="0" smtClean="0"/>
              <a:t>б;</a:t>
            </a:r>
          </a:p>
          <a:p>
            <a:r>
              <a:rPr lang="ru-RU" sz="5400" dirty="0" smtClean="0"/>
              <a:t>№ </a:t>
            </a:r>
            <a:r>
              <a:rPr lang="ru-RU" sz="5400" dirty="0" smtClean="0"/>
              <a:t>1075 б.</a:t>
            </a:r>
          </a:p>
          <a:p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423603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1 урок-№ 1069, 1071</a:t>
            </a:r>
            <a:endParaRPr lang="ru-RU" sz="6000" dirty="0"/>
          </a:p>
          <a:p>
            <a:r>
              <a:rPr lang="ru-RU" sz="6000" dirty="0" smtClean="0"/>
              <a:t>2 урок-№1072(</a:t>
            </a:r>
            <a:r>
              <a:rPr lang="ru-RU" sz="6000" dirty="0" err="1" smtClean="0"/>
              <a:t>а,б</a:t>
            </a:r>
            <a:r>
              <a:rPr lang="ru-RU" sz="6000" dirty="0" smtClean="0"/>
              <a:t>),1075(а),</a:t>
            </a:r>
          </a:p>
          <a:p>
            <a:r>
              <a:rPr lang="ru-RU" sz="6000" dirty="0" smtClean="0"/>
              <a:t>1079(а)</a:t>
            </a:r>
            <a:endParaRPr lang="ru-RU" sz="6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04664"/>
            <a:ext cx="62960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Домашнее задание:</a:t>
            </a:r>
            <a:endParaRPr lang="ru-RU" sz="5400" b="1" cap="none" spc="0" dirty="0">
              <a:ln w="1905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626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48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Решим систему уравнений</a:t>
            </a:r>
            <a:endParaRPr lang="ru-RU" sz="48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04664"/>
            <a:ext cx="66569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Рассмотрим пример:</a:t>
            </a:r>
            <a:endParaRPr lang="ru-RU" sz="5400" b="1" cap="none" spc="50" dirty="0">
              <a:ln w="11430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73272" y="2967335"/>
            <a:ext cx="359746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3x + y = 7,</a:t>
            </a:r>
          </a:p>
          <a:p>
            <a:pPr algn="ctr"/>
            <a:r>
              <a:rPr lang="en-US" sz="54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-5x + 2y = 3</a:t>
            </a:r>
            <a:r>
              <a:rPr lang="ru-RU" sz="54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5400" b="1" cap="none" spc="0" dirty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2267744" y="2924944"/>
            <a:ext cx="864096" cy="1872208"/>
          </a:xfrm>
          <a:prstGeom prst="leftBrace">
            <a:avLst>
              <a:gd name="adj1" fmla="val 28866"/>
              <a:gd name="adj2" fmla="val 5072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74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1. Выберем одно из уравнений, например первое:                      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3x </a:t>
            </a:r>
            <a:r>
              <a:rPr lang="en-US" sz="40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 y = 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</a:t>
            </a:r>
            <a:r>
              <a:rPr lang="ru-RU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28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2. Выразим из этого уравнения </a:t>
            </a:r>
            <a:r>
              <a:rPr lang="en-US" sz="28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y </a:t>
            </a:r>
            <a:r>
              <a:rPr lang="ru-RU" sz="28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 через </a:t>
            </a:r>
            <a:r>
              <a:rPr lang="en-US" sz="28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x</a:t>
            </a:r>
            <a:r>
              <a:rPr lang="ru-RU" sz="28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:</a:t>
            </a:r>
          </a:p>
          <a:p>
            <a:pPr>
              <a:buFont typeface="Wingdings" pitchFamily="2" charset="2"/>
              <a:buChar char="Ø"/>
            </a:pPr>
            <a:endParaRPr lang="ru-RU" sz="28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  <a:p>
            <a:pPr marL="114300" indent="0">
              <a:buNone/>
            </a:pPr>
            <a:endParaRPr lang="ru-RU" sz="2800" dirty="0" smtClean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3. Получим систему:</a:t>
            </a:r>
          </a:p>
          <a:p>
            <a:pPr marL="114300" indent="0" algn="ctr">
              <a:buNone/>
            </a:pPr>
            <a:r>
              <a:rPr lang="en-US" sz="28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 </a:t>
            </a:r>
            <a:r>
              <a:rPr lang="en-US" sz="40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 = 7 – 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3x</a:t>
            </a:r>
            <a:r>
              <a:rPr lang="ru-RU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marL="114300" indent="0" algn="ctr">
              <a:buNone/>
            </a:pP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en-US" sz="40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5x + 2y = 3</a:t>
            </a:r>
            <a:r>
              <a:rPr lang="ru-RU" sz="40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</a:p>
          <a:p>
            <a:pPr marL="114300" indent="0">
              <a:buNone/>
            </a:pPr>
            <a:endParaRPr lang="ru-RU" sz="2800" b="1" dirty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" indent="0">
              <a:buNone/>
            </a:pPr>
            <a:endParaRPr lang="ru-RU" sz="28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32656"/>
            <a:ext cx="40959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Первый шаг:</a:t>
            </a:r>
            <a:endParaRPr lang="ru-RU" sz="5400" b="1" cap="none" spc="50" dirty="0">
              <a:ln w="11430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9912" y="3356992"/>
            <a:ext cx="21547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</a:t>
            </a:r>
            <a:r>
              <a:rPr lang="en-US" sz="4000" b="1" cap="none" spc="0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= 7 – 3x</a:t>
            </a:r>
            <a:endParaRPr lang="ru-RU" sz="4000" b="1" cap="none" spc="0" dirty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2699792" y="4869160"/>
            <a:ext cx="504056" cy="1296144"/>
          </a:xfrm>
          <a:prstGeom prst="leftBrace">
            <a:avLst>
              <a:gd name="adj1" fmla="val 1916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85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ru-RU" sz="36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Подставим во второе уравнение</a:t>
            </a:r>
            <a:r>
              <a:rPr lang="en-US" sz="36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 </a:t>
            </a:r>
            <a:r>
              <a:rPr lang="ru-RU" sz="36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вместо </a:t>
            </a:r>
            <a:r>
              <a:rPr lang="en-US" sz="36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y         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-5x </a:t>
            </a:r>
            <a:r>
              <a:rPr lang="en-US" sz="40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 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2y </a:t>
            </a:r>
            <a:r>
              <a:rPr lang="en-US" sz="40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 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ru-RU" sz="4000" b="1" dirty="0" smtClean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" indent="0">
              <a:buNone/>
            </a:pPr>
            <a:endParaRPr lang="ru-RU" sz="2400" b="1" dirty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" indent="0">
              <a:buNone/>
            </a:pPr>
            <a:r>
              <a:rPr lang="ru-RU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 </a:t>
            </a:r>
            <a:endParaRPr lang="en-US" dirty="0" smtClean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  <a:p>
            <a:pPr marL="114300" indent="0">
              <a:buNone/>
            </a:pPr>
            <a:endParaRPr lang="en-US" sz="36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  <a:p>
            <a:pPr marL="114300" indent="0" algn="ctr">
              <a:buNone/>
            </a:pPr>
            <a:r>
              <a:rPr lang="ru-RU" sz="36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выражение </a:t>
            </a:r>
            <a:r>
              <a:rPr lang="en-US" sz="3600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 </a:t>
            </a:r>
            <a:r>
              <a:rPr lang="en-US" dirty="0" smtClean="0">
                <a:ln>
                  <a:solidFill>
                    <a:schemeClr val="tx1">
                      <a:lumMod val="90000"/>
                      <a:lumOff val="10000"/>
                    </a:schemeClr>
                  </a:solidFill>
                </a:ln>
              </a:rPr>
              <a:t>  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 </a:t>
            </a:r>
            <a:r>
              <a:rPr lang="en-US" sz="40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 7 – 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3x  </a:t>
            </a:r>
            <a:endParaRPr lang="ru-RU" sz="4000" b="1" dirty="0" smtClean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" indent="0" algn="ctr">
              <a:buNone/>
            </a:pP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получим  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-5x + 2(7 – 3x) = 3</a:t>
            </a:r>
            <a:r>
              <a:rPr lang="ru-RU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;</a:t>
            </a:r>
            <a:r>
              <a:rPr lang="en-US" sz="40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40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32656"/>
            <a:ext cx="38675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Второй шаг:</a:t>
            </a:r>
            <a:endParaRPr lang="ru-RU" sz="5400" b="1" cap="none" spc="50" dirty="0">
              <a:ln w="11430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Стрелка вверх 4"/>
          <p:cNvSpPr/>
          <p:nvPr/>
        </p:nvSpPr>
        <p:spPr>
          <a:xfrm>
            <a:off x="4499992" y="2852936"/>
            <a:ext cx="484632" cy="16561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42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pc="50" dirty="0" smtClean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4800" b="1" spc="50" dirty="0" smtClean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800" b="1" spc="50" dirty="0" smtClean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Третий </a:t>
            </a:r>
            <a:r>
              <a:rPr lang="ru-RU" sz="4800" b="1" spc="50" dirty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шаг:</a:t>
            </a:r>
            <a:br>
              <a:rPr lang="ru-RU" sz="4800" b="1" spc="50" dirty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</a:rPr>
              <a:t>Решим уравнение:</a:t>
            </a:r>
          </a:p>
          <a:p>
            <a:pPr marL="114300" indent="0">
              <a:buNone/>
            </a:pPr>
            <a:r>
              <a:rPr lang="en-US" sz="54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-5x + 2(7 – 3x) = 3</a:t>
            </a:r>
            <a:r>
              <a:rPr lang="ru-RU" sz="54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;</a:t>
            </a:r>
            <a:r>
              <a:rPr lang="en-US" sz="54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5400" dirty="0">
              <a:ln>
                <a:solidFill>
                  <a:schemeClr val="tx1">
                    <a:lumMod val="90000"/>
                    <a:lumOff val="10000"/>
                  </a:schemeClr>
                </a:solidFill>
              </a:ln>
            </a:endParaRPr>
          </a:p>
          <a:p>
            <a:pPr marL="114300" indent="0">
              <a:buNone/>
            </a:pPr>
            <a:endParaRPr lang="ru-RU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3501008"/>
            <a:ext cx="495359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-5x + 14 – 6x = 3</a:t>
            </a:r>
            <a:r>
              <a:rPr lang="ru-RU" sz="5400" b="1" cap="none" spc="0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;</a:t>
            </a:r>
          </a:p>
          <a:p>
            <a:pPr algn="ctr"/>
            <a:r>
              <a:rPr lang="en-US" sz="5400" b="1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-11x = -11</a:t>
            </a:r>
            <a:r>
              <a:rPr lang="ru-RU" sz="5400" b="1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;</a:t>
            </a:r>
          </a:p>
          <a:p>
            <a:pPr algn="ctr"/>
            <a:r>
              <a:rPr lang="en-US" sz="5400" b="1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 = 1.</a:t>
            </a:r>
            <a:endParaRPr lang="ru-RU" sz="5400" b="1" cap="none" spc="0" dirty="0">
              <a:ln w="1905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299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spc="50" dirty="0" smtClean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4400" b="1" spc="50" dirty="0" smtClean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4400" b="1" spc="50" dirty="0" smtClean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Четвертый </a:t>
            </a:r>
            <a:r>
              <a:rPr lang="ru-RU" sz="4400" b="1" spc="50" dirty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шаг:</a:t>
            </a:r>
            <a:br>
              <a:rPr lang="ru-RU" sz="4400" b="1" spc="50" dirty="0">
                <a:ln w="11430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sz="4800" dirty="0" smtClean="0"/>
              <a:t>Вернемся к уравнению:</a:t>
            </a:r>
            <a:endParaRPr lang="ru-RU" sz="4800" b="1" dirty="0" smtClean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" indent="0" algn="ctr">
              <a:buNone/>
            </a:pPr>
            <a:r>
              <a:rPr lang="en-US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 </a:t>
            </a:r>
            <a:r>
              <a:rPr lang="en-US" sz="4800" b="1" dirty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= 7 – </a:t>
            </a:r>
            <a:r>
              <a:rPr lang="en-US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3x</a:t>
            </a:r>
            <a:endParaRPr lang="ru-RU" sz="4800" b="1" dirty="0" smtClean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" indent="0" algn="ctr">
              <a:buNone/>
            </a:pPr>
            <a:r>
              <a:rPr lang="en-US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1</a:t>
            </a:r>
            <a:endParaRPr lang="ru-RU" sz="4800" b="1" dirty="0" smtClean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" indent="0" algn="ctr">
              <a:buNone/>
            </a:pPr>
            <a:r>
              <a:rPr lang="ru-RU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Подставим в него </a:t>
            </a:r>
            <a:r>
              <a:rPr lang="en-US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 = 1</a:t>
            </a:r>
            <a:r>
              <a:rPr lang="ru-RU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;</a:t>
            </a:r>
          </a:p>
          <a:p>
            <a:pPr marL="114300" indent="0" algn="ctr">
              <a:buNone/>
            </a:pPr>
            <a:r>
              <a:rPr lang="ru-RU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Получим </a:t>
            </a:r>
            <a:r>
              <a:rPr lang="en-US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 = 7 – 3</a:t>
            </a:r>
            <a:r>
              <a:rPr lang="ru-RU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*1;</a:t>
            </a:r>
          </a:p>
          <a:p>
            <a:pPr marL="114300" indent="0" algn="ctr">
              <a:buNone/>
            </a:pPr>
            <a:r>
              <a:rPr lang="en-US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 = 4</a:t>
            </a:r>
            <a:r>
              <a:rPr lang="ru-RU" sz="4800" b="1" dirty="0" smtClean="0">
                <a:ln w="1905">
                  <a:solidFill>
                    <a:schemeClr val="tx1">
                      <a:lumMod val="90000"/>
                      <a:lumOff val="1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ru-RU" sz="4800" b="1" dirty="0">
              <a:ln w="1905">
                <a:solidFill>
                  <a:schemeClr val="tx1">
                    <a:lumMod val="90000"/>
                    <a:lumOff val="1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114300" indent="0">
              <a:buNone/>
            </a:pPr>
            <a:endParaRPr lang="ru-RU" sz="4800" dirty="0"/>
          </a:p>
        </p:txBody>
      </p:sp>
      <p:sp>
        <p:nvSpPr>
          <p:cNvPr id="4" name="Выгнутая вниз стрелка 3"/>
          <p:cNvSpPr/>
          <p:nvPr/>
        </p:nvSpPr>
        <p:spPr>
          <a:xfrm rot="16200000">
            <a:off x="5409804" y="2807220"/>
            <a:ext cx="1216152" cy="731520"/>
          </a:xfrm>
          <a:prstGeom prst="curvedUpArrow">
            <a:avLst>
              <a:gd name="adj1" fmla="val 21327"/>
              <a:gd name="adj2" fmla="val 59403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59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sz="5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Получим</a:t>
            </a:r>
          </a:p>
          <a:p>
            <a:pPr marL="114300" indent="0">
              <a:buNone/>
            </a:pPr>
            <a:endParaRPr lang="en-US" sz="5400" dirty="0" smtClean="0">
              <a:ln>
                <a:solidFill>
                  <a:schemeClr val="accent1">
                    <a:lumMod val="75000"/>
                  </a:schemeClr>
                </a:solidFill>
              </a:ln>
            </a:endParaRPr>
          </a:p>
          <a:p>
            <a:pPr marL="114300" indent="0">
              <a:buNone/>
            </a:pPr>
            <a:endParaRPr lang="en-US" sz="5400" dirty="0">
              <a:ln>
                <a:solidFill>
                  <a:schemeClr val="accent1">
                    <a:lumMod val="75000"/>
                  </a:schemeClr>
                </a:solidFill>
              </a:ln>
            </a:endParaRPr>
          </a:p>
          <a:p>
            <a:pPr marL="114300" indent="0" algn="ctr">
              <a:buNone/>
            </a:pPr>
            <a:endParaRPr lang="ru-RU" sz="5400" dirty="0" smtClean="0">
              <a:ln>
                <a:solidFill>
                  <a:schemeClr val="accent1">
                    <a:lumMod val="75000"/>
                  </a:schemeClr>
                </a:solidFill>
              </a:ln>
            </a:endParaRPr>
          </a:p>
          <a:p>
            <a:pPr marL="114300" indent="0" algn="ctr">
              <a:buNone/>
            </a:pPr>
            <a:r>
              <a:rPr lang="ru-RU" sz="5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Ответ: (</a:t>
            </a:r>
            <a:r>
              <a:rPr lang="en-US" sz="5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1</a:t>
            </a:r>
            <a:r>
              <a:rPr lang="ru-RU" sz="5400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;4)</a:t>
            </a:r>
            <a:endParaRPr lang="en-US" sz="5400" dirty="0" smtClean="0">
              <a:ln>
                <a:solidFill>
                  <a:schemeClr val="accent1">
                    <a:lumMod val="75000"/>
                  </a:schemeClr>
                </a:solidFill>
              </a:ln>
            </a:endParaRPr>
          </a:p>
          <a:p>
            <a:pPr marL="114300" indent="0" algn="ctr">
              <a:buNone/>
            </a:pPr>
            <a:endParaRPr lang="ru-RU" sz="5400" dirty="0">
              <a:ln>
                <a:solidFill>
                  <a:schemeClr val="accent1">
                    <a:lumMod val="75000"/>
                  </a:schemeClr>
                </a:solidFill>
              </a:ln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04664"/>
            <a:ext cx="64041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Вернемся к системе:</a:t>
            </a:r>
            <a:endParaRPr lang="ru-RU" sz="5400" b="1" cap="none" spc="0" dirty="0">
              <a:ln w="1905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94999" y="2967335"/>
            <a:ext cx="175400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</a:t>
            </a:r>
            <a:r>
              <a:rPr lang="en-US" sz="5400" b="1" cap="none" spc="0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= 1,</a:t>
            </a:r>
          </a:p>
          <a:p>
            <a:pPr algn="ctr"/>
            <a:r>
              <a:rPr lang="en-US" sz="5400" b="1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Y = 4.</a:t>
            </a:r>
            <a:endParaRPr lang="ru-RU" sz="5400" b="1" cap="none" spc="0" dirty="0">
              <a:ln w="1905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2987824" y="3140968"/>
            <a:ext cx="792088" cy="15841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68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93022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7620000" cy="4195936"/>
          </a:xfrm>
        </p:spPr>
        <p:txBody>
          <a:bodyPr/>
          <a:lstStyle/>
          <a:p>
            <a:r>
              <a:rPr lang="ru-RU" sz="28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Выражают из какого-нибудь уравнения системы одну переменную через другую;</a:t>
            </a:r>
          </a:p>
          <a:p>
            <a:r>
              <a:rPr lang="ru-RU" sz="28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Подставляют в другое  уравнение системы вместо этой переменной полученное выражение;</a:t>
            </a:r>
          </a:p>
          <a:p>
            <a:r>
              <a:rPr lang="ru-RU" sz="28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р</a:t>
            </a:r>
            <a:r>
              <a:rPr lang="ru-RU" sz="28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ешают получившееся уравнение с одной переменной;</a:t>
            </a:r>
          </a:p>
          <a:p>
            <a:r>
              <a:rPr lang="ru-RU" sz="28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Находят соответствующее значение второй переменной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7549" y="260648"/>
            <a:ext cx="545681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Алгоритм решения</a:t>
            </a:r>
          </a:p>
          <a:p>
            <a:pPr algn="ctr"/>
            <a:r>
              <a:rPr lang="ru-RU" sz="4000" b="1" dirty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</a:t>
            </a:r>
            <a:r>
              <a:rPr lang="ru-RU" sz="4000" b="1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истем уравнения </a:t>
            </a:r>
          </a:p>
          <a:p>
            <a:pPr algn="ctr"/>
            <a:r>
              <a:rPr lang="ru-RU" sz="4000" b="1" dirty="0" smtClean="0">
                <a:ln w="1905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способом подстановки:</a:t>
            </a:r>
            <a:endParaRPr lang="ru-RU" sz="4000" b="1" cap="none" spc="0" dirty="0">
              <a:ln w="1905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405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по книге – </a:t>
            </a:r>
            <a:br>
              <a:rPr lang="ru-RU" dirty="0" smtClean="0"/>
            </a:br>
            <a:r>
              <a:rPr lang="ru-RU" dirty="0" smtClean="0"/>
              <a:t>1 урок решаем номера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№ 1068 </a:t>
            </a:r>
            <a:r>
              <a:rPr lang="ru-RU" sz="5400" dirty="0" smtClean="0"/>
              <a:t>;</a:t>
            </a:r>
            <a:endParaRPr lang="ru-RU" sz="5400" dirty="0" smtClean="0"/>
          </a:p>
          <a:p>
            <a:r>
              <a:rPr lang="ru-RU" sz="5400" dirty="0" smtClean="0"/>
              <a:t>№ 1070 </a:t>
            </a:r>
            <a:r>
              <a:rPr lang="ru-RU" sz="5400" dirty="0" smtClean="0"/>
              <a:t>.</a:t>
            </a:r>
            <a:endParaRPr lang="ru-RU" sz="5400" dirty="0" smtClean="0"/>
          </a:p>
          <a:p>
            <a:pPr marL="114300" indent="0">
              <a:buNone/>
            </a:pPr>
            <a:endParaRPr lang="ru-RU" sz="3200" dirty="0" smtClean="0"/>
          </a:p>
          <a:p>
            <a:pPr marL="114300" indent="0">
              <a:buNone/>
            </a:pPr>
            <a:endParaRPr lang="ru-RU" sz="3200" dirty="0"/>
          </a:p>
          <a:p>
            <a:pPr marL="114300" indent="0">
              <a:buNone/>
            </a:pPr>
            <a:endParaRPr lang="ru-RU" sz="3200" dirty="0" smtClean="0"/>
          </a:p>
          <a:p>
            <a:pPr marL="114300" indent="0">
              <a:buNone/>
            </a:pPr>
            <a:endParaRPr lang="ru-RU" sz="3200" dirty="0"/>
          </a:p>
          <a:p>
            <a:pPr marL="114300" indent="0" algn="ctr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5202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117</TotalTime>
  <Words>286</Words>
  <Application>Microsoft Office PowerPoint</Application>
  <PresentationFormat>Экран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Wingdings</vt:lpstr>
      <vt:lpstr>Соседство</vt:lpstr>
      <vt:lpstr>Презентация PowerPoint</vt:lpstr>
      <vt:lpstr>Презентация PowerPoint</vt:lpstr>
      <vt:lpstr>Презентация PowerPoint</vt:lpstr>
      <vt:lpstr>Презентация PowerPoint</vt:lpstr>
      <vt:lpstr> Третий шаг: </vt:lpstr>
      <vt:lpstr> Четвертый шаг: </vt:lpstr>
      <vt:lpstr>Презентация PowerPoint</vt:lpstr>
      <vt:lpstr>Презентация PowerPoint</vt:lpstr>
      <vt:lpstr>Работа по книге –  1 урок решаем номера</vt:lpstr>
      <vt:lpstr> 2 урок решаем номера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 TravelMate</dc:creator>
  <cp:lastModifiedBy>Пользователь</cp:lastModifiedBy>
  <cp:revision>22</cp:revision>
  <dcterms:created xsi:type="dcterms:W3CDTF">2013-03-16T08:07:43Z</dcterms:created>
  <dcterms:modified xsi:type="dcterms:W3CDTF">2020-05-03T19:40:38Z</dcterms:modified>
</cp:coreProperties>
</file>