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8" r:id="rId2"/>
    <p:sldId id="261" r:id="rId3"/>
    <p:sldId id="269" r:id="rId4"/>
    <p:sldId id="271" r:id="rId5"/>
    <p:sldId id="276" r:id="rId6"/>
    <p:sldId id="262" r:id="rId7"/>
    <p:sldId id="263" r:id="rId8"/>
    <p:sldId id="259" r:id="rId9"/>
    <p:sldId id="257" r:id="rId10"/>
    <p:sldId id="27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1075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fs00.infourok.ru/images/doc/220/9413/1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28"/>
            <a:ext cx="9144000" cy="71437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Домашнее задание  </a:t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714356"/>
            <a:ext cx="8686800" cy="5365769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2800" smtClean="0">
                <a:solidFill>
                  <a:schemeClr val="tx1"/>
                </a:solidFill>
              </a:rPr>
              <a:t> доклад по теме</a:t>
            </a:r>
            <a:endParaRPr lang="ru-RU" sz="2800" dirty="0" smtClean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solidFill>
                  <a:schemeClr val="tx1"/>
                </a:solidFill>
              </a:rPr>
              <a:t>Творческое задание «Кроссинговер»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solidFill>
                  <a:schemeClr val="tx1"/>
                </a:solidFill>
              </a:rPr>
              <a:t> Что имеют общего и чем отличаются комбинативная и мутационная   изменчивость? письменно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4" name="Picture 4" descr="6d26a7215e1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4275137"/>
            <a:ext cx="2560638" cy="258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6d26a7215e1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4275137"/>
            <a:ext cx="2560638" cy="258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6d26a7215e1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75137"/>
            <a:ext cx="2560638" cy="258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6d26a7215e1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3362" y="4275137"/>
            <a:ext cx="2560638" cy="258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s00.infourok.ru/images/doc/220/9413/1/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384300"/>
          </a:xfrm>
        </p:spPr>
        <p:txBody>
          <a:bodyPr>
            <a:normAutofit fontScale="90000"/>
          </a:bodyPr>
          <a:lstStyle/>
          <a:p>
            <a:r>
              <a:rPr lang="ru-RU" sz="5300" dirty="0" smtClean="0"/>
              <a:t/>
            </a:r>
            <a:br>
              <a:rPr lang="ru-RU" sz="5300" dirty="0" smtClean="0"/>
            </a:br>
            <a:r>
              <a:rPr lang="ru-RU" sz="5300" dirty="0" smtClean="0"/>
              <a:t>изменчивость</a:t>
            </a:r>
            <a:endParaRPr lang="en-US" sz="5300" dirty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457200" y="1905000"/>
            <a:ext cx="4025900" cy="4114800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smtClean="0"/>
              <a:t>Наследственная</a:t>
            </a:r>
            <a:endParaRPr lang="ru-RU" dirty="0"/>
          </a:p>
          <a:p>
            <a:r>
              <a:rPr lang="ru-RU" dirty="0">
                <a:solidFill>
                  <a:srgbClr val="0070C0"/>
                </a:solidFill>
              </a:rPr>
              <a:t>генотипическая</a:t>
            </a:r>
          </a:p>
          <a:p>
            <a:endParaRPr lang="ru-RU" dirty="0"/>
          </a:p>
        </p:txBody>
      </p:sp>
      <p:sp>
        <p:nvSpPr>
          <p:cNvPr id="17414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643438" y="1916113"/>
            <a:ext cx="4025900" cy="4114800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smtClean="0"/>
              <a:t>Не </a:t>
            </a:r>
            <a:r>
              <a:rPr lang="ru-RU" dirty="0"/>
              <a:t>наследственная</a:t>
            </a:r>
          </a:p>
          <a:p>
            <a:r>
              <a:rPr lang="ru-RU" dirty="0"/>
              <a:t>фенотипическая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F9D20-277C-4B4C-81FD-5EFA39158042}" type="slidenum">
              <a:rPr lang="ru-RU"/>
              <a:pPr/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4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4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Grp="1" noChangeArrowheads="1"/>
          </p:cNvSpPr>
          <p:nvPr>
            <p:ph type="title"/>
          </p:nvPr>
        </p:nvSpPr>
        <p:spPr>
          <a:xfrm>
            <a:off x="1619250" y="549275"/>
            <a:ext cx="7010400" cy="1295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effectLst/>
              </a:rPr>
              <a:t/>
            </a:r>
            <a:br>
              <a:rPr lang="ru-RU" sz="4000" dirty="0" smtClean="0">
                <a:effectLst/>
              </a:rPr>
            </a:br>
            <a:r>
              <a:rPr lang="ru-RU" sz="4000" dirty="0" smtClean="0">
                <a:solidFill>
                  <a:srgbClr val="0070C0"/>
                </a:solidFill>
                <a:effectLst/>
              </a:rPr>
              <a:t>Генотипическая </a:t>
            </a:r>
            <a:r>
              <a:rPr lang="ru-RU" sz="4000" dirty="0">
                <a:solidFill>
                  <a:srgbClr val="0070C0"/>
                </a:solidFill>
                <a:effectLst/>
              </a:rPr>
              <a:t>изменчивость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457200" y="1905000"/>
            <a:ext cx="4025900" cy="4114800"/>
          </a:xfrm>
        </p:spPr>
        <p:txBody>
          <a:bodyPr/>
          <a:lstStyle/>
          <a:p>
            <a:endParaRPr lang="ru-RU" sz="3200" dirty="0" smtClean="0"/>
          </a:p>
          <a:p>
            <a:r>
              <a:rPr lang="ru-RU" sz="3200" dirty="0" smtClean="0">
                <a:solidFill>
                  <a:srgbClr val="0070C0"/>
                </a:solidFill>
              </a:rPr>
              <a:t>Комбинативная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2774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500563" y="1916113"/>
            <a:ext cx="4025900" cy="4114800"/>
          </a:xfrm>
        </p:spPr>
        <p:txBody>
          <a:bodyPr/>
          <a:lstStyle/>
          <a:p>
            <a:endParaRPr lang="ru-RU" sz="3200" dirty="0" smtClean="0"/>
          </a:p>
          <a:p>
            <a:r>
              <a:rPr lang="ru-RU" sz="3600" dirty="0" smtClean="0">
                <a:solidFill>
                  <a:srgbClr val="0070C0"/>
                </a:solidFill>
              </a:rPr>
              <a:t>Мутационная</a:t>
            </a:r>
            <a:endParaRPr lang="ru-RU" sz="3600" dirty="0">
              <a:solidFill>
                <a:srgbClr val="0070C0"/>
              </a:solidFill>
            </a:endParaRPr>
          </a:p>
          <a:p>
            <a:r>
              <a:rPr lang="ru-RU" sz="3600" i="1" dirty="0">
                <a:solidFill>
                  <a:srgbClr val="0070C0"/>
                </a:solidFill>
              </a:rPr>
              <a:t>Генная</a:t>
            </a:r>
          </a:p>
          <a:p>
            <a:r>
              <a:rPr lang="ru-RU" sz="3600" i="1" dirty="0">
                <a:solidFill>
                  <a:srgbClr val="0070C0"/>
                </a:solidFill>
              </a:rPr>
              <a:t>Хромосомная</a:t>
            </a:r>
          </a:p>
          <a:p>
            <a:r>
              <a:rPr lang="ru-RU" sz="3600" i="1" dirty="0">
                <a:solidFill>
                  <a:srgbClr val="0070C0"/>
                </a:solidFill>
              </a:rPr>
              <a:t>Геномная</a:t>
            </a:r>
          </a:p>
          <a:p>
            <a:pPr>
              <a:buFontTx/>
              <a:buNone/>
            </a:pPr>
            <a:endParaRPr lang="ru-RU" i="1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3140D-AC34-40CB-8CA0-BB25ADDF6776}" type="slidenum">
              <a:rPr lang="ru-RU"/>
              <a:pPr/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7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27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27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27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fs00.infourok.ru/images/doc/240/191401/5/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1876"/>
            <a:ext cx="4381499" cy="3286124"/>
          </a:xfrm>
          <a:prstGeom prst="rect">
            <a:avLst/>
          </a:prstGeom>
          <a:noFill/>
        </p:spPr>
      </p:pic>
      <p:pic>
        <p:nvPicPr>
          <p:cNvPr id="21508" name="Picture 4" descr="http://fs00.infourok.ru/images/doc/240/191401/5/img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500042"/>
            <a:ext cx="4277780" cy="3208335"/>
          </a:xfrm>
          <a:prstGeom prst="rect">
            <a:avLst/>
          </a:prstGeom>
          <a:noFill/>
        </p:spPr>
      </p:pic>
      <p:pic>
        <p:nvPicPr>
          <p:cNvPr id="21510" name="Picture 6" descr="http://pusk.by/pictures/bse/gif/0209879108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4290"/>
            <a:ext cx="4762500" cy="2886075"/>
          </a:xfrm>
          <a:prstGeom prst="rect">
            <a:avLst/>
          </a:prstGeom>
          <a:noFill/>
        </p:spPr>
      </p:pic>
      <p:pic>
        <p:nvPicPr>
          <p:cNvPr id="5" name="Picture 7" descr="Лошад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8" y="3883788"/>
            <a:ext cx="2939317" cy="2759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fs00.infourok.ru/images/doc/220/9413/1/img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2900"/>
            <a:ext cx="9144000" cy="7000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fs00.infourok.ru/images/doc/220/9413/1/img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3580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304291"/>
            <a:ext cx="9144000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Ответьте на вопросы 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3600" b="1" dirty="0" smtClean="0">
              <a:solidFill>
                <a:srgbClr val="C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Правильно ли утверждение ?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Комбинативная изменчивость приводит к образованию уникальных генотипов.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 каких уровнях возникают новые комбинации генов?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Приведите примеры комбинативной изменчивости, вытекающие из закономерностей наследования признаков, выявленных Г.Менделем.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j02991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4211608"/>
            <a:ext cx="2422649" cy="2528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Рефлексия</a:t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Ребята, что нового вы узнали сегодня на уроке</a:t>
            </a:r>
            <a:r>
              <a:rPr lang="en-US" dirty="0" smtClean="0"/>
              <a:t>?</a:t>
            </a:r>
            <a:endParaRPr lang="ru-RU" dirty="0" smtClean="0"/>
          </a:p>
          <a:p>
            <a:r>
              <a:rPr lang="ru-RU" dirty="0" smtClean="0"/>
              <a:t>Что было важным и интересным ?</a:t>
            </a:r>
          </a:p>
          <a:p>
            <a:r>
              <a:rPr lang="ru-RU" dirty="0" smtClean="0"/>
              <a:t>Подумайте вместе с соседом и выразите свои впечатления об уроке одним словом</a:t>
            </a:r>
            <a:endParaRPr lang="ru-RU" dirty="0"/>
          </a:p>
        </p:txBody>
      </p:sp>
      <p:pic>
        <p:nvPicPr>
          <p:cNvPr id="4" name="Picture 4" descr="6d26a7215e1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4275137"/>
            <a:ext cx="2560638" cy="258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212</TotalTime>
  <Words>103</Words>
  <Application>Microsoft Office PowerPoint</Application>
  <PresentationFormat>Экран (4:3)</PresentationFormat>
  <Paragraphs>33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Презентация PowerPoint</vt:lpstr>
      <vt:lpstr>Презентация PowerPoint</vt:lpstr>
      <vt:lpstr> изменчивость</vt:lpstr>
      <vt:lpstr> Генотипическая изменчивость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Рефлексия </vt:lpstr>
      <vt:lpstr>Домашнее задание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Lenovo</dc:creator>
  <cp:lastModifiedBy>0000</cp:lastModifiedBy>
  <cp:revision>22</cp:revision>
  <dcterms:created xsi:type="dcterms:W3CDTF">2016-03-31T18:55:51Z</dcterms:created>
  <dcterms:modified xsi:type="dcterms:W3CDTF">2020-05-10T17:51:56Z</dcterms:modified>
</cp:coreProperties>
</file>