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4" r:id="rId2"/>
    <p:sldId id="435" r:id="rId3"/>
    <p:sldId id="278" r:id="rId4"/>
    <p:sldId id="379" r:id="rId5"/>
    <p:sldId id="381" r:id="rId6"/>
    <p:sldId id="437" r:id="rId7"/>
    <p:sldId id="384" r:id="rId8"/>
    <p:sldId id="282" r:id="rId9"/>
    <p:sldId id="386" r:id="rId10"/>
    <p:sldId id="400" r:id="rId11"/>
    <p:sldId id="285" r:id="rId12"/>
    <p:sldId id="287" r:id="rId13"/>
    <p:sldId id="289" r:id="rId14"/>
    <p:sldId id="291" r:id="rId15"/>
    <p:sldId id="293" r:id="rId16"/>
    <p:sldId id="445" r:id="rId17"/>
    <p:sldId id="387" r:id="rId18"/>
    <p:sldId id="388" r:id="rId19"/>
    <p:sldId id="443" r:id="rId20"/>
    <p:sldId id="389" r:id="rId21"/>
    <p:sldId id="392" r:id="rId22"/>
    <p:sldId id="457" r:id="rId23"/>
    <p:sldId id="458" r:id="rId24"/>
    <p:sldId id="459" r:id="rId25"/>
    <p:sldId id="460" r:id="rId26"/>
    <p:sldId id="461" r:id="rId27"/>
    <p:sldId id="398" r:id="rId28"/>
    <p:sldId id="446" r:id="rId29"/>
    <p:sldId id="393" r:id="rId30"/>
    <p:sldId id="394" r:id="rId31"/>
    <p:sldId id="447" r:id="rId32"/>
    <p:sldId id="448" r:id="rId33"/>
    <p:sldId id="442" r:id="rId34"/>
    <p:sldId id="449" r:id="rId35"/>
    <p:sldId id="439" r:id="rId36"/>
    <p:sldId id="440" r:id="rId37"/>
    <p:sldId id="454" r:id="rId38"/>
    <p:sldId id="45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CD8FE"/>
    <a:srgbClr val="82D5FE"/>
    <a:srgbClr val="81DEFF"/>
    <a:srgbClr val="93E3FF"/>
    <a:srgbClr val="990000"/>
    <a:srgbClr val="ABE9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56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44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84846B-AFE4-4595-A92A-EFF55774C166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AFAD6D-6200-455B-8BEF-C526CD7B04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(ЕГЭ 2005 г., ДЕМО) А5. </a:t>
            </a: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0AB60D-0E4B-4D07-8FFF-8B21DA60160B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96B8-A818-46C7-9D7A-F44B3D3A5F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7737D-8F6D-4D8D-AA19-A2119744D2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52C99-DD06-4BE6-B68C-972B4036A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DCD08-C301-4B78-B3ED-784FEC7E5A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AD89B-B981-4A6F-9AAD-27C6C3FF6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E1A9-FAD5-4C81-ACE1-FA3985A77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5D44-4CC3-494F-9030-DC01A60974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F359-576C-47D1-9FFC-E1799EAFD8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70D96-893A-4E78-B048-58F4DAEA95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9068-3DD0-4FAB-8590-E956E89B53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1BA88-D58E-4511-B962-2FA42B630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A1AC359-AB43-4AA9-B433-2500512A9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45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136525" y="333375"/>
            <a:ext cx="9007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Д.з. </a:t>
            </a:r>
            <a:r>
              <a:rPr lang="en-US" altLang="ru-RU" sz="2800" b="1">
                <a:latin typeface="Arial" charset="0"/>
                <a:cs typeface="Arial" charset="0"/>
              </a:rPr>
              <a:t>§</a:t>
            </a:r>
            <a:r>
              <a:rPr lang="ru-RU" altLang="ru-RU" sz="2800" b="1">
                <a:latin typeface="Arial" charset="0"/>
                <a:cs typeface="Arial" charset="0"/>
              </a:rPr>
              <a:t>66,67,68. Упр. № 32(письм), упр. №33 (устно)</a:t>
            </a:r>
            <a:endParaRPr lang="en-US" altLang="ru-RU" sz="2800" b="1">
              <a:latin typeface="Arial" charset="0"/>
              <a:cs typeface="Arial" charset="0"/>
            </a:endParaRPr>
          </a:p>
        </p:txBody>
      </p:sp>
      <p:pic>
        <p:nvPicPr>
          <p:cNvPr id="11267" name="Picture 2" descr="E:\Мое\Физика\7 класс\Энергия. Виды энергии\800pxsrisailamdamwithga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195638" y="3028950"/>
            <a:ext cx="511175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25209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3348038" y="1196975"/>
            <a:ext cx="48085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8800" b="1">
                <a:solidFill>
                  <a:srgbClr val="C00000"/>
                </a:solidFill>
                <a:latin typeface="Arial" charset="0"/>
                <a:cs typeface="Arial" charset="0"/>
              </a:rPr>
              <a:t>Энергия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395288" y="1228725"/>
            <a:ext cx="2160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Машина для забивания свай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68313" y="260350"/>
            <a:ext cx="8459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latin typeface="Arial" charset="0"/>
                <a:cs typeface="Arial" charset="0"/>
              </a:rPr>
              <a:t>5. Потенциальная энергия упруго деформированного тела Е</a:t>
            </a:r>
            <a:r>
              <a:rPr lang="ru-RU" altLang="ru-RU" sz="3600" b="1" baseline="-25000">
                <a:solidFill>
                  <a:srgbClr val="C00000"/>
                </a:solidFill>
                <a:latin typeface="Arial" charset="0"/>
                <a:cs typeface="Arial" charset="0"/>
              </a:rPr>
              <a:t>п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3203575" y="1628775"/>
          <a:ext cx="2952750" cy="1547813"/>
        </p:xfrm>
        <a:graphic>
          <a:graphicData uri="http://schemas.openxmlformats.org/presentationml/2006/ole">
            <p:oleObj spid="_x0000_s2050" name="Формула" r:id="rId3" imgW="800100" imgH="4191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913" y="3141663"/>
            <a:ext cx="712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i="1" dirty="0"/>
              <a:t>k</a:t>
            </a:r>
            <a:r>
              <a:rPr lang="en-US" sz="3200" b="1" dirty="0"/>
              <a:t> – </a:t>
            </a:r>
            <a:r>
              <a:rPr lang="ru-RU" sz="3200" b="1" dirty="0">
                <a:latin typeface="+mn-lt"/>
                <a:cs typeface="Arial" pitchFamily="34" charset="0"/>
              </a:rPr>
              <a:t>жёсткость тела , </a:t>
            </a:r>
            <a:r>
              <a:rPr lang="ru-RU" sz="3200" b="1" i="1" dirty="0">
                <a:latin typeface="+mn-lt"/>
                <a:cs typeface="Arial" pitchFamily="34" charset="0"/>
              </a:rPr>
              <a:t>Н/м</a:t>
            </a:r>
          </a:p>
          <a:p>
            <a:pPr eaLnBrk="1" hangingPunct="1">
              <a:defRPr/>
            </a:pPr>
            <a:r>
              <a:rPr lang="ru-RU" sz="3200" b="1" i="1" dirty="0" err="1">
                <a:latin typeface="+mn-lt"/>
                <a:cs typeface="Arial" pitchFamily="34" charset="0"/>
              </a:rPr>
              <a:t>Δ</a:t>
            </a:r>
            <a:r>
              <a:rPr lang="ru-RU" sz="3200" b="1" i="1" dirty="0" err="1">
                <a:latin typeface="+mn-lt"/>
                <a:cs typeface="Times New Roman"/>
              </a:rPr>
              <a:t>ℓ</a:t>
            </a:r>
            <a:r>
              <a:rPr lang="ru-RU" sz="3200" b="1" dirty="0" err="1">
                <a:latin typeface="Times New Roman"/>
                <a:cs typeface="Times New Roman"/>
              </a:rPr>
              <a:t> </a:t>
            </a:r>
            <a:r>
              <a:rPr lang="ru-RU" sz="3200" b="1" dirty="0">
                <a:latin typeface="Times New Roman"/>
                <a:cs typeface="Times New Roman"/>
              </a:rPr>
              <a:t>- удлинение или сжатие тела,</a:t>
            </a:r>
            <a:r>
              <a:rPr lang="ru-RU" sz="3200" b="1" i="1" dirty="0">
                <a:latin typeface="Times New Roman"/>
                <a:cs typeface="Times New Roman"/>
              </a:rPr>
              <a:t> м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24400"/>
            <a:ext cx="18002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User\Desktop\Рисунок15555555555555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4283968" y="4725144"/>
            <a:ext cx="3600400" cy="1730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05038"/>
            <a:ext cx="48529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95288" y="836613"/>
            <a:ext cx="84248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  <a:latin typeface="Arial" charset="0"/>
                <a:cs typeface="Arial" charset="0"/>
              </a:rPr>
              <a:t>1. Какие из обозначенных на рисунке тел обладают потенциальной энергией?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867400" y="2997200"/>
            <a:ext cx="3178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>
                <a:latin typeface="Arial" charset="0"/>
                <a:cs typeface="Arial" charset="0"/>
              </a:rPr>
              <a:t>А) только 1</a:t>
            </a:r>
          </a:p>
          <a:p>
            <a:pPr eaLnBrk="1" hangingPunct="1"/>
            <a:r>
              <a:rPr lang="ru-RU" altLang="ru-RU" sz="3200" b="1">
                <a:latin typeface="Arial" charset="0"/>
                <a:cs typeface="Arial" charset="0"/>
              </a:rPr>
              <a:t>Б) только 1 и 2</a:t>
            </a:r>
          </a:p>
          <a:p>
            <a:pPr eaLnBrk="1" hangingPunct="1"/>
            <a:r>
              <a:rPr lang="ru-RU" altLang="ru-RU" sz="3200" b="1">
                <a:latin typeface="Arial" charset="0"/>
                <a:cs typeface="Arial" charset="0"/>
              </a:rPr>
              <a:t>В) только 1 и 3</a:t>
            </a:r>
          </a:p>
          <a:p>
            <a:pPr eaLnBrk="1" hangingPunct="1"/>
            <a:r>
              <a:rPr lang="ru-RU" altLang="ru-RU" sz="3200" b="1">
                <a:latin typeface="Arial" charset="0"/>
                <a:cs typeface="Arial" charset="0"/>
              </a:rPr>
              <a:t>Г) 1,2 и 3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867400" y="4508500"/>
            <a:ext cx="302577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05038"/>
            <a:ext cx="5400675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23850" y="2781300"/>
            <a:ext cx="8496300" cy="0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323850" y="3213100"/>
            <a:ext cx="8424863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135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  <a:latin typeface="Arial" charset="0"/>
                <a:cs typeface="Arial" charset="0"/>
              </a:rPr>
              <a:t>2. Потенциальная энергия тела тем больше…</a:t>
            </a:r>
          </a:p>
        </p:txBody>
      </p:sp>
      <p:sp>
        <p:nvSpPr>
          <p:cNvPr id="3079" name="TextBox 5"/>
          <p:cNvSpPr txBox="1">
            <a:spLocks noChangeArrowheads="1"/>
          </p:cNvSpPr>
          <p:nvPr/>
        </p:nvSpPr>
        <p:spPr bwMode="auto">
          <a:xfrm>
            <a:off x="423863" y="1773238"/>
            <a:ext cx="87201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000" b="1">
                <a:latin typeface="Arial" charset="0"/>
                <a:cs typeface="Arial" charset="0"/>
              </a:rPr>
              <a:t>А) чем больше скорость тела</a:t>
            </a:r>
          </a:p>
          <a:p>
            <a:pPr eaLnBrk="1" hangingPunct="1"/>
            <a:r>
              <a:rPr lang="ru-RU" altLang="ru-RU" sz="3000" b="1">
                <a:latin typeface="Arial" charset="0"/>
                <a:cs typeface="Arial" charset="0"/>
              </a:rPr>
              <a:t>Б) чем выше расположение тела над землей</a:t>
            </a:r>
          </a:p>
          <a:p>
            <a:pPr eaLnBrk="1" hangingPunct="1"/>
            <a:r>
              <a:rPr lang="ru-RU" altLang="ru-RU" sz="3000" b="1">
                <a:latin typeface="Arial" charset="0"/>
                <a:cs typeface="Arial" charset="0"/>
              </a:rPr>
              <a:t>В) чем сильнее сжато или растянуто тело</a:t>
            </a:r>
          </a:p>
          <a:p>
            <a:pPr eaLnBrk="1" hangingPunct="1"/>
            <a:r>
              <a:rPr lang="ru-RU" altLang="ru-RU" sz="3000" b="1">
                <a:latin typeface="Arial" charset="0"/>
                <a:cs typeface="Arial" charset="0"/>
              </a:rPr>
              <a:t>Г) чем сильнее нагрето тело</a:t>
            </a:r>
          </a:p>
        </p:txBody>
      </p:sp>
      <p:graphicFrame>
        <p:nvGraphicFramePr>
          <p:cNvPr id="21509" name="Object 9"/>
          <p:cNvGraphicFramePr>
            <a:graphicFrameLocks noChangeAspect="1"/>
          </p:cNvGraphicFramePr>
          <p:nvPr/>
        </p:nvGraphicFramePr>
        <p:xfrm>
          <a:off x="1547813" y="4292600"/>
          <a:ext cx="2592387" cy="952500"/>
        </p:xfrm>
        <a:graphic>
          <a:graphicData uri="http://schemas.openxmlformats.org/presentationml/2006/ole">
            <p:oleObj spid="_x0000_s3074" name="Формула" r:id="rId3" imgW="622030" imgH="228501" progId="Equation.3">
              <p:embed/>
            </p:oleObj>
          </a:graphicData>
        </a:graphic>
      </p:graphicFrame>
      <p:graphicFrame>
        <p:nvGraphicFramePr>
          <p:cNvPr id="21510" name="Object 14"/>
          <p:cNvGraphicFramePr>
            <a:graphicFrameLocks noChangeAspect="1"/>
          </p:cNvGraphicFramePr>
          <p:nvPr/>
        </p:nvGraphicFramePr>
        <p:xfrm>
          <a:off x="5076825" y="4149725"/>
          <a:ext cx="2197100" cy="1152525"/>
        </p:xfrm>
        <a:graphic>
          <a:graphicData uri="http://schemas.openxmlformats.org/presentationml/2006/ole">
            <p:oleObj spid="_x0000_s3075" name="Формула" r:id="rId4" imgW="800100" imgH="419100" progId="Equation.3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47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852738"/>
            <a:ext cx="3089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635375" y="3284538"/>
            <a:ext cx="38163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971550" y="981075"/>
            <a:ext cx="75612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  <a:latin typeface="Arial" charset="0"/>
                <a:cs typeface="Arial" charset="0"/>
              </a:rPr>
              <a:t>3) Мяч подняли над Землей. Для увеличения его потенциальной энергии мячик нужно…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708400" y="2781300"/>
            <a:ext cx="56959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000" b="1">
                <a:latin typeface="Arial" charset="0"/>
                <a:cs typeface="Arial" charset="0"/>
              </a:rPr>
              <a:t>А) поднять выше</a:t>
            </a:r>
          </a:p>
          <a:p>
            <a:pPr eaLnBrk="1" hangingPunct="1"/>
            <a:r>
              <a:rPr lang="ru-RU" altLang="ru-RU" sz="3000" b="1">
                <a:latin typeface="Arial" charset="0"/>
                <a:cs typeface="Arial" charset="0"/>
              </a:rPr>
              <a:t>Б) не удерживать(отпустить)</a:t>
            </a:r>
          </a:p>
          <a:p>
            <a:pPr eaLnBrk="1" hangingPunct="1"/>
            <a:r>
              <a:rPr lang="ru-RU" altLang="ru-RU" sz="3000" b="1">
                <a:latin typeface="Arial" charset="0"/>
                <a:cs typeface="Arial" charset="0"/>
              </a:rPr>
              <a:t>В) опустить ниже</a:t>
            </a:r>
          </a:p>
          <a:p>
            <a:pPr eaLnBrk="1" hangingPunct="1"/>
            <a:r>
              <a:rPr lang="ru-RU" altLang="ru-RU" sz="3000" b="1">
                <a:latin typeface="Arial" charset="0"/>
                <a:cs typeface="Arial" charset="0"/>
              </a:rPr>
              <a:t>Г) нагреть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1187450" y="2781300"/>
            <a:ext cx="71278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684213" y="692150"/>
            <a:ext cx="73453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000" b="1">
                <a:solidFill>
                  <a:srgbClr val="0000FF"/>
                </a:solidFill>
                <a:latin typeface="Arial" charset="0"/>
                <a:cs typeface="Arial" charset="0"/>
              </a:rPr>
              <a:t>4. В какой из нижеприведенных ситуаций, потенциальная энергия тела увеличивается?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360488" y="2276475"/>
            <a:ext cx="77835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000" b="1">
                <a:latin typeface="Arial" charset="0"/>
                <a:cs typeface="Arial" charset="0"/>
              </a:rPr>
              <a:t>А) в пружине заводимых часов</a:t>
            </a:r>
          </a:p>
          <a:p>
            <a:pPr eaLnBrk="1" hangingPunct="1"/>
            <a:r>
              <a:rPr lang="ru-RU" altLang="ru-RU" sz="3000" b="1">
                <a:latin typeface="Arial" charset="0"/>
                <a:cs typeface="Arial" charset="0"/>
              </a:rPr>
              <a:t>Б) у тела спускаемого с горы</a:t>
            </a:r>
          </a:p>
          <a:p>
            <a:pPr eaLnBrk="1" hangingPunct="1"/>
            <a:r>
              <a:rPr lang="ru-RU" altLang="ru-RU" sz="3000" b="1">
                <a:latin typeface="Arial" charset="0"/>
                <a:cs typeface="Arial" charset="0"/>
              </a:rPr>
              <a:t>В) у ракеты, при снижении относительно поверхности Земли</a:t>
            </a:r>
          </a:p>
        </p:txBody>
      </p:sp>
      <p:pic>
        <p:nvPicPr>
          <p:cNvPr id="21509" name="Picture 6" descr="https://img.watchtime.in/images/2017/May/56b597ee-45b7-468b-acbf-3cd1600e6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084763"/>
            <a:ext cx="18907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581525"/>
            <a:ext cx="3024187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https://www.syl.ru/misc/i/ai/352054/2081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797425"/>
            <a:ext cx="36020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http://www.lesjoforsab.com/standard-fjadrar/klockfjadrar_ID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365625"/>
            <a:ext cx="863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064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5) В каком из нижеуказанных соотношений </a:t>
            </a:r>
          </a:p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    находятся потенциальные энергии тел, </a:t>
            </a:r>
          </a:p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    показанных на рисунке?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0938"/>
            <a:ext cx="43211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5003800" y="4724400"/>
            <a:ext cx="35290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5292725" y="2492375"/>
            <a:ext cx="294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>
                <a:latin typeface="Arial" charset="0"/>
                <a:cs typeface="Arial" charset="0"/>
              </a:rPr>
              <a:t>А) Е</a:t>
            </a:r>
            <a:r>
              <a:rPr lang="ru-RU" altLang="ru-RU" sz="3200" b="1" baseline="-25000">
                <a:latin typeface="Arial" charset="0"/>
                <a:cs typeface="Arial" charset="0"/>
              </a:rPr>
              <a:t>1</a:t>
            </a:r>
            <a:r>
              <a:rPr lang="ru-RU" altLang="ru-RU" sz="3200" b="1">
                <a:latin typeface="Arial" charset="0"/>
                <a:cs typeface="Arial" charset="0"/>
              </a:rPr>
              <a:t> </a:t>
            </a:r>
            <a:r>
              <a:rPr lang="en-US" altLang="ru-RU" sz="3200" b="1">
                <a:latin typeface="Arial" charset="0"/>
                <a:cs typeface="Arial" charset="0"/>
              </a:rPr>
              <a:t>&gt; </a:t>
            </a:r>
            <a:r>
              <a:rPr lang="ru-RU" altLang="ru-RU" sz="3200" b="1">
                <a:latin typeface="Arial" charset="0"/>
                <a:cs typeface="Arial" charset="0"/>
              </a:rPr>
              <a:t>Е</a:t>
            </a:r>
            <a:r>
              <a:rPr lang="ru-RU" altLang="ru-RU" sz="3200" b="1" baseline="-25000">
                <a:latin typeface="Arial" charset="0"/>
                <a:cs typeface="Arial" charset="0"/>
              </a:rPr>
              <a:t>2</a:t>
            </a:r>
            <a:r>
              <a:rPr lang="ru-RU" altLang="ru-RU" sz="3200" b="1">
                <a:latin typeface="Arial" charset="0"/>
                <a:cs typeface="Arial" charset="0"/>
              </a:rPr>
              <a:t> </a:t>
            </a:r>
            <a:r>
              <a:rPr lang="en-US" altLang="ru-RU" sz="3200" b="1">
                <a:latin typeface="Arial" charset="0"/>
                <a:cs typeface="Arial" charset="0"/>
              </a:rPr>
              <a:t>&gt;</a:t>
            </a:r>
            <a:r>
              <a:rPr lang="ru-RU" altLang="ru-RU" sz="3200" b="1">
                <a:latin typeface="Arial" charset="0"/>
                <a:cs typeface="Arial" charset="0"/>
              </a:rPr>
              <a:t> Е</a:t>
            </a:r>
            <a:r>
              <a:rPr lang="ru-RU" altLang="ru-RU" sz="3200" b="1" baseline="-25000">
                <a:latin typeface="Arial" charset="0"/>
                <a:cs typeface="Arial" charset="0"/>
              </a:rPr>
              <a:t>3</a:t>
            </a:r>
            <a:endParaRPr lang="en-US" altLang="ru-RU" sz="3200" b="1">
              <a:latin typeface="Arial" charset="0"/>
              <a:cs typeface="Arial" charset="0"/>
            </a:endParaRPr>
          </a:p>
          <a:p>
            <a:pPr eaLnBrk="1" hangingPunct="1"/>
            <a:endParaRPr lang="ru-RU" altLang="ru-RU" sz="3200" b="1" baseline="-2500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z="3200" b="1">
                <a:latin typeface="Arial" charset="0"/>
                <a:cs typeface="Arial" charset="0"/>
              </a:rPr>
              <a:t>Б) Е</a:t>
            </a:r>
            <a:r>
              <a:rPr lang="ru-RU" altLang="ru-RU" sz="3200" b="1" baseline="-25000">
                <a:latin typeface="Arial" charset="0"/>
                <a:cs typeface="Arial" charset="0"/>
              </a:rPr>
              <a:t>1</a:t>
            </a:r>
            <a:r>
              <a:rPr lang="en-US" altLang="ru-RU" sz="3200" b="1" baseline="-25000">
                <a:latin typeface="Arial" charset="0"/>
                <a:cs typeface="Arial" charset="0"/>
              </a:rPr>
              <a:t> </a:t>
            </a:r>
            <a:r>
              <a:rPr lang="en-US" altLang="ru-RU" sz="3200" b="1">
                <a:latin typeface="Arial" charset="0"/>
                <a:cs typeface="Arial" charset="0"/>
              </a:rPr>
              <a:t>= </a:t>
            </a:r>
            <a:r>
              <a:rPr lang="ru-RU" altLang="ru-RU" sz="3200" b="1">
                <a:latin typeface="Arial" charset="0"/>
                <a:cs typeface="Arial" charset="0"/>
              </a:rPr>
              <a:t>Е</a:t>
            </a:r>
            <a:r>
              <a:rPr lang="ru-RU" altLang="ru-RU" sz="3200" b="1" baseline="-25000">
                <a:latin typeface="Arial" charset="0"/>
                <a:cs typeface="Arial" charset="0"/>
              </a:rPr>
              <a:t>2</a:t>
            </a:r>
            <a:r>
              <a:rPr lang="ru-RU" altLang="ru-RU" sz="3200" b="1">
                <a:latin typeface="Arial" charset="0"/>
                <a:cs typeface="Arial" charset="0"/>
              </a:rPr>
              <a:t> </a:t>
            </a:r>
            <a:r>
              <a:rPr lang="en-US" altLang="ru-RU" sz="3200" b="1">
                <a:latin typeface="Arial" charset="0"/>
                <a:cs typeface="Arial" charset="0"/>
              </a:rPr>
              <a:t>&lt; </a:t>
            </a:r>
            <a:r>
              <a:rPr lang="ru-RU" altLang="ru-RU" sz="3200" b="1">
                <a:latin typeface="Arial" charset="0"/>
                <a:cs typeface="Arial" charset="0"/>
              </a:rPr>
              <a:t>Е</a:t>
            </a:r>
            <a:r>
              <a:rPr lang="ru-RU" altLang="ru-RU" sz="3200" b="1" baseline="-25000">
                <a:latin typeface="Arial" charset="0"/>
                <a:cs typeface="Arial" charset="0"/>
              </a:rPr>
              <a:t>3</a:t>
            </a:r>
            <a:endParaRPr lang="en-US" altLang="ru-RU" sz="3200" b="1" baseline="-25000">
              <a:latin typeface="Arial" charset="0"/>
              <a:cs typeface="Arial" charset="0"/>
            </a:endParaRPr>
          </a:p>
          <a:p>
            <a:pPr eaLnBrk="1" hangingPunct="1"/>
            <a:endParaRPr lang="ru-RU" altLang="ru-RU" sz="3200" b="1" baseline="-2500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z="3200" b="1">
                <a:latin typeface="Arial" charset="0"/>
                <a:cs typeface="Arial" charset="0"/>
              </a:rPr>
              <a:t>В) Е</a:t>
            </a:r>
            <a:r>
              <a:rPr lang="ru-RU" altLang="ru-RU" sz="3200" b="1" baseline="-25000">
                <a:latin typeface="Arial" charset="0"/>
                <a:cs typeface="Arial" charset="0"/>
              </a:rPr>
              <a:t>1</a:t>
            </a:r>
            <a:r>
              <a:rPr lang="ru-RU" altLang="ru-RU" sz="3200" b="1">
                <a:latin typeface="Arial" charset="0"/>
                <a:cs typeface="Arial" charset="0"/>
              </a:rPr>
              <a:t> =</a:t>
            </a:r>
            <a:r>
              <a:rPr lang="en-US" altLang="ru-RU" sz="3200" b="1">
                <a:latin typeface="Arial" charset="0"/>
                <a:cs typeface="Arial" charset="0"/>
              </a:rPr>
              <a:t> </a:t>
            </a:r>
            <a:r>
              <a:rPr lang="ru-RU" altLang="ru-RU" sz="3200" b="1">
                <a:latin typeface="Arial" charset="0"/>
                <a:cs typeface="Arial" charset="0"/>
              </a:rPr>
              <a:t>Е</a:t>
            </a:r>
            <a:r>
              <a:rPr lang="ru-RU" altLang="ru-RU" sz="3200" b="1" baseline="-25000">
                <a:latin typeface="Arial" charset="0"/>
                <a:cs typeface="Arial" charset="0"/>
              </a:rPr>
              <a:t>3</a:t>
            </a:r>
            <a:r>
              <a:rPr lang="ru-RU" altLang="ru-RU" sz="3200" b="1">
                <a:latin typeface="Arial" charset="0"/>
                <a:cs typeface="Arial" charset="0"/>
              </a:rPr>
              <a:t> </a:t>
            </a:r>
            <a:r>
              <a:rPr lang="en-US" altLang="ru-RU" sz="3200" b="1">
                <a:latin typeface="Arial" charset="0"/>
                <a:cs typeface="Arial" charset="0"/>
              </a:rPr>
              <a:t>&lt; </a:t>
            </a:r>
            <a:r>
              <a:rPr lang="ru-RU" altLang="ru-RU" sz="3200" b="1">
                <a:latin typeface="Arial" charset="0"/>
                <a:cs typeface="Arial" charset="0"/>
              </a:rPr>
              <a:t>Е</a:t>
            </a:r>
            <a:r>
              <a:rPr lang="en-US" altLang="ru-RU" sz="3200" b="1" baseline="-25000">
                <a:latin typeface="Arial" charset="0"/>
                <a:cs typeface="Arial" charset="0"/>
              </a:rPr>
              <a:t>2</a:t>
            </a:r>
          </a:p>
          <a:p>
            <a:pPr eaLnBrk="1" hangingPunct="1"/>
            <a:endParaRPr lang="ru-RU" altLang="ru-RU" sz="3200" b="1" baseline="-2500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z="3200" b="1">
                <a:latin typeface="Arial" charset="0"/>
                <a:cs typeface="Arial" charset="0"/>
              </a:rPr>
              <a:t>Г) Е</a:t>
            </a:r>
            <a:r>
              <a:rPr lang="ru-RU" altLang="ru-RU" sz="3200" b="1" baseline="-25000">
                <a:latin typeface="Arial" charset="0"/>
                <a:cs typeface="Arial" charset="0"/>
              </a:rPr>
              <a:t>1</a:t>
            </a:r>
            <a:r>
              <a:rPr lang="en-US" altLang="ru-RU" sz="3200" b="1" baseline="-25000">
                <a:latin typeface="Arial" charset="0"/>
                <a:cs typeface="Arial" charset="0"/>
              </a:rPr>
              <a:t> </a:t>
            </a:r>
            <a:r>
              <a:rPr lang="ru-RU" altLang="ru-RU" sz="3200" b="1">
                <a:latin typeface="Arial" charset="0"/>
                <a:cs typeface="Arial" charset="0"/>
              </a:rPr>
              <a:t>=</a:t>
            </a:r>
            <a:r>
              <a:rPr lang="en-US" altLang="ru-RU" sz="3200" b="1">
                <a:latin typeface="Arial" charset="0"/>
                <a:cs typeface="Arial" charset="0"/>
              </a:rPr>
              <a:t> </a:t>
            </a:r>
            <a:r>
              <a:rPr lang="ru-RU" altLang="ru-RU" sz="3200" b="1">
                <a:latin typeface="Arial" charset="0"/>
                <a:cs typeface="Arial" charset="0"/>
              </a:rPr>
              <a:t>Е</a:t>
            </a:r>
            <a:r>
              <a:rPr lang="ru-RU" altLang="ru-RU" sz="3200" b="1" baseline="-25000">
                <a:latin typeface="Arial" charset="0"/>
                <a:cs typeface="Arial" charset="0"/>
              </a:rPr>
              <a:t>2</a:t>
            </a:r>
            <a:r>
              <a:rPr lang="ru-RU" altLang="ru-RU" sz="3200" b="1">
                <a:latin typeface="Arial" charset="0"/>
                <a:cs typeface="Arial" charset="0"/>
              </a:rPr>
              <a:t> </a:t>
            </a:r>
            <a:r>
              <a:rPr lang="en-US" altLang="ru-RU" sz="3200" b="1">
                <a:latin typeface="Arial" charset="0"/>
                <a:cs typeface="Arial" charset="0"/>
              </a:rPr>
              <a:t>&gt; </a:t>
            </a:r>
            <a:r>
              <a:rPr lang="ru-RU" altLang="ru-RU" sz="3200" b="1">
                <a:latin typeface="Arial" charset="0"/>
                <a:cs typeface="Arial" charset="0"/>
              </a:rPr>
              <a:t>Е</a:t>
            </a:r>
            <a:r>
              <a:rPr lang="ru-RU" altLang="ru-RU" sz="3200" b="1" baseline="-25000">
                <a:latin typeface="Arial" charset="0"/>
                <a:cs typeface="Arial" charset="0"/>
              </a:rPr>
              <a:t>3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549275"/>
            <a:ext cx="813752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6. Наличие у тел потенциальной энергии объясняется… </a:t>
            </a:r>
          </a:p>
          <a:p>
            <a:pPr eaLnBrk="1" hangingPunct="1"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А) взаимодействием тел или частей тела</a:t>
            </a:r>
          </a:p>
          <a:p>
            <a:pPr marL="457200" indent="-457200" eaLnBrk="1" hangingPunct="1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Б) взаимодействием молекул вещества</a:t>
            </a:r>
          </a:p>
          <a:p>
            <a:pPr marL="457200" indent="-457200" eaLnBrk="1" hangingPunct="1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В) движением тела</a:t>
            </a: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611188" y="2276475"/>
            <a:ext cx="74898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60575"/>
            <a:ext cx="34575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989138"/>
            <a:ext cx="345598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50825" y="4149725"/>
            <a:ext cx="8675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Arial" charset="0"/>
                <a:cs typeface="Arial" charset="0"/>
              </a:rPr>
              <a:t>Опыт: столкнувшись с бруском, шарик совершит работу по перемещению бруска.  Движущийся шарик обладает энергией!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900113" y="836613"/>
            <a:ext cx="8424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– это энергия, которой обладает тело вследствие своего движения</a:t>
            </a:r>
          </a:p>
        </p:txBody>
      </p:sp>
      <p:sp>
        <p:nvSpPr>
          <p:cNvPr id="24582" name="Прямоугольник 9"/>
          <p:cNvSpPr>
            <a:spLocks noChangeArrowheads="1"/>
          </p:cNvSpPr>
          <p:nvPr/>
        </p:nvSpPr>
        <p:spPr bwMode="auto">
          <a:xfrm>
            <a:off x="1619250" y="260350"/>
            <a:ext cx="675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>
                <a:solidFill>
                  <a:srgbClr val="C00000"/>
                </a:solidFill>
                <a:latin typeface="Arial" charset="0"/>
                <a:cs typeface="Arial" charset="0"/>
              </a:rPr>
              <a:t>6. Кинетическая энергия(Е</a:t>
            </a:r>
            <a:r>
              <a:rPr lang="ru-RU" altLang="ru-RU" sz="3600" b="1" baseline="-25000">
                <a:solidFill>
                  <a:srgbClr val="C00000"/>
                </a:solidFill>
                <a:latin typeface="Arial" charset="0"/>
                <a:cs typeface="Arial" charset="0"/>
              </a:rPr>
              <a:t>к</a:t>
            </a:r>
            <a:r>
              <a:rPr lang="ru-RU" altLang="ru-RU" sz="3600" b="1">
                <a:solidFill>
                  <a:srgbClr val="C00000"/>
                </a:solidFill>
                <a:latin typeface="Arial" charset="0"/>
                <a:cs typeface="Arial" charset="0"/>
              </a:rPr>
              <a:t>) </a:t>
            </a:r>
            <a:endParaRPr lang="ru-RU" altLang="ru-RU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55086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28797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997200"/>
            <a:ext cx="28797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827088" y="3068638"/>
          <a:ext cx="636587" cy="720725"/>
        </p:xfrm>
        <a:graphic>
          <a:graphicData uri="http://schemas.openxmlformats.org/presentationml/2006/ole">
            <p:oleObj spid="_x0000_s4098" name="Формула" r:id="rId6" imgW="190335" imgH="215713" progId="Equation.3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3851275" y="3068638"/>
          <a:ext cx="1368425" cy="581025"/>
        </p:xfrm>
        <a:graphic>
          <a:graphicData uri="http://schemas.openxmlformats.org/presentationml/2006/ole">
            <p:oleObj spid="_x0000_s4099" name="Формула" r:id="rId7" imgW="507780" imgH="215806" progId="Equation.3">
              <p:embed/>
            </p:oleObj>
          </a:graphicData>
        </a:graphic>
      </p:graphicFrame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1547813" y="2276475"/>
            <a:ext cx="358775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107" name="Oval 12"/>
          <p:cNvSpPr>
            <a:spLocks noChangeArrowheads="1"/>
          </p:cNvSpPr>
          <p:nvPr/>
        </p:nvSpPr>
        <p:spPr bwMode="auto">
          <a:xfrm>
            <a:off x="4284663" y="2276475"/>
            <a:ext cx="358775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>
            <a:off x="4500563" y="2492375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>
            <a:off x="1763713" y="2492375"/>
            <a:ext cx="358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100" name="Object 16"/>
          <p:cNvGraphicFramePr>
            <a:graphicFrameLocks noChangeAspect="1"/>
          </p:cNvGraphicFramePr>
          <p:nvPr/>
        </p:nvGraphicFramePr>
        <p:xfrm>
          <a:off x="1547813" y="1268413"/>
          <a:ext cx="508000" cy="719137"/>
        </p:xfrm>
        <a:graphic>
          <a:graphicData uri="http://schemas.openxmlformats.org/presentationml/2006/ole">
            <p:oleObj spid="_x0000_s4100" name="Формула" r:id="rId8" imgW="152268" imgH="215713" progId="Equation.3">
              <p:embed/>
            </p:oleObj>
          </a:graphicData>
        </a:graphic>
      </p:graphicFrame>
      <p:graphicFrame>
        <p:nvGraphicFramePr>
          <p:cNvPr id="4101" name="Object 17"/>
          <p:cNvGraphicFramePr>
            <a:graphicFrameLocks noChangeAspect="1"/>
          </p:cNvGraphicFramePr>
          <p:nvPr/>
        </p:nvGraphicFramePr>
        <p:xfrm>
          <a:off x="3995738" y="1484313"/>
          <a:ext cx="1419225" cy="688975"/>
        </p:xfrm>
        <a:graphic>
          <a:graphicData uri="http://schemas.openxmlformats.org/presentationml/2006/ole">
            <p:oleObj spid="_x0000_s4101" name="Формула" r:id="rId9" imgW="444114" imgH="215713" progId="Equation.3">
              <p:embed/>
            </p:oleObj>
          </a:graphicData>
        </a:graphic>
      </p:graphicFrame>
      <p:sp>
        <p:nvSpPr>
          <p:cNvPr id="151573" name="Text Box 21"/>
          <p:cNvSpPr txBox="1">
            <a:spLocks noChangeArrowheads="1"/>
          </p:cNvSpPr>
          <p:nvPr/>
        </p:nvSpPr>
        <p:spPr bwMode="auto">
          <a:xfrm>
            <a:off x="5795963" y="1412875"/>
            <a:ext cx="31162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Е</a:t>
            </a:r>
            <a:r>
              <a:rPr lang="ru-RU" altLang="ru-RU" sz="2800" b="1" baseline="-25000">
                <a:latin typeface="Arial" charset="0"/>
                <a:cs typeface="Arial" charset="0"/>
              </a:rPr>
              <a:t>к</a:t>
            </a:r>
            <a:r>
              <a:rPr lang="ru-RU" altLang="ru-RU" sz="2800" b="1">
                <a:latin typeface="Arial" charset="0"/>
                <a:cs typeface="Arial" charset="0"/>
              </a:rPr>
              <a:t> тем больше, </a:t>
            </a:r>
          </a:p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чем больше скорость тела</a:t>
            </a:r>
          </a:p>
        </p:txBody>
      </p: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5989638" y="3141663"/>
            <a:ext cx="31543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Е</a:t>
            </a:r>
            <a:r>
              <a:rPr lang="ru-RU" altLang="ru-RU" sz="2800" b="1" baseline="-25000">
                <a:latin typeface="Arial" charset="0"/>
                <a:cs typeface="Arial" charset="0"/>
              </a:rPr>
              <a:t>к</a:t>
            </a:r>
            <a:r>
              <a:rPr lang="ru-RU" altLang="ru-RU" sz="2800" b="1">
                <a:latin typeface="Arial" charset="0"/>
                <a:cs typeface="Arial" charset="0"/>
              </a:rPr>
              <a:t> тем больше, </a:t>
            </a:r>
          </a:p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чем больше масса тела</a:t>
            </a:r>
          </a:p>
        </p:txBody>
      </p:sp>
      <p:graphicFrame>
        <p:nvGraphicFramePr>
          <p:cNvPr id="151577" name="Object 25"/>
          <p:cNvGraphicFramePr>
            <a:graphicFrameLocks noChangeAspect="1"/>
          </p:cNvGraphicFramePr>
          <p:nvPr/>
        </p:nvGraphicFramePr>
        <p:xfrm>
          <a:off x="2700338" y="4797425"/>
          <a:ext cx="2663825" cy="1489075"/>
        </p:xfrm>
        <a:graphic>
          <a:graphicData uri="http://schemas.openxmlformats.org/presentationml/2006/ole">
            <p:oleObj spid="_x0000_s4102" name="Формула" r:id="rId10" imgW="749300" imgH="419100" progId="Equation.3">
              <p:embed/>
            </p:oleObj>
          </a:graphicData>
        </a:graphic>
      </p:graphicFrame>
      <p:sp>
        <p:nvSpPr>
          <p:cNvPr id="4112" name="Прямоугольник 19"/>
          <p:cNvSpPr>
            <a:spLocks noChangeArrowheads="1"/>
          </p:cNvSpPr>
          <p:nvPr/>
        </p:nvSpPr>
        <p:spPr bwMode="auto">
          <a:xfrm>
            <a:off x="1403350" y="333375"/>
            <a:ext cx="68341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4000" b="1">
                <a:solidFill>
                  <a:srgbClr val="C00000"/>
                </a:solidFill>
                <a:latin typeface="Arial" charset="0"/>
                <a:cs typeface="Arial" charset="0"/>
              </a:rPr>
              <a:t>Кинетическая энергия(Е</a:t>
            </a:r>
            <a:r>
              <a:rPr lang="ru-RU" altLang="ru-RU" sz="4000" b="1" baseline="-25000">
                <a:solidFill>
                  <a:srgbClr val="C00000"/>
                </a:solidFill>
                <a:latin typeface="Arial" charset="0"/>
                <a:cs typeface="Arial" charset="0"/>
              </a:rPr>
              <a:t>к</a:t>
            </a:r>
            <a:r>
              <a:rPr lang="ru-RU" altLang="ru-RU" sz="4000" b="1">
                <a:solidFill>
                  <a:srgbClr val="C00000"/>
                </a:solidFill>
                <a:latin typeface="Arial" charset="0"/>
                <a:cs typeface="Arial" charset="0"/>
              </a:rPr>
              <a:t>) </a:t>
            </a:r>
            <a:endParaRPr lang="ru-RU" altLang="ru-RU" sz="400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3" grpId="0"/>
      <p:bldP spid="1515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5148263" y="3213100"/>
            <a:ext cx="3673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Arial" charset="0"/>
                <a:cs typeface="Arial" charset="0"/>
              </a:rPr>
              <a:t>- любое движущееся тело.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900113" y="3213100"/>
            <a:ext cx="3889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ru-RU" altLang="ru-RU" b="1">
                <a:latin typeface="Arial" charset="0"/>
                <a:cs typeface="Arial" charset="0"/>
              </a:rPr>
              <a:t> тело, находящееся на </a:t>
            </a:r>
          </a:p>
          <a:p>
            <a:pPr eaLnBrk="1" hangingPunct="1"/>
            <a:r>
              <a:rPr lang="ru-RU" altLang="ru-RU" b="1">
                <a:latin typeface="Arial" charset="0"/>
                <a:cs typeface="Arial" charset="0"/>
              </a:rPr>
              <a:t>   некоторой высоте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684213" y="4941888"/>
            <a:ext cx="2951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5128" name="AutoShape 6"/>
          <p:cNvSpPr>
            <a:spLocks noChangeArrowheads="1"/>
          </p:cNvSpPr>
          <p:nvPr/>
        </p:nvSpPr>
        <p:spPr bwMode="auto">
          <a:xfrm>
            <a:off x="1547813" y="385763"/>
            <a:ext cx="5832475" cy="884237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600" b="1">
                <a:solidFill>
                  <a:srgbClr val="CC0000"/>
                </a:solidFill>
                <a:latin typeface="Arial" charset="0"/>
                <a:cs typeface="Arial" charset="0"/>
              </a:rPr>
              <a:t>Механическая энергия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39750" y="1916113"/>
            <a:ext cx="4037013" cy="10795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b="1">
                <a:latin typeface="Arial" charset="0"/>
                <a:cs typeface="Arial" charset="0"/>
              </a:rPr>
              <a:t>Потенциальная энергия </a:t>
            </a:r>
          </a:p>
          <a:p>
            <a:pPr algn="ctr" eaLnBrk="1" hangingPunct="1"/>
            <a:r>
              <a:rPr lang="ru-RU" altLang="ru-RU" b="1">
                <a:latin typeface="Arial" charset="0"/>
                <a:cs typeface="Arial" charset="0"/>
              </a:rPr>
              <a:t>(энергия взаимодействия) 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4787900" y="1916113"/>
            <a:ext cx="3870325" cy="1081087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b="1">
                <a:latin typeface="Arial" charset="0"/>
                <a:cs typeface="Arial" charset="0"/>
              </a:rPr>
              <a:t>Кинетическая энергия </a:t>
            </a:r>
          </a:p>
          <a:p>
            <a:pPr algn="ctr" eaLnBrk="1" hangingPunct="1"/>
            <a:r>
              <a:rPr lang="ru-RU" altLang="ru-RU" b="1">
                <a:latin typeface="Arial" charset="0"/>
                <a:cs typeface="Arial" charset="0"/>
              </a:rPr>
              <a:t>(энергия движения) </a:t>
            </a:r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1476375" y="4149725"/>
          <a:ext cx="1800225" cy="661988"/>
        </p:xfrm>
        <a:graphic>
          <a:graphicData uri="http://schemas.openxmlformats.org/presentationml/2006/ole">
            <p:oleObj spid="_x0000_s5122" name="Формула" r:id="rId3" imgW="622030" imgH="228501" progId="Equation.3">
              <p:embed/>
            </p:oleObj>
          </a:graphicData>
        </a:graphic>
      </p:graphicFrame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1331913" y="4868863"/>
            <a:ext cx="3443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latin typeface="Calibri" pitchFamily="34" charset="0"/>
              </a:rPr>
              <a:t> - </a:t>
            </a:r>
            <a:r>
              <a:rPr lang="ru-RU" altLang="ru-RU" b="1">
                <a:latin typeface="Arial" charset="0"/>
                <a:cs typeface="Arial" charset="0"/>
              </a:rPr>
              <a:t>упруго деформиро-</a:t>
            </a:r>
          </a:p>
          <a:p>
            <a:pPr eaLnBrk="1" hangingPunct="1"/>
            <a:r>
              <a:rPr lang="ru-RU" altLang="ru-RU" b="1">
                <a:latin typeface="Arial" charset="0"/>
                <a:cs typeface="Arial" charset="0"/>
              </a:rPr>
              <a:t>   ванное тело</a:t>
            </a:r>
            <a:r>
              <a:rPr lang="ru-RU" altLang="ru-RU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5123" name="Object 13"/>
          <p:cNvGraphicFramePr>
            <a:graphicFrameLocks noChangeAspect="1"/>
          </p:cNvGraphicFramePr>
          <p:nvPr/>
        </p:nvGraphicFramePr>
        <p:xfrm>
          <a:off x="5651500" y="3933825"/>
          <a:ext cx="1800225" cy="1006475"/>
        </p:xfrm>
        <a:graphic>
          <a:graphicData uri="http://schemas.openxmlformats.org/presentationml/2006/ole">
            <p:oleObj spid="_x0000_s5123" name="Формула" r:id="rId4" imgW="749300" imgH="419100" progId="Equation.3">
              <p:embed/>
            </p:oleObj>
          </a:graphicData>
        </a:graphic>
      </p:graphicFrame>
      <p:graphicFrame>
        <p:nvGraphicFramePr>
          <p:cNvPr id="5124" name="Object 14"/>
          <p:cNvGraphicFramePr>
            <a:graphicFrameLocks noChangeAspect="1"/>
          </p:cNvGraphicFramePr>
          <p:nvPr/>
        </p:nvGraphicFramePr>
        <p:xfrm>
          <a:off x="1763713" y="5661025"/>
          <a:ext cx="1873250" cy="982663"/>
        </p:xfrm>
        <a:graphic>
          <a:graphicData uri="http://schemas.openxmlformats.org/presentationml/2006/ole">
            <p:oleObj spid="_x0000_s5124" name="Формула" r:id="rId5" imgW="800100" imgH="419100" progId="Equation.3">
              <p:embed/>
            </p:oleObj>
          </a:graphicData>
        </a:graphic>
      </p:graphicFrame>
      <p:sp>
        <p:nvSpPr>
          <p:cNvPr id="5132" name="AutoShape 17"/>
          <p:cNvSpPr>
            <a:spLocks noChangeArrowheads="1"/>
          </p:cNvSpPr>
          <p:nvPr/>
        </p:nvSpPr>
        <p:spPr bwMode="auto">
          <a:xfrm>
            <a:off x="2700338" y="1341438"/>
            <a:ext cx="215900" cy="574675"/>
          </a:xfrm>
          <a:prstGeom prst="downArrow">
            <a:avLst>
              <a:gd name="adj1" fmla="val 50000"/>
              <a:gd name="adj2" fmla="val 687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133" name="AutoShape 18"/>
          <p:cNvSpPr>
            <a:spLocks noChangeArrowheads="1"/>
          </p:cNvSpPr>
          <p:nvPr/>
        </p:nvSpPr>
        <p:spPr bwMode="auto">
          <a:xfrm>
            <a:off x="6227763" y="1341438"/>
            <a:ext cx="215900" cy="574675"/>
          </a:xfrm>
          <a:prstGeom prst="downArrow">
            <a:avLst>
              <a:gd name="adj1" fmla="val 50000"/>
              <a:gd name="adj2" fmla="val 690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357563"/>
            <a:ext cx="979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084763"/>
            <a:ext cx="100806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5229225"/>
            <a:ext cx="21605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23850" y="5300663"/>
            <a:ext cx="92884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Arial" charset="0"/>
                <a:cs typeface="Arial" charset="0"/>
              </a:rPr>
              <a:t>1) Энергия (Е) – физическая величина, показывающая, какую работу может совершить тело или несколько взаимодействующих тел.</a:t>
            </a:r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3203575" y="188913"/>
            <a:ext cx="2708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4800" b="1">
                <a:solidFill>
                  <a:srgbClr val="C00000"/>
                </a:solidFill>
                <a:latin typeface="Arial" charset="0"/>
                <a:cs typeface="Arial" charset="0"/>
              </a:rPr>
              <a:t>Энергия</a:t>
            </a:r>
            <a:endParaRPr lang="ru-RU" altLang="ru-RU" sz="480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79388" y="908050"/>
            <a:ext cx="86407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 Про тела, которые могут совершить работу, говорят, что они обладают </a:t>
            </a:r>
            <a:r>
              <a:rPr lang="ru-RU" altLang="ru-RU" sz="2800" b="1">
                <a:solidFill>
                  <a:srgbClr val="C00000"/>
                </a:solidFill>
                <a:latin typeface="Arial" charset="0"/>
                <a:cs typeface="Arial" charset="0"/>
              </a:rPr>
              <a:t>энергией.</a:t>
            </a:r>
            <a:endParaRPr lang="ru-RU" altLang="ru-RU" sz="280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44675"/>
            <a:ext cx="75390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3276600" y="1484313"/>
          <a:ext cx="2447925" cy="747712"/>
        </p:xfrm>
        <a:graphic>
          <a:graphicData uri="http://schemas.openxmlformats.org/presentationml/2006/ole">
            <p:oleObj spid="_x0000_s6146" name="Equation" r:id="rId3" imgW="749300" imgH="228600" progId="Equation.DSMT4">
              <p:embed/>
            </p:oleObj>
          </a:graphicData>
        </a:graphic>
      </p:graphicFrame>
      <p:pic>
        <p:nvPicPr>
          <p:cNvPr id="6147" name="Picture 8" descr="wall_b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708275"/>
            <a:ext cx="2736850" cy="17399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3708400" y="3068638"/>
            <a:ext cx="4535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  <a:cs typeface="Arial" charset="0"/>
              </a:rPr>
              <a:t>Каким видом энергии обладает летящий самолет?</a:t>
            </a:r>
          </a:p>
        </p:txBody>
      </p:sp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323850" y="4724400"/>
            <a:ext cx="8496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C00000"/>
                </a:solidFill>
                <a:latin typeface="Arial" charset="0"/>
                <a:cs typeface="Arial" charset="0"/>
              </a:rPr>
              <a:t>8. Закон сохранения механической энергии:        </a:t>
            </a:r>
            <a:r>
              <a:rPr lang="ru-RU" altLang="ru-RU" sz="2800" b="1">
                <a:latin typeface="Arial" charset="0"/>
                <a:cs typeface="Arial" charset="0"/>
              </a:rPr>
              <a:t>полная механическая энергия тела, на которое не действуют силы трения, в процессе его движения остается постоянной.</a:t>
            </a:r>
          </a:p>
        </p:txBody>
      </p:sp>
      <p:sp>
        <p:nvSpPr>
          <p:cNvPr id="6150" name="Прямоугольник 9"/>
          <p:cNvSpPr>
            <a:spLocks noChangeArrowheads="1"/>
          </p:cNvSpPr>
          <p:nvPr/>
        </p:nvSpPr>
        <p:spPr bwMode="auto">
          <a:xfrm>
            <a:off x="250825" y="404813"/>
            <a:ext cx="90741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Arial" charset="0"/>
                <a:cs typeface="Arial" charset="0"/>
              </a:rPr>
              <a:t>7.Полная механическая энергия (Е)</a:t>
            </a:r>
            <a:r>
              <a:rPr lang="ru-RU" altLang="ru-RU" sz="2800" b="1">
                <a:latin typeface="Arial" charset="0"/>
                <a:cs typeface="Arial" charset="0"/>
              </a:rPr>
              <a:t> - это сумма потенциальной и кинетической энергии</a:t>
            </a:r>
          </a:p>
          <a:p>
            <a:pPr eaLnBrk="1" hangingPunct="1"/>
            <a:endParaRPr lang="ru-RU" altLang="ru-RU" sz="280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 descr="Широкий диагональный 2"/>
          <p:cNvSpPr>
            <a:spLocks noChangeArrowheads="1"/>
          </p:cNvSpPr>
          <p:nvPr/>
        </p:nvSpPr>
        <p:spPr bwMode="auto">
          <a:xfrm>
            <a:off x="179388" y="6453188"/>
            <a:ext cx="2736850" cy="2159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7172" name="Oval 7"/>
          <p:cNvSpPr>
            <a:spLocks noChangeArrowheads="1"/>
          </p:cNvSpPr>
          <p:nvPr/>
        </p:nvSpPr>
        <p:spPr bwMode="auto">
          <a:xfrm>
            <a:off x="1403350" y="1052513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H="1">
            <a:off x="323850" y="1484313"/>
            <a:ext cx="1152525" cy="0"/>
          </a:xfrm>
          <a:prstGeom prst="line">
            <a:avLst/>
          </a:prstGeom>
          <a:noFill/>
          <a:ln w="9525">
            <a:solidFill>
              <a:srgbClr val="0000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900113" y="1484313"/>
            <a:ext cx="0" cy="49688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250825" y="3573463"/>
            <a:ext cx="792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3200">
                <a:solidFill>
                  <a:srgbClr val="000099"/>
                </a:solidFill>
              </a:rPr>
              <a:t>h</a:t>
            </a:r>
            <a:r>
              <a:rPr lang="en-US" altLang="ru-RU" sz="3200" baseline="-25000">
                <a:solidFill>
                  <a:srgbClr val="000099"/>
                </a:solidFill>
              </a:rPr>
              <a:t>0</a:t>
            </a:r>
            <a:endParaRPr lang="ru-RU" altLang="ru-RU" sz="3200" baseline="-25000">
              <a:solidFill>
                <a:srgbClr val="000099"/>
              </a:solidFill>
            </a:endParaRPr>
          </a:p>
        </p:txBody>
      </p:sp>
      <p:sp>
        <p:nvSpPr>
          <p:cNvPr id="155659" name="Oval 11"/>
          <p:cNvSpPr>
            <a:spLocks noChangeArrowheads="1"/>
          </p:cNvSpPr>
          <p:nvPr/>
        </p:nvSpPr>
        <p:spPr bwMode="auto">
          <a:xfrm>
            <a:off x="1403350" y="1052513"/>
            <a:ext cx="431800" cy="431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19250" y="4724400"/>
            <a:ext cx="1728788" cy="1728788"/>
            <a:chOff x="1020" y="2976"/>
            <a:chExt cx="1089" cy="1089"/>
          </a:xfrm>
        </p:grpSpPr>
        <p:grpSp>
          <p:nvGrpSpPr>
            <p:cNvPr id="7185" name="Group 13"/>
            <p:cNvGrpSpPr>
              <a:grpSpLocks/>
            </p:cNvGrpSpPr>
            <p:nvPr/>
          </p:nvGrpSpPr>
          <p:grpSpPr bwMode="auto">
            <a:xfrm>
              <a:off x="1020" y="2976"/>
              <a:ext cx="772" cy="1089"/>
              <a:chOff x="1020" y="2976"/>
              <a:chExt cx="772" cy="1089"/>
            </a:xfrm>
          </p:grpSpPr>
          <p:grpSp>
            <p:nvGrpSpPr>
              <p:cNvPr id="7187" name="Group 14"/>
              <p:cNvGrpSpPr>
                <a:grpSpLocks/>
              </p:cNvGrpSpPr>
              <p:nvPr/>
            </p:nvGrpSpPr>
            <p:grpSpPr bwMode="auto">
              <a:xfrm>
                <a:off x="1020" y="2976"/>
                <a:ext cx="363" cy="681"/>
                <a:chOff x="1020" y="2976"/>
                <a:chExt cx="363" cy="681"/>
              </a:xfrm>
            </p:grpSpPr>
            <p:sp>
              <p:nvSpPr>
                <p:cNvPr id="7190" name="Line 15"/>
                <p:cNvSpPr>
                  <a:spLocks noChangeShapeType="1"/>
                </p:cNvSpPr>
                <p:nvPr/>
              </p:nvSpPr>
              <p:spPr bwMode="auto">
                <a:xfrm>
                  <a:off x="1020" y="2976"/>
                  <a:ext cx="0" cy="681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20" y="3113"/>
                  <a:ext cx="363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ru-RU" sz="4000">
                      <a:solidFill>
                        <a:srgbClr val="000099"/>
                      </a:solidFill>
                      <a:latin typeface="Monotype Corsiva" pitchFamily="66" charset="0"/>
                    </a:rPr>
                    <a:t>v</a:t>
                  </a:r>
                  <a:endParaRPr lang="ru-RU" altLang="ru-RU" sz="4000">
                    <a:solidFill>
                      <a:srgbClr val="000099"/>
                    </a:solidFill>
                    <a:latin typeface="Monotype Corsiva" pitchFamily="66" charset="0"/>
                  </a:endParaRPr>
                </a:p>
              </p:txBody>
            </p:sp>
            <p:sp>
              <p:nvSpPr>
                <p:cNvPr id="7192" name="Line 17"/>
                <p:cNvSpPr>
                  <a:spLocks noChangeShapeType="1"/>
                </p:cNvSpPr>
                <p:nvPr/>
              </p:nvSpPr>
              <p:spPr bwMode="auto">
                <a:xfrm>
                  <a:off x="1066" y="324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188" name="Line 18"/>
              <p:cNvSpPr>
                <a:spLocks noChangeShapeType="1"/>
              </p:cNvSpPr>
              <p:nvPr/>
            </p:nvSpPr>
            <p:spPr bwMode="auto">
              <a:xfrm>
                <a:off x="1565" y="2976"/>
                <a:ext cx="0" cy="1089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Line 19"/>
              <p:cNvSpPr>
                <a:spLocks noChangeShapeType="1"/>
              </p:cNvSpPr>
              <p:nvPr/>
            </p:nvSpPr>
            <p:spPr bwMode="auto">
              <a:xfrm flipH="1">
                <a:off x="1066" y="2976"/>
                <a:ext cx="7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6" name="Text Box 20"/>
            <p:cNvSpPr txBox="1">
              <a:spLocks noChangeArrowheads="1"/>
            </p:cNvSpPr>
            <p:nvPr/>
          </p:nvSpPr>
          <p:spPr bwMode="auto">
            <a:xfrm>
              <a:off x="1610" y="3294"/>
              <a:ext cx="4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ru-RU" sz="3200">
                  <a:solidFill>
                    <a:srgbClr val="000099"/>
                  </a:solidFill>
                </a:rPr>
                <a:t>h</a:t>
              </a:r>
              <a:endParaRPr lang="ru-RU" altLang="ru-RU" sz="3200" baseline="-25000">
                <a:solidFill>
                  <a:srgbClr val="000099"/>
                </a:solidFill>
              </a:endParaRPr>
            </a:p>
          </p:txBody>
        </p:sp>
      </p:grp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2411413" y="908050"/>
            <a:ext cx="6553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0099"/>
                </a:solidFill>
                <a:latin typeface="Arial" charset="0"/>
                <a:cs typeface="Arial" charset="0"/>
              </a:rPr>
              <a:t>При падении шарика потенциальная энергия переходит в кинетическую.</a:t>
            </a:r>
          </a:p>
        </p:txBody>
      </p:sp>
      <p:sp>
        <p:nvSpPr>
          <p:cNvPr id="155670" name="Text Box 22"/>
          <p:cNvSpPr txBox="1">
            <a:spLocks noChangeArrowheads="1"/>
          </p:cNvSpPr>
          <p:nvPr/>
        </p:nvSpPr>
        <p:spPr bwMode="auto">
          <a:xfrm>
            <a:off x="2555875" y="1916113"/>
            <a:ext cx="5688013" cy="15621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C00000"/>
                </a:solidFill>
                <a:latin typeface="Arial" charset="0"/>
                <a:cs typeface="Arial" charset="0"/>
              </a:rPr>
              <a:t>Полная механическая энергия тела, на которое не действуют силы трения, в процессе его движения остается постоянной.</a:t>
            </a:r>
          </a:p>
        </p:txBody>
      </p:sp>
      <p:sp>
        <p:nvSpPr>
          <p:cNvPr id="7180" name="Прямоугольник 22"/>
          <p:cNvSpPr>
            <a:spLocks noChangeArrowheads="1"/>
          </p:cNvSpPr>
          <p:nvPr/>
        </p:nvSpPr>
        <p:spPr bwMode="auto">
          <a:xfrm>
            <a:off x="179388" y="333375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  <a:latin typeface="Arial" charset="0"/>
                <a:cs typeface="Arial" charset="0"/>
              </a:rPr>
              <a:t> Закон сохранения механической энергии </a:t>
            </a:r>
            <a:endParaRPr lang="ru-RU" altLang="ru-RU" sz="3200"/>
          </a:p>
        </p:txBody>
      </p:sp>
      <p:graphicFrame>
        <p:nvGraphicFramePr>
          <p:cNvPr id="162839" name="Object 23"/>
          <p:cNvGraphicFramePr>
            <a:graphicFrameLocks noChangeAspect="1"/>
          </p:cNvGraphicFramePr>
          <p:nvPr/>
        </p:nvGraphicFramePr>
        <p:xfrm>
          <a:off x="3203575" y="3573463"/>
          <a:ext cx="4425950" cy="889000"/>
        </p:xfrm>
        <a:graphic>
          <a:graphicData uri="http://schemas.openxmlformats.org/presentationml/2006/ole">
            <p:oleObj spid="_x0000_s7170" name="Equation" r:id="rId4" imgW="1358900" imgH="228600" progId="Equation.DSMT4">
              <p:embed/>
            </p:oleObj>
          </a:graphicData>
        </a:graphic>
      </p:graphicFrame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3282950" y="4941888"/>
            <a:ext cx="23749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000" b="1">
                <a:latin typeface="Arial" charset="0"/>
                <a:cs typeface="Arial" charset="0"/>
              </a:rPr>
              <a:t>Полная </a:t>
            </a:r>
            <a:endParaRPr lang="en-US" altLang="ru-RU" sz="20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altLang="ru-RU" sz="2000" b="1">
                <a:latin typeface="Arial" charset="0"/>
                <a:cs typeface="Arial" charset="0"/>
              </a:rPr>
              <a:t>механическая </a:t>
            </a:r>
            <a:endParaRPr lang="en-US" altLang="ru-RU" sz="20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altLang="ru-RU" sz="2000" b="1">
                <a:latin typeface="Arial" charset="0"/>
                <a:cs typeface="Arial" charset="0"/>
              </a:rPr>
              <a:t>энергия тела в </a:t>
            </a:r>
            <a:endParaRPr lang="en-US" altLang="ru-RU" sz="20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altLang="ru-RU" sz="2000" b="1">
                <a:latin typeface="Arial" charset="0"/>
                <a:cs typeface="Arial" charset="0"/>
              </a:rPr>
              <a:t>момент времени </a:t>
            </a:r>
            <a:endParaRPr lang="en-US" altLang="ru-RU" sz="20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altLang="ru-RU" sz="2000" b="1">
                <a:latin typeface="Arial" charset="0"/>
                <a:cs typeface="Arial" charset="0"/>
              </a:rPr>
              <a:t>t</a:t>
            </a:r>
            <a:r>
              <a:rPr lang="en-US" altLang="ru-RU" sz="2000" b="1" baseline="-25000">
                <a:latin typeface="Arial" charset="0"/>
                <a:cs typeface="Arial" charset="0"/>
              </a:rPr>
              <a:t>1</a:t>
            </a:r>
            <a:endParaRPr lang="ru-RU" altLang="ru-RU" sz="2000" b="1" baseline="-25000">
              <a:latin typeface="Arial" charset="0"/>
              <a:cs typeface="Arial" charset="0"/>
            </a:endParaRPr>
          </a:p>
        </p:txBody>
      </p:sp>
      <p:sp>
        <p:nvSpPr>
          <p:cNvPr id="26" name="AutoShape 25"/>
          <p:cNvSpPr>
            <a:spLocks/>
          </p:cNvSpPr>
          <p:nvPr/>
        </p:nvSpPr>
        <p:spPr bwMode="auto">
          <a:xfrm rot="-5400000">
            <a:off x="4140200" y="3573463"/>
            <a:ext cx="431800" cy="2159000"/>
          </a:xfrm>
          <a:prstGeom prst="leftBrace">
            <a:avLst>
              <a:gd name="adj1" fmla="val 315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7" name="AutoShape 25"/>
          <p:cNvSpPr>
            <a:spLocks/>
          </p:cNvSpPr>
          <p:nvPr/>
        </p:nvSpPr>
        <p:spPr bwMode="auto">
          <a:xfrm rot="-5400000">
            <a:off x="6660357" y="3572669"/>
            <a:ext cx="431800" cy="2160587"/>
          </a:xfrm>
          <a:prstGeom prst="leftBrace">
            <a:avLst>
              <a:gd name="adj1" fmla="val 315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795963" y="4868863"/>
            <a:ext cx="2627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latin typeface="Arial" charset="0"/>
                <a:cs typeface="Arial" charset="0"/>
              </a:rPr>
              <a:t>Полная </a:t>
            </a:r>
            <a:endParaRPr lang="en-US" altLang="ru-RU" sz="20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altLang="ru-RU" sz="2000" b="1">
                <a:latin typeface="Arial" charset="0"/>
                <a:cs typeface="Arial" charset="0"/>
              </a:rPr>
              <a:t>механическая </a:t>
            </a:r>
            <a:endParaRPr lang="en-US" altLang="ru-RU" sz="20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altLang="ru-RU" sz="2000" b="1">
                <a:latin typeface="Arial" charset="0"/>
                <a:cs typeface="Arial" charset="0"/>
              </a:rPr>
              <a:t>энергия тела в </a:t>
            </a:r>
            <a:endParaRPr lang="en-US" altLang="ru-RU" sz="20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altLang="ru-RU" sz="2000" b="1">
                <a:latin typeface="Arial" charset="0"/>
                <a:cs typeface="Arial" charset="0"/>
              </a:rPr>
              <a:t>момент времени </a:t>
            </a:r>
            <a:endParaRPr lang="en-US" altLang="ru-RU" sz="20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altLang="ru-RU" sz="2000" b="1">
                <a:latin typeface="Arial" charset="0"/>
                <a:cs typeface="Arial" charset="0"/>
              </a:rPr>
              <a:t>t</a:t>
            </a:r>
            <a:r>
              <a:rPr lang="en-US" altLang="ru-RU" sz="2000" b="1" baseline="-25000">
                <a:latin typeface="Arial" charset="0"/>
                <a:cs typeface="Arial" charset="0"/>
              </a:rPr>
              <a:t>2</a:t>
            </a:r>
            <a:endParaRPr lang="ru-RU" altLang="ru-RU" sz="2000" b="1" baseline="-25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087E-6 L -3.33333E-6 0.472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9" grpId="0" animBg="1"/>
      <p:bldP spid="155669" grpId="0"/>
      <p:bldP spid="155670" grpId="0"/>
      <p:bldP spid="25" grpId="0"/>
      <p:bldP spid="26" grpId="0" animBg="1"/>
      <p:bldP spid="27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981200"/>
            <a:ext cx="3814763" cy="1987550"/>
          </a:xfrm>
        </p:spPr>
        <p:txBody>
          <a:bodyPr/>
          <a:lstStyle/>
          <a:p>
            <a:pPr algn="ctr" eaLnBrk="1" fontAlgn="t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 </a:t>
            </a:r>
          </a:p>
          <a:p>
            <a:pPr algn="ctr" eaLnBrk="1" fontAlgn="t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 </a:t>
            </a:r>
          </a:p>
          <a:p>
            <a:pPr algn="ctr" eaLnBrk="1" fontAlgn="t" hangingPunct="1"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341438"/>
            <a:ext cx="8353425" cy="1800225"/>
          </a:xfrm>
          <a:solidFill>
            <a:srgbClr val="002060">
              <a:alpha val="0"/>
            </a:srgbClr>
          </a:solidFill>
        </p:spPr>
        <p:txBody>
          <a:bodyPr/>
          <a:lstStyle/>
          <a:p>
            <a:pPr algn="just" eaLnBrk="1" fontAlgn="t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Энергия никуда не исчезает и не возникает </a:t>
            </a:r>
          </a:p>
          <a:p>
            <a:pPr algn="just" eaLnBrk="1" fontAlgn="t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"из ничего"; она только переходит от одного </a:t>
            </a:r>
          </a:p>
          <a:p>
            <a:pPr algn="just" eaLnBrk="1" fontAlgn="t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тела к другому или превращается из одного </a:t>
            </a:r>
          </a:p>
          <a:p>
            <a:pPr algn="just" eaLnBrk="1" fontAlgn="t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вида в другой.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solidFill>
                <a:srgbClr val="800000"/>
              </a:solidFill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687513" y="274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687513" y="2868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0" y="2725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3" name="Picture 2" descr="E:\Мое\Физика\7 класс\Энергия. Виды энергии\800pxsrisailamdamwith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284538"/>
            <a:ext cx="38877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E:\Мое\Физика\7 класс\Энергия. Виды энергии\7_130.gif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787900" y="3284538"/>
            <a:ext cx="388778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Прямоугольник 22"/>
          <p:cNvSpPr>
            <a:spLocks noChangeArrowheads="1"/>
          </p:cNvSpPr>
          <p:nvPr/>
        </p:nvSpPr>
        <p:spPr bwMode="auto">
          <a:xfrm>
            <a:off x="358775" y="476250"/>
            <a:ext cx="8785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400" b="1">
                <a:solidFill>
                  <a:srgbClr val="C00000"/>
                </a:solidFill>
                <a:latin typeface="Arial" charset="0"/>
                <a:cs typeface="Arial" charset="0"/>
              </a:rPr>
              <a:t> Закон сохранения  энергии </a:t>
            </a:r>
            <a:endParaRPr lang="ru-RU" altLang="ru-RU" sz="44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Мое\Физика\7 класс\Энергия. Виды энергии\800pxsrisailamdamwithga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84213" y="2133600"/>
            <a:ext cx="41751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8569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000" b="1">
                <a:solidFill>
                  <a:srgbClr val="C00000"/>
                </a:solidFill>
                <a:latin typeface="Arial" charset="0"/>
                <a:cs typeface="Arial" charset="0"/>
              </a:rPr>
              <a:t>Превращение одного вида  механической энергии в другой 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148263" y="2133600"/>
            <a:ext cx="37449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При падении воды с плотины потенциальная энергия превращается в кинетическую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Примеры изменения энергии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en-port.ucoz.ru/EnergyL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71563"/>
            <a:ext cx="5718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" name="Скругленная прямоугольная выноска 7"/>
          <p:cNvSpPr/>
          <p:nvPr/>
        </p:nvSpPr>
        <p:spPr>
          <a:xfrm>
            <a:off x="2987675" y="1125538"/>
            <a:ext cx="5819775" cy="1871662"/>
          </a:xfrm>
          <a:prstGeom prst="wedgeRoundRectCallout">
            <a:avLst>
              <a:gd name="adj1" fmla="val -68097"/>
              <a:gd name="adj2" fmla="val -1670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Потенциальная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энергия тела на вершине горы  </a:t>
            </a:r>
            <a:r>
              <a:rPr lang="en-US" sz="3200" b="1" i="1" dirty="0">
                <a:solidFill>
                  <a:srgbClr val="C00000"/>
                </a:solidFill>
              </a:rPr>
              <a:t>E</a:t>
            </a:r>
            <a:r>
              <a:rPr lang="ru-RU" sz="3200" b="1" i="1" baseline="-25000" dirty="0">
                <a:solidFill>
                  <a:srgbClr val="C00000"/>
                </a:solidFill>
              </a:rPr>
              <a:t>пот</a:t>
            </a:r>
            <a:r>
              <a:rPr lang="en-US" sz="3200" b="1" i="1" dirty="0">
                <a:solidFill>
                  <a:srgbClr val="C00000"/>
                </a:solidFill>
              </a:rPr>
              <a:t> = </a:t>
            </a:r>
            <a:r>
              <a:rPr lang="en-US" sz="3200" b="1" i="1" dirty="0" err="1">
                <a:solidFill>
                  <a:srgbClr val="C00000"/>
                </a:solidFill>
              </a:rPr>
              <a:t>mgh</a:t>
            </a:r>
            <a:r>
              <a:rPr lang="ru-RU" sz="3200" b="1" i="1" dirty="0">
                <a:solidFill>
                  <a:srgbClr val="C00000"/>
                </a:solidFill>
              </a:rPr>
              <a:t>, </a:t>
            </a:r>
          </a:p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у подножия горы  </a:t>
            </a:r>
            <a:r>
              <a:rPr lang="en-US" sz="3200" b="1" i="1" dirty="0">
                <a:solidFill>
                  <a:srgbClr val="C00000"/>
                </a:solidFill>
              </a:rPr>
              <a:t>E</a:t>
            </a:r>
            <a:r>
              <a:rPr lang="ru-RU" sz="3200" b="1" i="1" baseline="-25000" dirty="0">
                <a:solidFill>
                  <a:srgbClr val="C00000"/>
                </a:solidFill>
              </a:rPr>
              <a:t>пот</a:t>
            </a:r>
            <a:r>
              <a:rPr lang="en-US" sz="3200" b="1" i="1" dirty="0">
                <a:solidFill>
                  <a:srgbClr val="C00000"/>
                </a:solidFill>
              </a:rPr>
              <a:t> = </a:t>
            </a:r>
            <a:r>
              <a:rPr lang="ru-RU" sz="3200" b="1" i="1" dirty="0">
                <a:solidFill>
                  <a:srgbClr val="C00000"/>
                </a:solidFill>
              </a:rPr>
              <a:t>0</a:t>
            </a:r>
          </a:p>
        </p:txBody>
      </p:sp>
      <p:sp useBgFill="1">
        <p:nvSpPr>
          <p:cNvPr id="10" name="Скругленная прямоугольная выноска 9"/>
          <p:cNvSpPr/>
          <p:nvPr/>
        </p:nvSpPr>
        <p:spPr>
          <a:xfrm>
            <a:off x="2051050" y="4365625"/>
            <a:ext cx="6697663" cy="1943100"/>
          </a:xfrm>
          <a:prstGeom prst="wedgeRoundRectCallout">
            <a:avLst>
              <a:gd name="adj1" fmla="val 5870"/>
              <a:gd name="adj2" fmla="val -63607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Кинетическая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энергия тела на вершине горы     </a:t>
            </a:r>
            <a:r>
              <a:rPr lang="en-US" sz="3200" b="1" i="1" dirty="0">
                <a:solidFill>
                  <a:srgbClr val="C00000"/>
                </a:solidFill>
              </a:rPr>
              <a:t>E</a:t>
            </a:r>
            <a:r>
              <a:rPr lang="ru-RU" sz="3200" b="1" i="1" baseline="-25000" dirty="0" err="1">
                <a:solidFill>
                  <a:srgbClr val="C00000"/>
                </a:solidFill>
              </a:rPr>
              <a:t>кин</a:t>
            </a:r>
            <a:r>
              <a:rPr lang="en-US" sz="3200" b="1" i="1" dirty="0">
                <a:solidFill>
                  <a:srgbClr val="C00000"/>
                </a:solidFill>
              </a:rPr>
              <a:t> = </a:t>
            </a:r>
            <a:r>
              <a:rPr lang="ru-RU" sz="3200" b="1" i="1" dirty="0">
                <a:solidFill>
                  <a:srgbClr val="C00000"/>
                </a:solidFill>
              </a:rPr>
              <a:t>0,</a:t>
            </a:r>
          </a:p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а у подножия горы</a:t>
            </a:r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sz="1800">
              <a:latin typeface="Arial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372225" y="5445125"/>
          <a:ext cx="1512888" cy="817563"/>
        </p:xfrm>
        <a:graphic>
          <a:graphicData uri="http://schemas.openxmlformats.org/presentationml/2006/ole">
            <p:oleObj spid="_x0000_s8194" name="Equation" r:id="rId4" imgW="774360" imgH="419040" progId="Equation.DSMT4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ocuments\06 Ф-9-2013 год\Ф-9 многое\im1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4915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1187450" y="404813"/>
            <a:ext cx="72723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  <a:latin typeface="Arial" charset="0"/>
                <a:cs typeface="Arial" charset="0"/>
              </a:rPr>
              <a:t>Превращение одного вида  механической энергии в другой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изика в рису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05038"/>
            <a:ext cx="6680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611188" y="1125538"/>
            <a:ext cx="82423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  <a:cs typeface="Arial" charset="0"/>
              </a:rPr>
              <a:t>Падающая вода вращает лопасти мельницы, которая перемалывает зерна в муку. </a:t>
            </a:r>
            <a:br>
              <a:rPr lang="ru-RU" b="1">
                <a:latin typeface="Arial" charset="0"/>
                <a:cs typeface="Arial" charset="0"/>
              </a:rPr>
            </a:br>
            <a:r>
              <a:rPr lang="ru-RU" b="1">
                <a:latin typeface="Arial" charset="0"/>
                <a:cs typeface="Arial" charset="0"/>
              </a:rPr>
              <a:t>В физике говорят, что падающая вода обладает энергией, за счет которой совершает работу. </a:t>
            </a: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1042988" y="188913"/>
            <a:ext cx="72723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  <a:latin typeface="Arial" charset="0"/>
                <a:cs typeface="Arial" charset="0"/>
              </a:rPr>
              <a:t>Превращение одного вида  механической энергии в другой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Oval 2"/>
          <p:cNvSpPr>
            <a:spLocks noChangeArrowheads="1"/>
          </p:cNvSpPr>
          <p:nvPr/>
        </p:nvSpPr>
        <p:spPr bwMode="auto">
          <a:xfrm>
            <a:off x="5867400" y="620713"/>
            <a:ext cx="649288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228" name="Oval 3"/>
          <p:cNvSpPr>
            <a:spLocks noChangeArrowheads="1"/>
          </p:cNvSpPr>
          <p:nvPr/>
        </p:nvSpPr>
        <p:spPr bwMode="auto">
          <a:xfrm>
            <a:off x="5867400" y="2133600"/>
            <a:ext cx="576263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229" name="Oval 4"/>
          <p:cNvSpPr>
            <a:spLocks noChangeArrowheads="1"/>
          </p:cNvSpPr>
          <p:nvPr/>
        </p:nvSpPr>
        <p:spPr bwMode="auto">
          <a:xfrm>
            <a:off x="5940425" y="5300663"/>
            <a:ext cx="576263" cy="57785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230" name="Line 5"/>
          <p:cNvSpPr>
            <a:spLocks noChangeShapeType="1"/>
          </p:cNvSpPr>
          <p:nvPr/>
        </p:nvSpPr>
        <p:spPr bwMode="auto">
          <a:xfrm>
            <a:off x="4859338" y="5949950"/>
            <a:ext cx="23050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6"/>
          <p:cNvSpPr>
            <a:spLocks noChangeShapeType="1"/>
          </p:cNvSpPr>
          <p:nvPr/>
        </p:nvSpPr>
        <p:spPr bwMode="auto">
          <a:xfrm>
            <a:off x="4932363" y="90805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2" name="Line 7"/>
          <p:cNvSpPr>
            <a:spLocks noChangeShapeType="1"/>
          </p:cNvSpPr>
          <p:nvPr/>
        </p:nvSpPr>
        <p:spPr bwMode="auto">
          <a:xfrm>
            <a:off x="5003800" y="908050"/>
            <a:ext cx="0" cy="5041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3" name="Line 8"/>
          <p:cNvSpPr>
            <a:spLocks noChangeShapeType="1"/>
          </p:cNvSpPr>
          <p:nvPr/>
        </p:nvSpPr>
        <p:spPr bwMode="auto">
          <a:xfrm flipH="1">
            <a:off x="5148263" y="242093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4" name="Line 9"/>
          <p:cNvSpPr>
            <a:spLocks noChangeShapeType="1"/>
          </p:cNvSpPr>
          <p:nvPr/>
        </p:nvSpPr>
        <p:spPr bwMode="auto">
          <a:xfrm>
            <a:off x="5435600" y="2420938"/>
            <a:ext cx="0" cy="3529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/>
        </p:nvGraphicFramePr>
        <p:xfrm>
          <a:off x="4572000" y="1557338"/>
          <a:ext cx="406400" cy="576262"/>
        </p:xfrm>
        <a:graphic>
          <a:graphicData uri="http://schemas.openxmlformats.org/presentationml/2006/ole">
            <p:oleObj spid="_x0000_s9218" name="Формула" r:id="rId3" imgW="152268" imgH="215713" progId="Equation.3">
              <p:embed/>
            </p:oleObj>
          </a:graphicData>
        </a:graphic>
      </p:graphicFrame>
      <p:graphicFrame>
        <p:nvGraphicFramePr>
          <p:cNvPr id="9219" name="Object 11"/>
          <p:cNvGraphicFramePr>
            <a:graphicFrameLocks noChangeAspect="1"/>
          </p:cNvGraphicFramePr>
          <p:nvPr/>
        </p:nvGraphicFramePr>
        <p:xfrm>
          <a:off x="5508625" y="3429000"/>
          <a:ext cx="495300" cy="647700"/>
        </p:xfrm>
        <a:graphic>
          <a:graphicData uri="http://schemas.openxmlformats.org/presentationml/2006/ole">
            <p:oleObj spid="_x0000_s9219" name="Формула" r:id="rId4" imgW="164885" imgH="215619" progId="Equation.3">
              <p:embed/>
            </p:oleObj>
          </a:graphicData>
        </a:graphic>
      </p:graphicFrame>
      <p:graphicFrame>
        <p:nvGraphicFramePr>
          <p:cNvPr id="9220" name="Object 12"/>
          <p:cNvGraphicFramePr>
            <a:graphicFrameLocks noChangeAspect="1"/>
          </p:cNvGraphicFramePr>
          <p:nvPr/>
        </p:nvGraphicFramePr>
        <p:xfrm>
          <a:off x="6588125" y="5229225"/>
          <a:ext cx="1223963" cy="687388"/>
        </p:xfrm>
        <a:graphic>
          <a:graphicData uri="http://schemas.openxmlformats.org/presentationml/2006/ole">
            <p:oleObj spid="_x0000_s9220" name="Формула" r:id="rId5" imgW="406224" imgH="228501" progId="Equation.3">
              <p:embed/>
            </p:oleObj>
          </a:graphicData>
        </a:graphic>
      </p:graphicFrame>
      <p:sp>
        <p:nvSpPr>
          <p:cNvPr id="9235" name="Line 13"/>
          <p:cNvSpPr>
            <a:spLocks noChangeShapeType="1"/>
          </p:cNvSpPr>
          <p:nvPr/>
        </p:nvSpPr>
        <p:spPr bwMode="auto">
          <a:xfrm>
            <a:off x="6156325" y="2420938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221" name="Object 14"/>
          <p:cNvGraphicFramePr>
            <a:graphicFrameLocks noChangeAspect="1"/>
          </p:cNvGraphicFramePr>
          <p:nvPr/>
        </p:nvGraphicFramePr>
        <p:xfrm>
          <a:off x="6300788" y="2636838"/>
          <a:ext cx="533400" cy="647700"/>
        </p:xfrm>
        <a:graphic>
          <a:graphicData uri="http://schemas.openxmlformats.org/presentationml/2006/ole">
            <p:oleObj spid="_x0000_s9221" name="Формула" r:id="rId6" imgW="177569" imgH="215619" progId="Equation.3">
              <p:embed/>
            </p:oleObj>
          </a:graphicData>
        </a:graphic>
      </p:graphicFrame>
      <p:graphicFrame>
        <p:nvGraphicFramePr>
          <p:cNvPr id="9222" name="Object 15"/>
          <p:cNvGraphicFramePr>
            <a:graphicFrameLocks noChangeAspect="1"/>
          </p:cNvGraphicFramePr>
          <p:nvPr/>
        </p:nvGraphicFramePr>
        <p:xfrm>
          <a:off x="5940425" y="1268413"/>
          <a:ext cx="863600" cy="473075"/>
        </p:xfrm>
        <a:graphic>
          <a:graphicData uri="http://schemas.openxmlformats.org/presentationml/2006/ole">
            <p:oleObj spid="_x0000_s9222" name="Формула" r:id="rId7" imgW="393359" imgH="215713" progId="Equation.3">
              <p:embed/>
            </p:oleObj>
          </a:graphicData>
        </a:graphic>
      </p:graphicFrame>
      <p:sp>
        <p:nvSpPr>
          <p:cNvPr id="9236" name="Line 16"/>
          <p:cNvSpPr>
            <a:spLocks noChangeShapeType="1"/>
          </p:cNvSpPr>
          <p:nvPr/>
        </p:nvSpPr>
        <p:spPr bwMode="auto">
          <a:xfrm>
            <a:off x="6227763" y="5589588"/>
            <a:ext cx="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223" name="Object 17"/>
          <p:cNvGraphicFramePr>
            <a:graphicFrameLocks noChangeAspect="1"/>
          </p:cNvGraphicFramePr>
          <p:nvPr/>
        </p:nvGraphicFramePr>
        <p:xfrm>
          <a:off x="6443663" y="6021388"/>
          <a:ext cx="447675" cy="620712"/>
        </p:xfrm>
        <a:graphic>
          <a:graphicData uri="http://schemas.openxmlformats.org/presentationml/2006/ole">
            <p:oleObj spid="_x0000_s9223" name="Формула" r:id="rId8" imgW="165028" imgH="228501" progId="Equation.3">
              <p:embed/>
            </p:oleObj>
          </a:graphicData>
        </a:graphic>
      </p:graphicFrame>
      <p:sp>
        <p:nvSpPr>
          <p:cNvPr id="9237" name="Text Box 18"/>
          <p:cNvSpPr txBox="1">
            <a:spLocks noChangeArrowheads="1"/>
          </p:cNvSpPr>
          <p:nvPr/>
        </p:nvSpPr>
        <p:spPr bwMode="auto">
          <a:xfrm>
            <a:off x="250825" y="1196975"/>
            <a:ext cx="417512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ru-RU" altLang="ru-RU" sz="2800" b="1">
                <a:latin typeface="Arial" charset="0"/>
                <a:cs typeface="Arial" charset="0"/>
              </a:rPr>
              <a:t>Какими видами механической энергии обладает мяч в 1, 2, и 3 положениях? </a:t>
            </a:r>
          </a:p>
          <a:p>
            <a:pPr marL="457200" indent="-457200" eaLnBrk="1" hangingPunct="1">
              <a:buFontTx/>
              <a:buAutoNum type="arabicPeriod"/>
            </a:pPr>
            <a:endParaRPr lang="ru-RU" altLang="ru-RU" sz="2800" b="1">
              <a:latin typeface="Arial" charset="0"/>
              <a:cs typeface="Arial" charset="0"/>
            </a:endParaRPr>
          </a:p>
          <a:p>
            <a:pPr marL="457200" indent="-457200" eaLnBrk="1" hangingPunct="1"/>
            <a:r>
              <a:rPr lang="ru-RU" altLang="ru-RU" sz="2800" b="1">
                <a:latin typeface="Arial" charset="0"/>
                <a:cs typeface="Arial" charset="0"/>
              </a:rPr>
              <a:t>2. Какие превращения </a:t>
            </a:r>
          </a:p>
          <a:p>
            <a:pPr marL="457200" indent="-457200" eaLnBrk="1" hangingPunct="1"/>
            <a:r>
              <a:rPr lang="ru-RU" altLang="ru-RU" sz="2800" b="1">
                <a:latin typeface="Arial" charset="0"/>
                <a:cs typeface="Arial" charset="0"/>
              </a:rPr>
              <a:t>    энергии происходят</a:t>
            </a:r>
          </a:p>
          <a:p>
            <a:pPr marL="457200" indent="-457200" eaLnBrk="1" hangingPunct="1"/>
            <a:r>
              <a:rPr lang="ru-RU" altLang="ru-RU" sz="2800" b="1">
                <a:latin typeface="Arial" charset="0"/>
                <a:cs typeface="Arial" charset="0"/>
              </a:rPr>
              <a:t>    при падении мяча </a:t>
            </a:r>
          </a:p>
          <a:p>
            <a:pPr marL="457200" indent="-457200" eaLnBrk="1" hangingPunct="1"/>
            <a:r>
              <a:rPr lang="ru-RU" altLang="ru-RU" sz="2800" b="1">
                <a:latin typeface="Arial" charset="0"/>
                <a:cs typeface="Arial" charset="0"/>
              </a:rPr>
              <a:t>    с высоты </a:t>
            </a:r>
            <a:r>
              <a:rPr lang="en-US" altLang="ru-RU" sz="2800" b="1">
                <a:latin typeface="Arial" charset="0"/>
                <a:cs typeface="Arial" charset="0"/>
              </a:rPr>
              <a:t>h</a:t>
            </a:r>
            <a:r>
              <a:rPr lang="en-US" altLang="ru-RU" sz="2800" b="1" baseline="-25000">
                <a:latin typeface="Arial" charset="0"/>
                <a:cs typeface="Arial" charset="0"/>
              </a:rPr>
              <a:t>1</a:t>
            </a:r>
            <a:r>
              <a:rPr lang="ru-RU" altLang="ru-RU" sz="2800" b="1">
                <a:latin typeface="Arial" charset="0"/>
                <a:cs typeface="Arial" charset="0"/>
              </a:rPr>
              <a:t>?</a:t>
            </a:r>
          </a:p>
        </p:txBody>
      </p:sp>
      <p:graphicFrame>
        <p:nvGraphicFramePr>
          <p:cNvPr id="9224" name="Object 21"/>
          <p:cNvGraphicFramePr>
            <a:graphicFrameLocks noChangeAspect="1"/>
          </p:cNvGraphicFramePr>
          <p:nvPr/>
        </p:nvGraphicFramePr>
        <p:xfrm>
          <a:off x="5508625" y="5229225"/>
          <a:ext cx="452438" cy="703263"/>
        </p:xfrm>
        <a:graphic>
          <a:graphicData uri="http://schemas.openxmlformats.org/presentationml/2006/ole">
            <p:oleObj spid="_x0000_s9224" name="Формула" r:id="rId9" imgW="114102" imgH="177492" progId="Equation.3">
              <p:embed/>
            </p:oleObj>
          </a:graphicData>
        </a:graphic>
      </p:graphicFrame>
      <p:graphicFrame>
        <p:nvGraphicFramePr>
          <p:cNvPr id="9225" name="Object 22"/>
          <p:cNvGraphicFramePr>
            <a:graphicFrameLocks noChangeAspect="1"/>
          </p:cNvGraphicFramePr>
          <p:nvPr/>
        </p:nvGraphicFramePr>
        <p:xfrm>
          <a:off x="5508625" y="333375"/>
          <a:ext cx="315913" cy="587375"/>
        </p:xfrm>
        <a:graphic>
          <a:graphicData uri="http://schemas.openxmlformats.org/presentationml/2006/ole">
            <p:oleObj spid="_x0000_s9225" name="Формула" r:id="rId10" imgW="88707" imgH="164742" progId="Equation.3">
              <p:embed/>
            </p:oleObj>
          </a:graphicData>
        </a:graphic>
      </p:graphicFrame>
      <p:graphicFrame>
        <p:nvGraphicFramePr>
          <p:cNvPr id="9226" name="Object 23"/>
          <p:cNvGraphicFramePr>
            <a:graphicFrameLocks noChangeAspect="1"/>
          </p:cNvGraphicFramePr>
          <p:nvPr/>
        </p:nvGraphicFramePr>
        <p:xfrm>
          <a:off x="5364163" y="1773238"/>
          <a:ext cx="442912" cy="576262"/>
        </p:xfrm>
        <a:graphic>
          <a:graphicData uri="http://schemas.openxmlformats.org/presentationml/2006/ole">
            <p:oleObj spid="_x0000_s9226" name="Формула" r:id="rId11" imgW="126780" imgH="164814" progId="Equation.3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549275"/>
            <a:ext cx="813752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Наличие у тел кинетической энергии объясняется… </a:t>
            </a:r>
          </a:p>
          <a:p>
            <a:pPr eaLnBrk="1" hangingPunct="1"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1)) взаимодействием тел или частей тела</a:t>
            </a:r>
          </a:p>
          <a:p>
            <a:pPr marL="457200" indent="-457200" eaLnBrk="1" hangingPunct="1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2) взаимодействием молекул вещества</a:t>
            </a:r>
          </a:p>
          <a:p>
            <a:pPr marL="457200" indent="-457200" eaLnBrk="1" hangingPunct="1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3) движением тела</a:t>
            </a: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755650" y="3213100"/>
            <a:ext cx="35290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Line 4"/>
          <p:cNvSpPr>
            <a:spLocks noChangeShapeType="1"/>
          </p:cNvSpPr>
          <p:nvPr/>
        </p:nvSpPr>
        <p:spPr bwMode="auto">
          <a:xfrm>
            <a:off x="647700" y="4365625"/>
            <a:ext cx="7524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23850" y="404813"/>
            <a:ext cx="82089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Arial" charset="0"/>
                <a:cs typeface="Arial" charset="0"/>
              </a:rPr>
              <a:t>4. Камень падает на землю. Какие превращения энергии при этом происходят?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116013" y="2133600"/>
            <a:ext cx="7848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arenR"/>
            </a:pPr>
            <a:r>
              <a:rPr lang="ru-RU" altLang="ru-RU" sz="2800" b="1">
                <a:latin typeface="Arial" charset="0"/>
                <a:cs typeface="Arial" charset="0"/>
              </a:rPr>
              <a:t>кинетическая энергия камня превращается в его потенциальную энергию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sz="2800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sz="2800" b="1">
                <a:latin typeface="Arial" charset="0"/>
                <a:cs typeface="Arial" charset="0"/>
              </a:rPr>
              <a:t>потенциальная энергия камня превращается в его кинетическую энергию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sz="2800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sz="2800" b="1">
                <a:latin typeface="Arial" charset="0"/>
                <a:cs typeface="Arial" charset="0"/>
              </a:rPr>
              <a:t>никаких превращений энергии не происходит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38138" y="4724400"/>
            <a:ext cx="8805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Чем большую работу может совершить тело, тем большей энергией оно обладает.</a:t>
            </a:r>
          </a:p>
        </p:txBody>
      </p:sp>
      <p:sp>
        <p:nvSpPr>
          <p:cNvPr id="13315" name="Прямоугольник 9"/>
          <p:cNvSpPr>
            <a:spLocks noChangeArrowheads="1"/>
          </p:cNvSpPr>
          <p:nvPr/>
        </p:nvSpPr>
        <p:spPr bwMode="auto">
          <a:xfrm>
            <a:off x="250825" y="404813"/>
            <a:ext cx="8713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  <a:latin typeface="Arial" charset="0"/>
                <a:cs typeface="Arial" charset="0"/>
              </a:rPr>
              <a:t>2) Единица измерения энергия в СИ: 1 Дж</a:t>
            </a:r>
            <a:endParaRPr lang="ru-RU" altLang="ru-RU" sz="320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51117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268413"/>
            <a:ext cx="14462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068638"/>
            <a:ext cx="17287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100388"/>
            <a:ext cx="331311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C:\Users\User\Desktop\Безымянныйюююююююююююю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852738"/>
            <a:ext cx="15128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611188" y="2492375"/>
            <a:ext cx="770413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1188" y="4581525"/>
            <a:ext cx="77057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8" y="5805488"/>
            <a:ext cx="5489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800" b="1">
                <a:latin typeface="Arial" charset="0"/>
                <a:cs typeface="Arial" charset="0"/>
              </a:rPr>
              <a:t>C</a:t>
            </a:r>
            <a:r>
              <a:rPr lang="ru-RU" altLang="ru-RU" sz="2800" b="1">
                <a:latin typeface="Arial" charset="0"/>
                <a:cs typeface="Arial" charset="0"/>
              </a:rPr>
              <a:t>овершённая работа равна…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16538" y="5805488"/>
            <a:ext cx="38274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Arial" charset="0"/>
                <a:cs typeface="Arial" charset="0"/>
              </a:rPr>
              <a:t>изменению энергии.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Line 4"/>
          <p:cNvSpPr>
            <a:spLocks noChangeShapeType="1"/>
          </p:cNvSpPr>
          <p:nvPr/>
        </p:nvSpPr>
        <p:spPr bwMode="auto">
          <a:xfrm>
            <a:off x="179388" y="4797425"/>
            <a:ext cx="9036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569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Arial" charset="0"/>
                <a:cs typeface="Arial" charset="0"/>
              </a:rPr>
              <a:t>5) Мальчик завёл ключиком игрушечный автомобиль. Пружина стала обладать механической энергией. Какой переход энер-гии происходит при движении автомобиля ?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395288" y="2997200"/>
            <a:ext cx="86423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arenR"/>
            </a:pPr>
            <a:r>
              <a:rPr lang="ru-RU" altLang="ru-RU" sz="2800" b="1">
                <a:latin typeface="Arial" charset="0"/>
                <a:cs typeface="Arial" charset="0"/>
              </a:rPr>
              <a:t>кинетическая энергия  превращается в потенциальную энергию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sz="2800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sz="2800" b="1">
                <a:latin typeface="Arial" charset="0"/>
                <a:cs typeface="Arial" charset="0"/>
              </a:rPr>
              <a:t>потенциальная энергия  превращается в  кинетическую энергию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sz="2800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sz="2800" b="1">
                <a:latin typeface="Arial" charset="0"/>
                <a:cs typeface="Arial" charset="0"/>
              </a:rPr>
              <a:t>никаких превращений энергии не происходит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3635375" y="2205038"/>
            <a:ext cx="5508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4566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Arial" charset="0"/>
                <a:cs typeface="Arial" charset="0"/>
              </a:rPr>
              <a:t>6) Какие превращения энергии при движении маятника из точки В в точку А?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28082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492500" y="1700213"/>
            <a:ext cx="54006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arenR"/>
            </a:pPr>
            <a:r>
              <a:rPr lang="ru-RU" altLang="ru-RU" sz="2800" b="1">
                <a:latin typeface="Arial" charset="0"/>
                <a:cs typeface="Arial" charset="0"/>
              </a:rPr>
              <a:t>кинетическая энергия  превращается в потенциальную энергию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sz="2800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sz="2800" b="1">
                <a:latin typeface="Arial" charset="0"/>
                <a:cs typeface="Arial" charset="0"/>
              </a:rPr>
              <a:t>потенциальная энергия  превращается в  кинетическую энергию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sz="2800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sz="2800" b="1">
                <a:latin typeface="Arial" charset="0"/>
                <a:cs typeface="Arial" charset="0"/>
              </a:rPr>
              <a:t>никаких превращений энергии не происходит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149725"/>
            <a:ext cx="3095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619250" y="4437063"/>
            <a:ext cx="0" cy="122396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00025" y="333375"/>
            <a:ext cx="89439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000" b="1">
                <a:solidFill>
                  <a:srgbClr val="0000FF"/>
                </a:solidFill>
                <a:latin typeface="Arial" charset="0"/>
                <a:cs typeface="Arial" charset="0"/>
              </a:rPr>
              <a:t>7. Сосулька падает с крыши дома. Считая, что</a:t>
            </a:r>
            <a:r>
              <a:rPr lang="en-US" altLang="ru-RU" sz="3000" b="1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>
                <a:solidFill>
                  <a:srgbClr val="0000FF"/>
                </a:solidFill>
                <a:latin typeface="Arial" charset="0"/>
                <a:cs typeface="Arial" charset="0"/>
              </a:rPr>
              <a:t>сопротивлением воздуха можно пренебречь, укажите все правильные утверждения.</a:t>
            </a:r>
            <a:r>
              <a:rPr lang="ru-RU" altLang="ru-RU" sz="300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7088" y="2349500"/>
            <a:ext cx="8137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latin typeface="Arial" charset="0"/>
                <a:cs typeface="Arial" charset="0"/>
              </a:rPr>
              <a:t>1). Потенциальная энергия сосульки в конце падения максимальна.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27088" y="3644900"/>
            <a:ext cx="8137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latin typeface="Arial" charset="0"/>
                <a:cs typeface="Arial" charset="0"/>
              </a:rPr>
              <a:t>2). Кинетическая энергия сосульки при падении не изменяется.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71525" y="4941888"/>
            <a:ext cx="83724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latin typeface="Arial" charset="0"/>
                <a:cs typeface="Arial" charset="0"/>
              </a:rPr>
              <a:t>3). Полная механическая энергия сосульки</a:t>
            </a:r>
            <a:r>
              <a:rPr lang="en-US" altLang="ru-RU" sz="3200" b="1">
                <a:latin typeface="Arial" charset="0"/>
                <a:cs typeface="Arial" charset="0"/>
              </a:rPr>
              <a:t> </a:t>
            </a:r>
            <a:r>
              <a:rPr lang="ru-RU" altLang="ru-RU" sz="3200" b="1">
                <a:latin typeface="Arial" charset="0"/>
                <a:cs typeface="Arial" charset="0"/>
              </a:rPr>
              <a:t>сохраняется.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250825" y="5516563"/>
            <a:ext cx="8208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23850" y="333375"/>
            <a:ext cx="8569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Arial" charset="0"/>
                <a:cs typeface="Arial" charset="0"/>
              </a:rPr>
              <a:t>8. Теннисный шарик падает на стальную плиту и подскакивает на такую же высоту. На каком участке  траектории его и потенциальная, и кинетическая увеличивается?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611188" y="2997200"/>
            <a:ext cx="82311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>
              <a:buFontTx/>
              <a:buAutoNum type="arabicParenR"/>
            </a:pPr>
            <a:r>
              <a:rPr lang="ru-RU" altLang="ru-RU" b="1">
                <a:latin typeface="Arial" charset="0"/>
                <a:cs typeface="Arial" charset="0"/>
              </a:rPr>
              <a:t>при движении от верхней точки траектории вниз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b="1">
                <a:latin typeface="Arial" charset="0"/>
                <a:cs typeface="Arial" charset="0"/>
              </a:rPr>
              <a:t>при движении от нижней точки траектории вверх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b="1">
                <a:latin typeface="Arial" charset="0"/>
                <a:cs typeface="Arial" charset="0"/>
              </a:rPr>
              <a:t>на любом участке траектории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b="1">
                <a:latin typeface="Arial" charset="0"/>
                <a:cs typeface="Arial" charset="0"/>
              </a:rPr>
              <a:t>такого участка нет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31800" y="5732463"/>
            <a:ext cx="414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250825" y="4292600"/>
            <a:ext cx="87137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50825" y="260350"/>
            <a:ext cx="77771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00FF"/>
                </a:solidFill>
                <a:latin typeface="Arial" charset="0"/>
                <a:cs typeface="Arial" charset="0"/>
              </a:rPr>
              <a:t>9. Теннисный шарик падает на стальную плиту и подскакивает на такую же высоту. На каком участке  траектории его потенциальная энергия увеличивается, а кинетическая уменьшается?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611188" y="2997200"/>
            <a:ext cx="82311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>
              <a:buFontTx/>
              <a:buAutoNum type="arabicParenR"/>
            </a:pPr>
            <a:r>
              <a:rPr lang="ru-RU" altLang="ru-RU" b="1">
                <a:latin typeface="Arial" charset="0"/>
                <a:cs typeface="Arial" charset="0"/>
              </a:rPr>
              <a:t>при движении от верхней точки траектории вниз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b="1">
                <a:latin typeface="Arial" charset="0"/>
                <a:cs typeface="Arial" charset="0"/>
              </a:rPr>
              <a:t>при движении от нижней точки траектории вверх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b="1">
                <a:latin typeface="Arial" charset="0"/>
                <a:cs typeface="Arial" charset="0"/>
              </a:rPr>
              <a:t>на любом участке траектории</a:t>
            </a:r>
          </a:p>
          <a:p>
            <a:pPr marL="457200" indent="-457200" eaLnBrk="1" hangingPunct="1">
              <a:buFontTx/>
              <a:buAutoNum type="arabicParenR"/>
            </a:pPr>
            <a:endParaRPr lang="ru-RU" altLang="ru-RU" b="1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arenR"/>
            </a:pPr>
            <a:r>
              <a:rPr lang="ru-RU" altLang="ru-RU" b="1">
                <a:latin typeface="Arial" charset="0"/>
                <a:cs typeface="Arial" charset="0"/>
              </a:rPr>
              <a:t>такого участка нет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13788" cy="2571750"/>
          </a:xfrm>
        </p:spPr>
        <p:txBody>
          <a:bodyPr/>
          <a:lstStyle/>
          <a:p>
            <a:pPr algn="l"/>
            <a:r>
              <a:rPr lang="ru-RU" altLang="ru-RU" sz="2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10. Мальчик подбросил футбольный мяч массой 0,4 кг на высоту 3 м. Насколько изменилась потенциальная энергия мяча?</a:t>
            </a:r>
          </a:p>
        </p:txBody>
      </p:sp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1476375" y="3644900"/>
            <a:ext cx="3000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/>
            <a:r>
              <a:rPr lang="ru-RU" altLang="ru-RU" sz="3200" b="1">
                <a:latin typeface="Arial" charset="0"/>
                <a:cs typeface="Arial" charset="0"/>
              </a:rPr>
              <a:t>1) 4 Дж</a:t>
            </a:r>
          </a:p>
          <a:p>
            <a:pPr marL="457200" indent="-457200" eaLnBrk="1"/>
            <a:r>
              <a:rPr lang="ru-RU" altLang="ru-RU" sz="3200" b="1">
                <a:latin typeface="Arial" charset="0"/>
                <a:cs typeface="Arial" charset="0"/>
              </a:rPr>
              <a:t>2) 12 Дж</a:t>
            </a:r>
          </a:p>
          <a:p>
            <a:pPr marL="457200" indent="-457200" eaLnBrk="1"/>
            <a:r>
              <a:rPr lang="ru-RU" altLang="ru-RU" sz="3200" b="1">
                <a:latin typeface="Arial" charset="0"/>
                <a:cs typeface="Arial" charset="0"/>
              </a:rPr>
              <a:t>3) 1,2 Дж</a:t>
            </a:r>
          </a:p>
          <a:p>
            <a:pPr marL="457200" indent="-457200" eaLnBrk="1"/>
            <a:r>
              <a:rPr lang="ru-RU" altLang="ru-RU" sz="3200" b="1">
                <a:latin typeface="Arial" charset="0"/>
                <a:cs typeface="Arial" charset="0"/>
              </a:rPr>
              <a:t>4) 7,5 Дж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116013" y="4724400"/>
            <a:ext cx="35290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13787" cy="2587625"/>
          </a:xfrm>
        </p:spPr>
        <p:txBody>
          <a:bodyPr/>
          <a:lstStyle/>
          <a:p>
            <a:pPr algn="l"/>
            <a:r>
              <a:rPr lang="ru-RU" altLang="ru-RU" sz="2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11. Потенциальная энергия взаимодействия с Землей гири массой 5 кг увеличилась на 75 Дж. Это произошло в результате того, что гирю…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700338" y="3860800"/>
            <a:ext cx="4286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3200" b="1">
                <a:latin typeface="Arial" charset="0"/>
                <a:cs typeface="Arial" charset="0"/>
              </a:rPr>
              <a:t>подняли на 1,5 м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3200" b="1">
                <a:latin typeface="Arial" charset="0"/>
                <a:cs typeface="Arial" charset="0"/>
              </a:rPr>
              <a:t>опустили на 1,5м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3200" b="1">
                <a:latin typeface="Arial" charset="0"/>
                <a:cs typeface="Arial" charset="0"/>
              </a:rPr>
              <a:t>подняли на 7 м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3200" b="1">
                <a:latin typeface="Arial" charset="0"/>
                <a:cs typeface="Arial" charset="0"/>
              </a:rPr>
              <a:t>опустили на 7 м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555875" y="4437063"/>
            <a:ext cx="35290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755650" y="207963"/>
            <a:ext cx="7993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80975" algn="l"/>
              </a:tabLst>
            </a:pPr>
            <a:r>
              <a:rPr lang="ru-RU" sz="3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12.Энергия, которой обладает тело вследствие своего движения, называется...</a:t>
            </a:r>
          </a:p>
        </p:txBody>
      </p:sp>
      <p:sp>
        <p:nvSpPr>
          <p:cNvPr id="38915" name="Прямоугольник 5"/>
          <p:cNvSpPr>
            <a:spLocks noChangeArrowheads="1"/>
          </p:cNvSpPr>
          <p:nvPr/>
        </p:nvSpPr>
        <p:spPr bwMode="auto">
          <a:xfrm>
            <a:off x="1116013" y="2565400"/>
            <a:ext cx="7559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80975" algn="l"/>
              </a:tabLst>
            </a:pPr>
            <a:r>
              <a:rPr lang="ru-RU" sz="32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1) потенциальной энергией.</a:t>
            </a:r>
            <a:endParaRPr lang="ru-RU" sz="3200" b="1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tabLst>
                <a:tab pos="180975" algn="l"/>
              </a:tabLst>
            </a:pPr>
            <a:r>
              <a:rPr lang="ru-RU" sz="32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2) кинетической энергией.</a:t>
            </a:r>
            <a:endParaRPr lang="ru-RU" sz="3200" b="1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71550" y="3644900"/>
            <a:ext cx="576103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395288" y="620713"/>
            <a:ext cx="82438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19100" algn="l"/>
                <a:tab pos="3700463" algn="l"/>
                <a:tab pos="4054475" algn="l"/>
              </a:tabLst>
            </a:pPr>
            <a:r>
              <a:rPr lang="ru-RU" sz="2800" b="1">
                <a:solidFill>
                  <a:srgbClr val="0000FF"/>
                </a:solidFill>
                <a:latin typeface="Arial" charset="0"/>
                <a:cs typeface="Arial" charset="0"/>
              </a:rPr>
              <a:t>13. Какой механической энергией относительно Земли обладает </a:t>
            </a:r>
            <a:r>
              <a:rPr lang="ru-RU" sz="2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космический корабль, движущийся по орбите?</a:t>
            </a:r>
            <a:endParaRPr lang="ru-RU" sz="28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827088" y="2565400"/>
            <a:ext cx="7632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19100" algn="l"/>
                <a:tab pos="3700463" algn="l"/>
                <a:tab pos="4054475" algn="l"/>
              </a:tabLst>
            </a:pPr>
            <a:r>
              <a:rPr lang="ru-RU" sz="28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1)  Кинетической.</a:t>
            </a:r>
            <a:endParaRPr lang="ru-RU" sz="2800" b="1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tabLst>
                <a:tab pos="419100" algn="l"/>
                <a:tab pos="3700463" algn="l"/>
                <a:tab pos="4054475" algn="l"/>
              </a:tabLst>
            </a:pPr>
            <a:r>
              <a:rPr lang="ru-RU" sz="28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2)  Потенциальной.</a:t>
            </a:r>
            <a:endParaRPr lang="ru-RU" sz="2800" b="1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tabLst>
                <a:tab pos="419100" algn="l"/>
                <a:tab pos="3700463" algn="l"/>
                <a:tab pos="4054475" algn="l"/>
              </a:tabLst>
            </a:pPr>
            <a:r>
              <a:rPr lang="ru-RU" sz="28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3)  Потенциальной и кинетической.</a:t>
            </a:r>
            <a:endParaRPr lang="ru-RU" sz="2800" b="1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16013" y="4005263"/>
            <a:ext cx="57594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981075"/>
            <a:ext cx="331311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149725"/>
            <a:ext cx="33845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11"/>
          <p:cNvSpPr>
            <a:spLocks noChangeShapeType="1"/>
          </p:cNvSpPr>
          <p:nvPr/>
        </p:nvSpPr>
        <p:spPr bwMode="auto">
          <a:xfrm flipV="1">
            <a:off x="6084888" y="1773238"/>
            <a:ext cx="12255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12"/>
          <p:cNvSpPr>
            <a:spLocks noChangeShapeType="1"/>
          </p:cNvSpPr>
          <p:nvPr/>
        </p:nvSpPr>
        <p:spPr bwMode="auto">
          <a:xfrm flipH="1">
            <a:off x="2411413" y="1341438"/>
            <a:ext cx="11525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395288" y="1125538"/>
            <a:ext cx="201612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Мяч, поднятый над Землей</a:t>
            </a: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6983413" y="1412875"/>
            <a:ext cx="21605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Сжатая пружина</a:t>
            </a:r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 flipH="1" flipV="1">
            <a:off x="2700338" y="5013325"/>
            <a:ext cx="8651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 flipV="1">
            <a:off x="5364163" y="4581525"/>
            <a:ext cx="11525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250825" y="4508500"/>
            <a:ext cx="26892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Мяч лежит на </a:t>
            </a:r>
          </a:p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поверхности </a:t>
            </a:r>
          </a:p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Земли</a:t>
            </a: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6450013" y="4437063"/>
            <a:ext cx="24431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Пружина не </a:t>
            </a:r>
          </a:p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деформиро-вана</a:t>
            </a:r>
          </a:p>
        </p:txBody>
      </p:sp>
      <p:sp>
        <p:nvSpPr>
          <p:cNvPr id="14348" name="Прямоугольник 13"/>
          <p:cNvSpPr>
            <a:spLocks noChangeArrowheads="1"/>
          </p:cNvSpPr>
          <p:nvPr/>
        </p:nvSpPr>
        <p:spPr bwMode="auto">
          <a:xfrm>
            <a:off x="900113" y="3500438"/>
            <a:ext cx="7494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>
                <a:solidFill>
                  <a:srgbClr val="C00000"/>
                </a:solidFill>
                <a:latin typeface="Arial" charset="0"/>
                <a:cs typeface="Arial" charset="0"/>
              </a:rPr>
              <a:t>Тела, не обладающие энергией </a:t>
            </a:r>
            <a:endParaRPr lang="ru-RU" altLang="ru-RU" sz="3600"/>
          </a:p>
        </p:txBody>
      </p:sp>
      <p:sp>
        <p:nvSpPr>
          <p:cNvPr id="14349" name="Прямоугольник 14"/>
          <p:cNvSpPr>
            <a:spLocks noChangeArrowheads="1"/>
          </p:cNvSpPr>
          <p:nvPr/>
        </p:nvSpPr>
        <p:spPr bwMode="auto">
          <a:xfrm>
            <a:off x="1331913" y="260350"/>
            <a:ext cx="6831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>
                <a:solidFill>
                  <a:srgbClr val="C00000"/>
                </a:solidFill>
                <a:latin typeface="Arial" charset="0"/>
                <a:cs typeface="Arial" charset="0"/>
              </a:rPr>
              <a:t>Тела, обладающие энергией </a:t>
            </a:r>
            <a:endParaRPr lang="ru-RU" altLang="ru-RU" sz="360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6"/>
          <p:cNvSpPr txBox="1">
            <a:spLocks noChangeArrowheads="1"/>
          </p:cNvSpPr>
          <p:nvPr/>
        </p:nvSpPr>
        <p:spPr bwMode="auto">
          <a:xfrm>
            <a:off x="900113" y="333375"/>
            <a:ext cx="8064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  <a:latin typeface="Arial" charset="0"/>
                <a:cs typeface="Arial" charset="0"/>
              </a:rPr>
              <a:t>От чего зависит энергия поднятого над Землей тела?</a:t>
            </a:r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395288" y="4797425"/>
            <a:ext cx="84978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>
                <a:latin typeface="Arial" charset="0"/>
                <a:cs typeface="Arial" charset="0"/>
              </a:rPr>
              <a:t>От высоты поднятия и массы тела,</a:t>
            </a:r>
          </a:p>
          <a:p>
            <a:pPr algn="ctr" eaLnBrk="1" hangingPunct="1"/>
            <a:r>
              <a:rPr lang="ru-RU" altLang="ru-RU" sz="3200" b="1">
                <a:latin typeface="Arial" charset="0"/>
                <a:cs typeface="Arial" charset="0"/>
              </a:rPr>
              <a:t> т.е. от взаимного расположения </a:t>
            </a:r>
          </a:p>
          <a:p>
            <a:pPr algn="ctr" eaLnBrk="1" hangingPunct="1"/>
            <a:r>
              <a:rPr lang="ru-RU" altLang="ru-RU" sz="3200" b="1">
                <a:latin typeface="Arial" charset="0"/>
                <a:cs typeface="Arial" charset="0"/>
              </a:rPr>
              <a:t>тела и Земли. </a:t>
            </a:r>
          </a:p>
        </p:txBody>
      </p:sp>
      <p:pic>
        <p:nvPicPr>
          <p:cNvPr id="15364" name="Picture 10" descr="C:\Users\User\Desktop\Безымянныйюююююююююююю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26638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User\Desktop\9999000.jpg"/>
          <p:cNvPicPr>
            <a:picLocks noChangeAspect="1" noChangeArrowheads="1"/>
          </p:cNvPicPr>
          <p:nvPr/>
        </p:nvPicPr>
        <p:blipFill>
          <a:blip r:embed="rId3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4116909" y="1556791"/>
            <a:ext cx="4251355" cy="295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755650" y="4437063"/>
            <a:ext cx="26638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8"/>
          <p:cNvSpPr txBox="1">
            <a:spLocks noChangeArrowheads="1"/>
          </p:cNvSpPr>
          <p:nvPr/>
        </p:nvSpPr>
        <p:spPr bwMode="auto">
          <a:xfrm>
            <a:off x="768350" y="404813"/>
            <a:ext cx="7666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latin typeface="Arial" charset="0"/>
                <a:cs typeface="Arial" charset="0"/>
              </a:rPr>
              <a:t>От чего зависит энергия сжатой </a:t>
            </a:r>
          </a:p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latin typeface="Arial" charset="0"/>
                <a:cs typeface="Arial" charset="0"/>
              </a:rPr>
              <a:t>(или растянутой) пружины? 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476250" y="4437063"/>
            <a:ext cx="866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От деформации пружины, т.е. от взаимного расположения ее витков, а витки пружины – это части одного и того же тела.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773238"/>
            <a:ext cx="21605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4467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User\Desktop\Рисунок15555555555555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5076056" y="1988840"/>
            <a:ext cx="374644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860800"/>
            <a:ext cx="60563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8931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000" b="1">
                <a:solidFill>
                  <a:srgbClr val="C00000"/>
                </a:solidFill>
                <a:latin typeface="Arial" charset="0"/>
                <a:cs typeface="Arial" charset="0"/>
              </a:rPr>
              <a:t>3)Потенциальной энергией (Е</a:t>
            </a:r>
            <a:r>
              <a:rPr lang="ru-RU" altLang="ru-RU" sz="3000" b="1" baseline="-25000">
                <a:solidFill>
                  <a:srgbClr val="C00000"/>
                </a:solidFill>
                <a:latin typeface="Arial" charset="0"/>
                <a:cs typeface="Arial" charset="0"/>
              </a:rPr>
              <a:t>п</a:t>
            </a:r>
            <a:r>
              <a:rPr lang="ru-RU" altLang="ru-RU" sz="3000" b="1">
                <a:solidFill>
                  <a:srgbClr val="C00000"/>
                </a:solidFill>
                <a:latin typeface="Arial" charset="0"/>
                <a:cs typeface="Arial" charset="0"/>
              </a:rPr>
              <a:t> ) </a:t>
            </a:r>
            <a:r>
              <a:rPr lang="ru-RU" altLang="ru-RU" sz="3000" b="1">
                <a:latin typeface="Arial" charset="0"/>
                <a:cs typeface="Arial" charset="0"/>
              </a:rPr>
              <a:t>называется энергия, которая определяется  взаимным положением взаимодействующих тел или частей одного и того же тела.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-1331913" y="2708275"/>
            <a:ext cx="85677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Примеры тел, обладающих </a:t>
            </a:r>
          </a:p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потенциальной энергией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851275" y="5373688"/>
            <a:ext cx="2490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latin typeface="Arial" charset="0"/>
                <a:cs typeface="Arial" charset="0"/>
              </a:rPr>
              <a:t>Вода в реке,</a:t>
            </a:r>
          </a:p>
          <a:p>
            <a:pPr eaLnBrk="1" hangingPunct="1"/>
            <a:r>
              <a:rPr lang="ru-RU" altLang="ru-RU" b="1">
                <a:latin typeface="Arial" charset="0"/>
                <a:cs typeface="Arial" charset="0"/>
              </a:rPr>
              <a:t>удерживаемая</a:t>
            </a:r>
          </a:p>
          <a:p>
            <a:pPr eaLnBrk="1" hangingPunct="1"/>
            <a:r>
              <a:rPr lang="ru-RU" altLang="ru-RU" b="1">
                <a:latin typeface="Arial" charset="0"/>
                <a:cs typeface="Arial" charset="0"/>
              </a:rPr>
              <a:t>плотиной</a:t>
            </a:r>
          </a:p>
        </p:txBody>
      </p:sp>
      <p:pic>
        <p:nvPicPr>
          <p:cNvPr id="17414" name="Picture 7" descr="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989138"/>
            <a:ext cx="25257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93382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6443663" y="2133600"/>
            <a:ext cx="223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Машина для забивания свай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05038"/>
            <a:ext cx="28463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68313" y="333375"/>
            <a:ext cx="867568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Arial" charset="0"/>
                <a:cs typeface="Arial" charset="0"/>
              </a:rPr>
              <a:t>4. Потенциальная энергия тела, поднятого над Землей </a:t>
            </a:r>
            <a:r>
              <a:rPr lang="ru-RU" altLang="ru-RU" sz="2800" b="1">
                <a:latin typeface="Arial" charset="0"/>
                <a:cs typeface="Arial" charset="0"/>
              </a:rPr>
              <a:t>определяется работой, которую совершит сила тяжести при падении тела на землю.</a:t>
            </a: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4787900" y="2205038"/>
          <a:ext cx="1835150" cy="892175"/>
        </p:xfrm>
        <a:graphic>
          <a:graphicData uri="http://schemas.openxmlformats.org/presentationml/2006/ole">
            <p:oleObj spid="_x0000_s1026" name="Формула" r:id="rId4" imgW="469900" imgH="228600" progId="Equation.3">
              <p:embed/>
            </p:oleObj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3924300" y="3141663"/>
          <a:ext cx="3887788" cy="760412"/>
        </p:xfrm>
        <a:graphic>
          <a:graphicData uri="http://schemas.openxmlformats.org/presentationml/2006/ole">
            <p:oleObj spid="_x0000_s1027" name="Формула" r:id="rId5" imgW="1168400" imgH="228600" progId="Equation.3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4211638" y="4005263"/>
          <a:ext cx="3024187" cy="1111250"/>
        </p:xfrm>
        <a:graphic>
          <a:graphicData uri="http://schemas.openxmlformats.org/presentationml/2006/ole">
            <p:oleObj spid="_x0000_s1028" name="Формула" r:id="rId6" imgW="622030" imgH="228501" progId="Equation.3">
              <p:embed/>
            </p:oleObj>
          </a:graphicData>
        </a:graphic>
      </p:graphicFrame>
      <p:sp>
        <p:nvSpPr>
          <p:cNvPr id="1031" name="TextBox 9"/>
          <p:cNvSpPr txBox="1">
            <a:spLocks noChangeArrowheads="1"/>
          </p:cNvSpPr>
          <p:nvPr/>
        </p:nvSpPr>
        <p:spPr bwMode="auto">
          <a:xfrm>
            <a:off x="3635375" y="5589588"/>
            <a:ext cx="5257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charset="0"/>
                <a:cs typeface="Arial" charset="0"/>
              </a:rPr>
              <a:t>Когда потенциальная энергия мяча равна нулю?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item_4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771900"/>
            <a:ext cx="19446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batut00st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500438"/>
            <a:ext cx="30019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ше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73463"/>
            <a:ext cx="18732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Пружинный маятник"/>
          <p:cNvPicPr>
            <a:picLocks noChangeAspect="1" noChangeArrowheads="1" noCrop="1"/>
          </p:cNvPicPr>
          <p:nvPr/>
        </p:nvPicPr>
        <p:blipFill>
          <a:blip r:embed="rId5" cstate="print">
            <a:lum bright="30000" contrast="30000"/>
          </a:blip>
          <a:srcRect/>
          <a:stretch>
            <a:fillRect/>
          </a:stretch>
        </p:blipFill>
        <p:spPr bwMode="auto">
          <a:xfrm>
            <a:off x="2771775" y="1989138"/>
            <a:ext cx="28797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557338"/>
            <a:ext cx="208915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684213" y="260350"/>
            <a:ext cx="7488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latin typeface="Arial" charset="0"/>
                <a:cs typeface="Arial" charset="0"/>
              </a:rPr>
              <a:t>Потенциальная энергия упруго деформированного тела</a:t>
            </a:r>
          </a:p>
        </p:txBody>
      </p:sp>
      <p:pic>
        <p:nvPicPr>
          <p:cNvPr id="9" name="Picture 3" descr="C:\Users\User\Desktop\Рисунок15555555555555.jpg"/>
          <p:cNvPicPr>
            <a:picLocks noChangeAspect="1" noChangeArrowheads="1"/>
          </p:cNvPicPr>
          <p:nvPr/>
        </p:nvPicPr>
        <p:blipFill>
          <a:blip r:embed="rId7" cstate="screen">
            <a:lum contrast="20000"/>
          </a:blip>
          <a:srcRect/>
          <a:stretch>
            <a:fillRect/>
          </a:stretch>
        </p:blipFill>
        <p:spPr bwMode="auto">
          <a:xfrm>
            <a:off x="5868144" y="1628800"/>
            <a:ext cx="2954359" cy="1419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1208</Words>
  <Application>Microsoft Office PowerPoint</Application>
  <PresentationFormat>Экран (4:3)</PresentationFormat>
  <Paragraphs>196</Paragraphs>
  <Slides>38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Times New Roman</vt:lpstr>
      <vt:lpstr>Arial</vt:lpstr>
      <vt:lpstr>Calibri</vt:lpstr>
      <vt:lpstr>Monotype Corsiva</vt:lpstr>
      <vt:lpstr>Оформление по умолчанию</vt:lpstr>
      <vt:lpstr>Microsoft Equation 3.0</vt:lpstr>
      <vt:lpstr>Формула</vt:lpstr>
      <vt:lpstr>MathType 6.0 Equation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Примеры изменения энергии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10. Мальчик подбросил футбольный мяч массой 0,4 кг на высоту 3 м. Насколько изменилась потенциальная энергия мяча?</vt:lpstr>
      <vt:lpstr>11. Потенциальная энергия взаимодействия с Землей гири массой 5 кг увеличилась на 75 Дж. Это произошло в результате того, что гирю…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Larisa</dc:creator>
  <cp:lastModifiedBy>Лариса Гончарова</cp:lastModifiedBy>
  <cp:revision>105</cp:revision>
  <dcterms:created xsi:type="dcterms:W3CDTF">1601-01-01T00:00:00Z</dcterms:created>
  <dcterms:modified xsi:type="dcterms:W3CDTF">2019-06-17T19:13:06Z</dcterms:modified>
</cp:coreProperties>
</file>