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5" r:id="rId2"/>
    <p:sldId id="257" r:id="rId3"/>
    <p:sldId id="259" r:id="rId4"/>
    <p:sldId id="262" r:id="rId5"/>
    <p:sldId id="263" r:id="rId6"/>
    <p:sldId id="270" r:id="rId7"/>
    <p:sldId id="27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3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25E66D-65B5-47A8-8D3C-70647A881DB2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F21606-73DD-48D7-BE57-7B3FFD2516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88840"/>
            <a:ext cx="795070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Параллелограмм</a:t>
            </a:r>
            <a:endParaRPr lang="ru-RU" sz="8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059832" y="3140968"/>
            <a:ext cx="1080120" cy="0"/>
          </a:xfrm>
          <a:prstGeom prst="line">
            <a:avLst/>
          </a:pr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948264" y="3140968"/>
            <a:ext cx="1440160" cy="0"/>
          </a:xfrm>
          <a:prstGeom prst="line">
            <a:avLst/>
          </a:pr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/>
          <a:lstStyle/>
          <a:p>
            <a:endParaRPr lang="ru-RU" dirty="0" smtClean="0"/>
          </a:p>
          <a:p>
            <a:r>
              <a:rPr lang="ru-RU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 называется фигура?</a:t>
            </a:r>
          </a:p>
          <a:p>
            <a:pPr>
              <a:buNone/>
            </a:pPr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916832"/>
            <a:ext cx="324036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 rot="18363050">
            <a:off x="5606716" y="1852686"/>
            <a:ext cx="2121361" cy="16799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араллелограмм 5"/>
          <p:cNvSpPr/>
          <p:nvPr/>
        </p:nvSpPr>
        <p:spPr>
          <a:xfrm>
            <a:off x="2123728" y="4725144"/>
            <a:ext cx="3240360" cy="172819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3429000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прямоугольник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156176" y="407707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ромб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5301208"/>
            <a:ext cx="16561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?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9" grpId="1"/>
      <p:bldP spid="9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Параллелограммом называется четырехугольник, у которого противоположные стороны попарно параллельны.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1763688" y="4293096"/>
            <a:ext cx="2736304" cy="1440160"/>
          </a:xfrm>
          <a:prstGeom prst="parallelogram">
            <a:avLst>
              <a:gd name="adj" fmla="val 2397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55976" y="3717032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С</a:t>
            </a:r>
            <a:endParaRPr lang="ru-RU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11960" y="5445224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3717032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В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31640" y="530120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А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932040" y="3861048"/>
            <a:ext cx="4211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Из определения =&gt; АВ || С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, ВС || А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Свойства параллелограмма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1°. В параллелограмме противоположные стороны равны и противоположные углы равны .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°. Диагонали параллелограмма точкой пересечения делятся пополам.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Диагональ параллелограмма делит его на два равных треугольника</a:t>
            </a: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Итак…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2627784" y="1916832"/>
            <a:ext cx="3168352" cy="1440160"/>
            <a:chOff x="2627784" y="1916832"/>
            <a:chExt cx="3168352" cy="1440160"/>
          </a:xfrm>
        </p:grpSpPr>
        <p:sp>
          <p:nvSpPr>
            <p:cNvPr id="4" name="Параллелограмм 3"/>
            <p:cNvSpPr/>
            <p:nvPr/>
          </p:nvSpPr>
          <p:spPr>
            <a:xfrm>
              <a:off x="2627784" y="1988840"/>
              <a:ext cx="3168352" cy="1296144"/>
            </a:xfrm>
            <a:prstGeom prst="parallelogram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3995936" y="191683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4067944" y="191683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3995936" y="3140968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067944" y="3140968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5508104" y="2708920"/>
              <a:ext cx="21602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2699792" y="2636912"/>
              <a:ext cx="21602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Параллелограмм 16"/>
          <p:cNvSpPr/>
          <p:nvPr/>
        </p:nvSpPr>
        <p:spPr>
          <a:xfrm>
            <a:off x="5220072" y="3645024"/>
            <a:ext cx="3096344" cy="1440160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>
            <a:off x="5220072" y="4869160"/>
            <a:ext cx="216024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 flipV="1">
            <a:off x="8100392" y="3501008"/>
            <a:ext cx="360040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flipH="1">
            <a:off x="7812360" y="4941168"/>
            <a:ext cx="288032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8329373">
            <a:off x="7550050" y="4926040"/>
            <a:ext cx="562767" cy="35309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flipV="1">
            <a:off x="5364088" y="3501008"/>
            <a:ext cx="432048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flipV="1">
            <a:off x="5148064" y="3429000"/>
            <a:ext cx="720080" cy="5040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0" name="Группа 39"/>
          <p:cNvGrpSpPr/>
          <p:nvPr/>
        </p:nvGrpSpPr>
        <p:grpSpPr>
          <a:xfrm>
            <a:off x="1259632" y="4221088"/>
            <a:ext cx="3096344" cy="1584176"/>
            <a:chOff x="1259632" y="4221088"/>
            <a:chExt cx="3096344" cy="1584176"/>
          </a:xfrm>
        </p:grpSpPr>
        <p:sp>
          <p:nvSpPr>
            <p:cNvPr id="25" name="Параллелограмм 24"/>
            <p:cNvSpPr/>
            <p:nvPr/>
          </p:nvSpPr>
          <p:spPr>
            <a:xfrm>
              <a:off x="1259632" y="4221088"/>
              <a:ext cx="3096344" cy="1584176"/>
            </a:xfrm>
            <a:prstGeom prst="parallelogram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1259632" y="4221088"/>
              <a:ext cx="3096344" cy="158417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619672" y="4221088"/>
              <a:ext cx="2304256" cy="158417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3275856" y="4581128"/>
              <a:ext cx="144016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267744" y="5157192"/>
              <a:ext cx="144016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2051720" y="4509120"/>
              <a:ext cx="216024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H="1">
              <a:off x="2123728" y="4581128"/>
              <a:ext cx="216024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3059832" y="5229200"/>
              <a:ext cx="216024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3131840" y="5301208"/>
              <a:ext cx="216024" cy="2160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457200"/>
            <a:ext cx="7634310" cy="838200"/>
          </a:xfrm>
        </p:spPr>
        <p:txBody>
          <a:bodyPr/>
          <a:lstStyle/>
          <a:p>
            <a:r>
              <a:rPr lang="ru-RU" dirty="0" smtClean="0"/>
              <a:t>Классная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Стр</a:t>
            </a:r>
            <a:r>
              <a:rPr lang="ru-RU" dirty="0" smtClean="0"/>
              <a:t> </a:t>
            </a:r>
            <a:r>
              <a:rPr lang="ru-RU" dirty="0" smtClean="0"/>
              <a:t>206</a:t>
            </a:r>
            <a:r>
              <a:rPr lang="ru-RU" dirty="0" smtClean="0"/>
              <a:t>, прочитать тему</a:t>
            </a:r>
            <a:endParaRPr lang="ru-RU" dirty="0" smtClean="0"/>
          </a:p>
          <a:p>
            <a:r>
              <a:rPr lang="ru-RU" dirty="0" smtClean="0"/>
              <a:t>№ </a:t>
            </a:r>
            <a:r>
              <a:rPr lang="ru-RU" dirty="0" smtClean="0"/>
              <a:t>685 </a:t>
            </a:r>
            <a:r>
              <a:rPr lang="ru-RU" dirty="0" smtClean="0"/>
              <a:t>- устно</a:t>
            </a:r>
          </a:p>
          <a:p>
            <a:r>
              <a:rPr lang="ru-RU" dirty="0" smtClean="0"/>
              <a:t>№ </a:t>
            </a:r>
            <a:r>
              <a:rPr lang="ru-RU" dirty="0" smtClean="0"/>
              <a:t>686</a:t>
            </a:r>
            <a:endParaRPr lang="ru-RU" dirty="0" smtClean="0"/>
          </a:p>
          <a:p>
            <a:r>
              <a:rPr lang="ru-RU" dirty="0" smtClean="0"/>
              <a:t>№ </a:t>
            </a:r>
            <a:r>
              <a:rPr lang="ru-RU" dirty="0" smtClean="0"/>
              <a:t>688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60032" y="1772816"/>
            <a:ext cx="3883968" cy="367240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Дано:  АВС </a:t>
            </a:r>
            <a:r>
              <a:rPr lang="en-US" sz="2800" b="1" dirty="0" smtClean="0"/>
              <a:t>D</a:t>
            </a:r>
            <a:r>
              <a:rPr lang="ru-RU" sz="2800" b="1" dirty="0" smtClean="0"/>
              <a:t>– параллелограмм</a:t>
            </a:r>
            <a:br>
              <a:rPr lang="ru-RU" sz="2800" b="1" dirty="0" smtClean="0"/>
            </a:br>
            <a:r>
              <a:rPr lang="ru-RU" sz="2800" b="1" dirty="0" smtClean="0"/>
              <a:t>ВМ      </a:t>
            </a:r>
            <a:r>
              <a:rPr lang="en-US" sz="2800" b="1" dirty="0" smtClean="0"/>
              <a:t> </a:t>
            </a:r>
            <a:r>
              <a:rPr lang="ru-RU" sz="2800" b="1" dirty="0" smtClean="0"/>
              <a:t>А</a:t>
            </a:r>
            <a:r>
              <a:rPr lang="en-US" sz="2800" b="1" dirty="0" smtClean="0"/>
              <a:t>D,    CN      AD,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А</a:t>
            </a:r>
            <a:r>
              <a:rPr lang="en-US" sz="2800" b="1" dirty="0" smtClean="0"/>
              <a:t>D =  , BM =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Доказать: </a:t>
            </a:r>
            <a:r>
              <a:rPr lang="en-US" sz="2800" b="1" dirty="0" smtClean="0"/>
              <a:t>S = ad ∙ </a:t>
            </a:r>
            <a:r>
              <a:rPr lang="en-US" sz="2800" b="1" dirty="0" err="1" smtClean="0"/>
              <a:t>bm</a:t>
            </a:r>
            <a:r>
              <a:rPr lang="en-US" sz="2800" b="1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dirty="0" smtClean="0"/>
              <a:t> </a:t>
            </a:r>
            <a:endParaRPr lang="ru-RU" sz="2000" dirty="0" smtClean="0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84213" y="1773238"/>
            <a:ext cx="4897437" cy="2725737"/>
            <a:chOff x="748" y="1797"/>
            <a:chExt cx="2767" cy="120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 flipH="1" flipV="1">
              <a:off x="1429" y="1979"/>
              <a:ext cx="1633" cy="862"/>
              <a:chOff x="1111" y="2205"/>
              <a:chExt cx="1633" cy="862"/>
            </a:xfrm>
          </p:grpSpPr>
          <p:sp>
            <p:nvSpPr>
              <p:cNvPr id="12319" name="Line 5"/>
              <p:cNvSpPr>
                <a:spLocks noChangeShapeType="1"/>
              </p:cNvSpPr>
              <p:nvPr/>
            </p:nvSpPr>
            <p:spPr bwMode="auto">
              <a:xfrm>
                <a:off x="1111" y="3067"/>
                <a:ext cx="1633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20" name="Line 6"/>
              <p:cNvSpPr>
                <a:spLocks noChangeShapeType="1"/>
              </p:cNvSpPr>
              <p:nvPr/>
            </p:nvSpPr>
            <p:spPr bwMode="auto">
              <a:xfrm flipV="1">
                <a:off x="1111" y="2205"/>
                <a:ext cx="499" cy="86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930" y="1979"/>
              <a:ext cx="1633" cy="862"/>
              <a:chOff x="1111" y="2205"/>
              <a:chExt cx="1633" cy="862"/>
            </a:xfrm>
          </p:grpSpPr>
          <p:sp>
            <p:nvSpPr>
              <p:cNvPr id="12317" name="Line 10"/>
              <p:cNvSpPr>
                <a:spLocks noChangeShapeType="1"/>
              </p:cNvSpPr>
              <p:nvPr/>
            </p:nvSpPr>
            <p:spPr bwMode="auto">
              <a:xfrm>
                <a:off x="1111" y="3067"/>
                <a:ext cx="1633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8" name="Line 11"/>
              <p:cNvSpPr>
                <a:spLocks noChangeShapeType="1"/>
              </p:cNvSpPr>
              <p:nvPr/>
            </p:nvSpPr>
            <p:spPr bwMode="auto">
              <a:xfrm flipV="1">
                <a:off x="1111" y="2205"/>
                <a:ext cx="499" cy="86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01" name="Line 20"/>
            <p:cNvSpPr>
              <a:spLocks noChangeShapeType="1"/>
            </p:cNvSpPr>
            <p:nvPr/>
          </p:nvSpPr>
          <p:spPr bwMode="auto">
            <a:xfrm flipH="1">
              <a:off x="930" y="1979"/>
              <a:ext cx="499" cy="8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Line 21"/>
            <p:cNvSpPr>
              <a:spLocks noChangeShapeType="1"/>
            </p:cNvSpPr>
            <p:nvPr/>
          </p:nvSpPr>
          <p:spPr bwMode="auto">
            <a:xfrm>
              <a:off x="1429" y="1979"/>
              <a:ext cx="1" cy="8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22"/>
            <p:cNvSpPr>
              <a:spLocks noChangeShapeType="1"/>
            </p:cNvSpPr>
            <p:nvPr/>
          </p:nvSpPr>
          <p:spPr bwMode="auto">
            <a:xfrm flipH="1">
              <a:off x="930" y="2840"/>
              <a:ext cx="49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23"/>
            <p:cNvSpPr>
              <a:spLocks noChangeShapeType="1"/>
            </p:cNvSpPr>
            <p:nvPr/>
          </p:nvSpPr>
          <p:spPr bwMode="auto">
            <a:xfrm flipV="1">
              <a:off x="2562" y="1979"/>
              <a:ext cx="499" cy="8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Line 24"/>
            <p:cNvSpPr>
              <a:spLocks noChangeShapeType="1"/>
            </p:cNvSpPr>
            <p:nvPr/>
          </p:nvSpPr>
          <p:spPr bwMode="auto">
            <a:xfrm>
              <a:off x="3061" y="1979"/>
              <a:ext cx="1" cy="8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Line 25"/>
            <p:cNvSpPr>
              <a:spLocks noChangeShapeType="1"/>
            </p:cNvSpPr>
            <p:nvPr/>
          </p:nvSpPr>
          <p:spPr bwMode="auto">
            <a:xfrm>
              <a:off x="2562" y="2840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Line 26"/>
            <p:cNvSpPr>
              <a:spLocks noChangeShapeType="1"/>
            </p:cNvSpPr>
            <p:nvPr/>
          </p:nvSpPr>
          <p:spPr bwMode="auto">
            <a:xfrm flipH="1">
              <a:off x="2925" y="2704"/>
              <a:ext cx="13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8" name="Line 27"/>
            <p:cNvSpPr>
              <a:spLocks noChangeShapeType="1"/>
            </p:cNvSpPr>
            <p:nvPr/>
          </p:nvSpPr>
          <p:spPr bwMode="auto">
            <a:xfrm>
              <a:off x="2925" y="2704"/>
              <a:ext cx="1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9" name="Line 28"/>
            <p:cNvSpPr>
              <a:spLocks noChangeShapeType="1"/>
            </p:cNvSpPr>
            <p:nvPr/>
          </p:nvSpPr>
          <p:spPr bwMode="auto">
            <a:xfrm flipH="1">
              <a:off x="1292" y="2704"/>
              <a:ext cx="13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Line 29"/>
            <p:cNvSpPr>
              <a:spLocks noChangeShapeType="1"/>
            </p:cNvSpPr>
            <p:nvPr/>
          </p:nvSpPr>
          <p:spPr bwMode="auto">
            <a:xfrm>
              <a:off x="1292" y="2704"/>
              <a:ext cx="1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Text Box 31"/>
            <p:cNvSpPr txBox="1">
              <a:spLocks noChangeArrowheads="1"/>
            </p:cNvSpPr>
            <p:nvPr/>
          </p:nvSpPr>
          <p:spPr bwMode="auto">
            <a:xfrm>
              <a:off x="748" y="2704"/>
              <a:ext cx="408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  <p:sp>
          <p:nvSpPr>
            <p:cNvPr id="12312" name="Text Box 32"/>
            <p:cNvSpPr txBox="1">
              <a:spLocks noChangeArrowheads="1"/>
            </p:cNvSpPr>
            <p:nvPr/>
          </p:nvSpPr>
          <p:spPr bwMode="auto">
            <a:xfrm>
              <a:off x="1247" y="1797"/>
              <a:ext cx="227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  <a:endParaRPr lang="ru-RU"/>
            </a:p>
          </p:txBody>
        </p:sp>
        <p:sp>
          <p:nvSpPr>
            <p:cNvPr id="12313" name="Text Box 33"/>
            <p:cNvSpPr txBox="1">
              <a:spLocks noChangeArrowheads="1"/>
            </p:cNvSpPr>
            <p:nvPr/>
          </p:nvSpPr>
          <p:spPr bwMode="auto">
            <a:xfrm>
              <a:off x="2472" y="2840"/>
              <a:ext cx="27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  <a:endParaRPr lang="ru-RU"/>
            </a:p>
          </p:txBody>
        </p:sp>
        <p:sp>
          <p:nvSpPr>
            <p:cNvPr id="12314" name="Text Box 34"/>
            <p:cNvSpPr txBox="1">
              <a:spLocks noChangeArrowheads="1"/>
            </p:cNvSpPr>
            <p:nvPr/>
          </p:nvSpPr>
          <p:spPr bwMode="auto">
            <a:xfrm>
              <a:off x="3016" y="1797"/>
              <a:ext cx="499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  <a:endParaRPr lang="ru-RU"/>
            </a:p>
          </p:txBody>
        </p:sp>
        <p:sp>
          <p:nvSpPr>
            <p:cNvPr id="12315" name="Text Box 35"/>
            <p:cNvSpPr txBox="1">
              <a:spLocks noChangeArrowheads="1"/>
            </p:cNvSpPr>
            <p:nvPr/>
          </p:nvSpPr>
          <p:spPr bwMode="auto">
            <a:xfrm>
              <a:off x="2971" y="2840"/>
              <a:ext cx="317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N</a:t>
              </a:r>
              <a:endParaRPr lang="ru-RU"/>
            </a:p>
          </p:txBody>
        </p:sp>
        <p:sp>
          <p:nvSpPr>
            <p:cNvPr id="12316" name="Text Box 36"/>
            <p:cNvSpPr txBox="1">
              <a:spLocks noChangeArrowheads="1"/>
            </p:cNvSpPr>
            <p:nvPr/>
          </p:nvSpPr>
          <p:spPr bwMode="auto">
            <a:xfrm>
              <a:off x="1292" y="2840"/>
              <a:ext cx="45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M</a:t>
              </a:r>
              <a:endParaRPr lang="ru-RU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5796136" y="3356992"/>
            <a:ext cx="287338" cy="215900"/>
            <a:chOff x="1474" y="3612"/>
            <a:chExt cx="181" cy="136"/>
          </a:xfrm>
        </p:grpSpPr>
        <p:sp>
          <p:nvSpPr>
            <p:cNvPr id="12297" name="Line 38"/>
            <p:cNvSpPr>
              <a:spLocks noChangeShapeType="1"/>
            </p:cNvSpPr>
            <p:nvPr/>
          </p:nvSpPr>
          <p:spPr bwMode="auto">
            <a:xfrm>
              <a:off x="1474" y="3748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Line 40"/>
            <p:cNvSpPr>
              <a:spLocks noChangeShapeType="1"/>
            </p:cNvSpPr>
            <p:nvPr/>
          </p:nvSpPr>
          <p:spPr bwMode="auto">
            <a:xfrm flipV="1">
              <a:off x="1565" y="3612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7596336" y="3284984"/>
            <a:ext cx="287338" cy="215900"/>
            <a:chOff x="1474" y="3612"/>
            <a:chExt cx="181" cy="136"/>
          </a:xfrm>
        </p:grpSpPr>
        <p:sp>
          <p:nvSpPr>
            <p:cNvPr id="12295" name="Line 46"/>
            <p:cNvSpPr>
              <a:spLocks noChangeShapeType="1"/>
            </p:cNvSpPr>
            <p:nvPr/>
          </p:nvSpPr>
          <p:spPr bwMode="auto">
            <a:xfrm>
              <a:off x="1474" y="3748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Line 47"/>
            <p:cNvSpPr>
              <a:spLocks noChangeShapeType="1"/>
            </p:cNvSpPr>
            <p:nvPr/>
          </p:nvSpPr>
          <p:spPr bwMode="auto">
            <a:xfrm flipV="1">
              <a:off x="1565" y="3612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043608" y="69269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Площадь параллелограмма равна произведению его основания на высоту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Стр206-207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(учить определение, свойства,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формулы)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№ 687,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689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104</TotalTime>
  <Words>119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 Свойства параллелограмма</vt:lpstr>
      <vt:lpstr> Итак…</vt:lpstr>
      <vt:lpstr>Классная работа</vt:lpstr>
      <vt:lpstr>Дано:  АВС D– параллелограмм ВМ       АD,    CN      AD,  АD =  , BM =  Доказать: S = ad ∙ bm   </vt:lpstr>
      <vt:lpstr>Слайд 8</vt:lpstr>
    </vt:vector>
  </TitlesOfParts>
  <Company>Blackshine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14.10.2014 Классная работа</dc:title>
  <dc:creator>Ekaterina</dc:creator>
  <cp:lastModifiedBy>6</cp:lastModifiedBy>
  <cp:revision>13</cp:revision>
  <dcterms:created xsi:type="dcterms:W3CDTF">2014-10-13T10:41:41Z</dcterms:created>
  <dcterms:modified xsi:type="dcterms:W3CDTF">2020-04-25T08:21:40Z</dcterms:modified>
</cp:coreProperties>
</file>