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" r="47794"/>
          <a:stretch/>
        </p:blipFill>
        <p:spPr>
          <a:xfrm>
            <a:off x="-1" y="0"/>
            <a:ext cx="4356849" cy="6858000"/>
          </a:xfrm>
          <a:prstGeom prst="rect">
            <a:avLst/>
          </a:prstGeom>
          <a:effectLst/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324074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1162595" y="2286001"/>
            <a:ext cx="6492240" cy="228144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dirty="0" smtClean="0"/>
              <a:t>Тема: </a:t>
            </a:r>
            <a:br>
              <a:rPr lang="ru-RU" sz="3200" b="1" dirty="0" smtClean="0"/>
            </a:b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Письменное деление с остатком на двузначное число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6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endParaRPr lang="ru-RU" sz="6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4936" y="3904298"/>
            <a:ext cx="18573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Проверь себя!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х -28 = 58 + 37</a:t>
            </a:r>
          </a:p>
          <a:p>
            <a:r>
              <a:rPr lang="ru-RU" sz="3600" b="1" dirty="0" smtClean="0"/>
              <a:t>Х = 67</a:t>
            </a:r>
          </a:p>
          <a:p>
            <a:r>
              <a:rPr lang="ru-RU" sz="3600" b="1" dirty="0" smtClean="0"/>
              <a:t>у </a:t>
            </a:r>
            <a:r>
              <a:rPr lang="ru-RU" sz="3600" b="1" dirty="0" err="1" smtClean="0"/>
              <a:t>х</a:t>
            </a:r>
            <a:r>
              <a:rPr lang="ru-RU" sz="3600" b="1" dirty="0" smtClean="0"/>
              <a:t> 8 = 80 </a:t>
            </a:r>
            <a:r>
              <a:rPr lang="ru-RU" sz="3600" b="1" dirty="0" err="1" smtClean="0"/>
              <a:t>х</a:t>
            </a:r>
            <a:r>
              <a:rPr lang="ru-RU" sz="3600" b="1" dirty="0" smtClean="0"/>
              <a:t> 12</a:t>
            </a:r>
          </a:p>
          <a:p>
            <a:r>
              <a:rPr lang="ru-RU" sz="3600" b="1" dirty="0" smtClean="0"/>
              <a:t>У = 120</a:t>
            </a:r>
          </a:p>
          <a:p>
            <a:r>
              <a:rPr lang="ru-RU" sz="3600" b="1" dirty="0" smtClean="0"/>
              <a:t>х : 28 = 300 – 203</a:t>
            </a:r>
          </a:p>
          <a:p>
            <a:r>
              <a:rPr lang="ru-RU" sz="3600" b="1" dirty="0" smtClean="0"/>
              <a:t>Х = 2716</a:t>
            </a:r>
          </a:p>
          <a:p>
            <a:pPr>
              <a:buNone/>
            </a:pP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Подведение итогов урока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 </a:t>
            </a:r>
            <a:r>
              <a:rPr lang="ru-RU" sz="2800" b="1" dirty="0" smtClean="0"/>
              <a:t>Рефлексия</a:t>
            </a:r>
            <a:endParaRPr lang="ru-RU" sz="2800" dirty="0" smtClean="0"/>
          </a:p>
          <a:p>
            <a:r>
              <a:rPr lang="ru-RU" sz="2800" dirty="0" smtClean="0"/>
              <a:t>—  Оцените свою работу на уроке.</a:t>
            </a:r>
          </a:p>
          <a:p>
            <a:r>
              <a:rPr lang="ru-RU" sz="2800" dirty="0" smtClean="0"/>
              <a:t>—  С каким вычислительным приемом вы познакомились сегодня на уроке?</a:t>
            </a:r>
          </a:p>
          <a:p>
            <a:r>
              <a:rPr lang="ru-RU" sz="2800" dirty="0" smtClean="0"/>
              <a:t>—  Кто успешно решил все примеры?</a:t>
            </a:r>
          </a:p>
          <a:p>
            <a:r>
              <a:rPr lang="ru-RU" sz="2800" dirty="0" smtClean="0"/>
              <a:t>—  Кто не до конца понял тему?</a:t>
            </a:r>
          </a:p>
          <a:p>
            <a:r>
              <a:rPr lang="ru-RU" sz="2800" dirty="0" smtClean="0"/>
              <a:t>—  Кто может помочь своим товарищам?</a:t>
            </a:r>
          </a:p>
          <a:p>
            <a:r>
              <a:rPr lang="ru-RU" sz="2800" b="1" dirty="0" smtClean="0"/>
              <a:t>Домашнее задание</a:t>
            </a:r>
            <a:endParaRPr lang="ru-RU" sz="2800" dirty="0" smtClean="0"/>
          </a:p>
          <a:p>
            <a:r>
              <a:rPr lang="ru-RU" sz="2800" dirty="0" smtClean="0"/>
              <a:t>Учебник: №214, 216 (с. 58). </a:t>
            </a:r>
            <a:endParaRPr lang="ru-RU" sz="2800" dirty="0"/>
          </a:p>
        </p:txBody>
      </p:sp>
      <p:pic>
        <p:nvPicPr>
          <p:cNvPr id="6146" name="Picture 2" descr="C:\Users\Надежда\Documents\Шаблоны\znanio.ru-anima2\znanio.ru - 2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6560" y="1188720"/>
            <a:ext cx="1534341" cy="1462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</a:t>
            </a:r>
            <a:r>
              <a:rPr lang="ru-RU" dirty="0" err="1" smtClean="0"/>
              <a:t>Дом.задание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Задача № 214 Стр.58</a:t>
            </a:r>
          </a:p>
          <a:p>
            <a:r>
              <a:rPr lang="ru-RU" dirty="0" smtClean="0"/>
              <a:t>Примеры №216 стр.58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4951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2049" y="563632"/>
            <a:ext cx="4897553" cy="795801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Цели:</a:t>
            </a:r>
            <a:endParaRPr lang="ru-RU" sz="48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-3057006" y="3960168"/>
            <a:ext cx="11061700" cy="2105025"/>
            <a:chOff x="-2504" y="1482"/>
            <a:chExt cx="6968" cy="1326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-2491" y="2428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16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/>
                <a:t> </a:t>
              </a:r>
              <a:endParaRPr lang="en-US" sz="2400" dirty="0"/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-2490" y="2517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4</a:t>
              </a: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783542" y="1982800"/>
            <a:ext cx="20307447" cy="1566864"/>
            <a:chOff x="1248" y="1521"/>
            <a:chExt cx="11042" cy="987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1599" y="1521"/>
              <a:ext cx="10691" cy="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dirty="0" smtClean="0">
                  <a:solidFill>
                    <a:srgbClr val="00B050"/>
                  </a:solidFill>
                </a:rPr>
                <a:t>познакомить с письменным приемом</a:t>
              </a:r>
            </a:p>
            <a:p>
              <a:r>
                <a:rPr lang="ru-RU" sz="2400" dirty="0" smtClean="0">
                  <a:solidFill>
                    <a:srgbClr val="00B050"/>
                  </a:solidFill>
                </a:rPr>
                <a:t> деления трехзначного числа на</a:t>
              </a:r>
            </a:p>
            <a:p>
              <a:r>
                <a:rPr lang="ru-RU" sz="2400" dirty="0" smtClean="0">
                  <a:solidFill>
                    <a:srgbClr val="00B050"/>
                  </a:solidFill>
                </a:rPr>
                <a:t> двузначное при однозначном частном</a:t>
              </a:r>
            </a:p>
            <a:p>
              <a:r>
                <a:rPr lang="ru-RU" sz="2400" dirty="0" smtClean="0">
                  <a:solidFill>
                    <a:srgbClr val="00B050"/>
                  </a:solidFill>
                </a:rPr>
                <a:t> с остатком; 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2858954" y="4004620"/>
            <a:ext cx="5695951" cy="830263"/>
            <a:chOff x="1248" y="2614"/>
            <a:chExt cx="3588" cy="523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722" y="2614"/>
              <a:ext cx="311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</a:rPr>
                <a:t>совершенствовать вычислительные </a:t>
              </a:r>
            </a:p>
            <a:p>
              <a:r>
                <a:rPr lang="ru-RU" sz="2400" dirty="0" smtClean="0">
                  <a:solidFill>
                    <a:srgbClr val="002060"/>
                  </a:solidFill>
                </a:rPr>
                <a:t>навыки, 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2823882" y="5230906"/>
            <a:ext cx="5301836" cy="639119"/>
            <a:chOff x="1248" y="3230"/>
            <a:chExt cx="3216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1816" y="3230"/>
              <a:ext cx="1967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FFC000"/>
                  </a:solidFill>
                </a:rPr>
                <a:t>умение решать задачи.</a:t>
              </a:r>
              <a:endParaRPr lang="ru-RU" sz="2400" dirty="0">
                <a:solidFill>
                  <a:srgbClr val="FFC000"/>
                </a:solidFill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3</a:t>
              </a:r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-1631619" y="3112817"/>
            <a:ext cx="10147301" cy="1244600"/>
            <a:chOff x="-1928" y="3272"/>
            <a:chExt cx="6392" cy="784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-1915" y="3676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16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/>
                <a:t> </a:t>
              </a:r>
              <a:endParaRPr lang="en-US" sz="2400" dirty="0"/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-1847" y="3765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5</a:t>
              </a:r>
            </a:p>
          </p:txBody>
        </p:sp>
      </p:grpSp>
      <p:pic>
        <p:nvPicPr>
          <p:cNvPr id="4098" name="Picture 2" descr="C:\Users\Надежда\Documents\Шаблоны\znanio.ru-anima2\znanio.ru - 2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707091"/>
            <a:ext cx="1444439" cy="14578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Работа над задачами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7017" y="1423851"/>
            <a:ext cx="7888333" cy="5172892"/>
          </a:xfrm>
        </p:spPr>
        <p:txBody>
          <a:bodyPr>
            <a:normAutofit/>
          </a:bodyPr>
          <a:lstStyle/>
          <a:p>
            <a:r>
              <a:rPr lang="ru-RU" b="1" dirty="0" smtClean="0"/>
              <a:t>•   Экскаватор за 4 смены вынимает 2400 ковшей грунта. Сколько ковшей грунта будет вынуто за 6 смен? 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2400 : 4 • 6 = 3600 (к.)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/>
              <a:t>•  Десяток куриных яиц весит 870 г. Сколько весят вместе 9 таких яиц?</a:t>
            </a:r>
          </a:p>
          <a:p>
            <a:r>
              <a:rPr lang="ru-RU" b="1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870 : 10 </a:t>
            </a:r>
            <a:r>
              <a:rPr lang="ru-RU" b="1" i="1" dirty="0" err="1" smtClean="0">
                <a:solidFill>
                  <a:srgbClr val="FF0000"/>
                </a:solidFill>
              </a:rPr>
              <a:t>х</a:t>
            </a:r>
            <a:r>
              <a:rPr lang="ru-RU" b="1" i="1" dirty="0" smtClean="0">
                <a:solidFill>
                  <a:srgbClr val="FF0000"/>
                </a:solidFill>
              </a:rPr>
              <a:t> 9 = 783 (г)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i="1" dirty="0" smtClean="0"/>
              <a:t>•   </a:t>
            </a:r>
            <a:r>
              <a:rPr lang="ru-RU" b="1" dirty="0" smtClean="0"/>
              <a:t>Чтобы засолить 560 кг огурцов, потребовалось 4 бочонка. Сколько потребуется таких же бочонков, чтобы засолить 840 кг огурцов?</a:t>
            </a:r>
          </a:p>
          <a:p>
            <a:r>
              <a:rPr lang="ru-RU" b="1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840 : (560 : 4) </a:t>
            </a:r>
            <a:r>
              <a:rPr lang="ru-RU" b="1" dirty="0" smtClean="0">
                <a:solidFill>
                  <a:srgbClr val="FF0000"/>
                </a:solidFill>
              </a:rPr>
              <a:t>= </a:t>
            </a:r>
            <a:r>
              <a:rPr lang="ru-RU" b="1" i="1" dirty="0" smtClean="0">
                <a:solidFill>
                  <a:srgbClr val="FF0000"/>
                </a:solidFill>
              </a:rPr>
              <a:t>6 (б.)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/>
              <a:t>•   На 5 грузовиках привезли 300 мешков муки. Сколько потребуется грузовиков, чтобы доставить 420 таких же мешков муки? 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420 : (300 : 5) </a:t>
            </a:r>
            <a:r>
              <a:rPr lang="ru-RU" b="1" dirty="0" smtClean="0">
                <a:solidFill>
                  <a:srgbClr val="FF0000"/>
                </a:solidFill>
              </a:rPr>
              <a:t>= </a:t>
            </a:r>
            <a:r>
              <a:rPr lang="ru-RU" b="1" i="1" dirty="0" smtClean="0">
                <a:solidFill>
                  <a:srgbClr val="FF0000"/>
                </a:solidFill>
              </a:rPr>
              <a:t>7(г.)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Задания на смекалку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88238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/>
              <a:t>Сколько получится, если из наименьшего четырехзначного числа вычесть наибольшее однозначное?</a:t>
            </a:r>
          </a:p>
          <a:p>
            <a:r>
              <a:rPr lang="ru-RU" sz="2400" b="1" dirty="0" smtClean="0"/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991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/>
              <a:t>—  Три различных числа сложили, а затем их же перемножили. Сумма и произведение оказались равными. Какие это числа?</a:t>
            </a:r>
          </a:p>
          <a:p>
            <a:r>
              <a:rPr lang="ru-RU" sz="2400" b="1" dirty="0" smtClean="0"/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1, 2, 3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/>
              <a:t>—  Во сколько раз наименьшее четырехзначное число больше наименьшего двузначного?</a:t>
            </a:r>
          </a:p>
          <a:p>
            <a:r>
              <a:rPr lang="ru-RU" sz="2400" b="1" dirty="0" smtClean="0"/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В 100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/>
              <a:t>—  На сколько наибольшее трехзначное число больше наименьшего четырехзначного?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На 1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022" y="365126"/>
            <a:ext cx="7679327" cy="95422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Актуализация знаний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Устный счет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1713" y="1237795"/>
            <a:ext cx="7886700" cy="5398135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—  Сколько часов в одной четвертой суток?</a:t>
            </a:r>
          </a:p>
          <a:p>
            <a:r>
              <a:rPr lang="ru-RU" sz="2400" b="1" dirty="0" smtClean="0"/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6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i="1" dirty="0" smtClean="0"/>
              <a:t>—  </a:t>
            </a:r>
            <a:r>
              <a:rPr lang="ru-RU" sz="2400" b="1" dirty="0" smtClean="0"/>
              <a:t>Сколько сантиметров в одной пятой части метра?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20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/>
              <a:t>—  Прошла одна вторая часть десятилетия. Сколько это лет?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5</a:t>
            </a:r>
          </a:p>
          <a:p>
            <a:r>
              <a:rPr lang="ru-RU" sz="2400" b="1" dirty="0" smtClean="0"/>
              <a:t>—  Сколько секунд в одной десятой минуты?</a:t>
            </a:r>
          </a:p>
          <a:p>
            <a:r>
              <a:rPr lang="ru-RU" sz="2400" b="1" dirty="0" smtClean="0"/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6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/>
              <a:t>—  Сколько килограммов в одной пятой центнера?</a:t>
            </a:r>
          </a:p>
          <a:p>
            <a:r>
              <a:rPr lang="ru-RU" sz="2400" b="1" dirty="0" smtClean="0"/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20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i="1" dirty="0" smtClean="0"/>
              <a:t>—  </a:t>
            </a:r>
            <a:r>
              <a:rPr lang="ru-RU" sz="2400" b="1" dirty="0" smtClean="0"/>
              <a:t>Сколько метров в одной десятой километра?</a:t>
            </a:r>
          </a:p>
          <a:p>
            <a:r>
              <a:rPr lang="ru-RU" sz="2400" b="1" dirty="0" smtClean="0"/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100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 Работа по теме урока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3336" y="1355362"/>
            <a:ext cx="7886700" cy="5202192"/>
          </a:xfrm>
        </p:spPr>
        <p:txBody>
          <a:bodyPr>
            <a:noAutofit/>
          </a:bodyPr>
          <a:lstStyle/>
          <a:p>
            <a:r>
              <a:rPr lang="ru-RU" sz="2800" dirty="0" smtClean="0"/>
              <a:t>Объясните, как выполнено деление на </a:t>
            </a:r>
            <a:r>
              <a:rPr lang="ru-RU" sz="2800" b="1" dirty="0" smtClean="0"/>
              <a:t>с. 58.</a:t>
            </a:r>
          </a:p>
          <a:p>
            <a:r>
              <a:rPr lang="ru-RU" sz="2800" i="1" dirty="0" smtClean="0"/>
              <a:t> </a:t>
            </a:r>
            <a:r>
              <a:rPr lang="ru-RU" sz="2800" dirty="0" smtClean="0"/>
              <a:t>Нужно разделить 324 на 62. Будем делить не на 62, а на 60. Для этого разделим 32 на 6, получим 5. Проверим, подходит ли цифра 5:   </a:t>
            </a:r>
          </a:p>
          <a:p>
            <a:pPr>
              <a:buNone/>
            </a:pPr>
            <a:r>
              <a:rPr lang="ru-RU" sz="2800" dirty="0" smtClean="0"/>
              <a:t>   62 • 5 = 310, 310 &lt; 324, значит, цифра 5 подходит. Запишем в частном 5. Умножим 62 на 5 и запишем число 310 под делимым. Из 324 вычтем 310, получим 14. 14 меньше 62, значит, вычисления выполнены правильно.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Сформулируйте задачи урока.</a:t>
            </a:r>
          </a:p>
          <a:p>
            <a:pPr algn="ctr"/>
            <a:r>
              <a:rPr lang="ru-RU" sz="2800" dirty="0" smtClean="0"/>
              <a:t> </a:t>
            </a:r>
            <a:r>
              <a:rPr lang="ru-RU" sz="2800" b="1" i="1" dirty="0" smtClean="0">
                <a:solidFill>
                  <a:srgbClr val="002060"/>
                </a:solidFill>
              </a:rPr>
              <a:t>Научиться выполнять деление трехзначного числа на двузначное с остатком.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Надежда\Documents\Шаблоны\znanio.ru-anima2\znanio.ru - 2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1954" y="209549"/>
            <a:ext cx="1299210" cy="1162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634" y="561069"/>
            <a:ext cx="7875270" cy="57539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Работа по теме урока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3954" y="862149"/>
            <a:ext cx="7901396" cy="5747657"/>
          </a:xfrm>
        </p:spPr>
        <p:txBody>
          <a:bodyPr>
            <a:noAutofit/>
          </a:bodyPr>
          <a:lstStyle/>
          <a:p>
            <a:r>
              <a:rPr lang="ru-RU" sz="2000" b="1" i="1" dirty="0" smtClean="0"/>
              <a:t>№211 (с. 58).</a:t>
            </a:r>
            <a:endParaRPr lang="ru-RU" sz="2000" b="1" dirty="0" smtClean="0"/>
          </a:p>
          <a:p>
            <a:r>
              <a:rPr lang="ru-RU" sz="2000" dirty="0" smtClean="0"/>
              <a:t>Первые три примера - коллективно, с комментированием, последний — самостоятельно. Самопроверка, самооценка. </a:t>
            </a:r>
          </a:p>
          <a:p>
            <a:r>
              <a:rPr lang="ru-RU" sz="2000" b="1" i="1" dirty="0" smtClean="0"/>
              <a:t>№212 (с. 58).</a:t>
            </a:r>
            <a:endParaRPr lang="ru-RU" sz="2000" b="1" dirty="0" smtClean="0"/>
          </a:p>
          <a:p>
            <a:r>
              <a:rPr lang="ru-RU" sz="2000" i="1" dirty="0" smtClean="0"/>
              <a:t>—  </a:t>
            </a:r>
            <a:r>
              <a:rPr lang="ru-RU" sz="2000" dirty="0" smtClean="0"/>
              <a:t>Прочитайте задачу.</a:t>
            </a:r>
          </a:p>
          <a:p>
            <a:r>
              <a:rPr lang="ru-RU" sz="2000" dirty="0" smtClean="0"/>
              <a:t>—  Сколько часов в сутках?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</a:rPr>
              <a:t>24 ч</a:t>
            </a:r>
            <a:r>
              <a:rPr lang="ru-RU" sz="2000" i="1" dirty="0" smtClean="0"/>
              <a:t>.</a:t>
            </a:r>
            <a:endParaRPr lang="ru-RU" sz="2000" dirty="0" smtClean="0"/>
          </a:p>
          <a:p>
            <a:r>
              <a:rPr lang="ru-RU" sz="2000" i="1" dirty="0" smtClean="0"/>
              <a:t>—  </a:t>
            </a:r>
            <a:r>
              <a:rPr lang="ru-RU" sz="2000" dirty="0" smtClean="0"/>
              <a:t>Как перевести часы в сутки? 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Надо узнать, сколько раз по 24 содержится в 290.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i="1" dirty="0" smtClean="0"/>
              <a:t>—  </a:t>
            </a:r>
            <a:r>
              <a:rPr lang="ru-RU" sz="2000" dirty="0" smtClean="0"/>
              <a:t>Выполните деление самостоятельно.</a:t>
            </a:r>
          </a:p>
          <a:p>
            <a:r>
              <a:rPr lang="ru-RU" sz="2000" dirty="0" smtClean="0"/>
              <a:t>—  Какое получилось частное? 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12.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i="1" dirty="0" smtClean="0"/>
              <a:t>—  </a:t>
            </a:r>
            <a:r>
              <a:rPr lang="ru-RU" sz="2000" dirty="0" smtClean="0"/>
              <a:t>Какой остаток?</a:t>
            </a:r>
          </a:p>
          <a:p>
            <a:r>
              <a:rPr lang="ru-RU" sz="2000" dirty="0" smtClean="0"/>
              <a:t> </a:t>
            </a:r>
            <a:r>
              <a:rPr lang="ru-RU" sz="2000" b="1" i="1" dirty="0" smtClean="0">
                <a:solidFill>
                  <a:srgbClr val="FF0000"/>
                </a:solidFill>
              </a:rPr>
              <a:t>4.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i="1" dirty="0" smtClean="0"/>
              <a:t>—  </a:t>
            </a:r>
            <a:r>
              <a:rPr lang="ru-RU" sz="2000" dirty="0" smtClean="0"/>
              <a:t>Сколько это суток и сколько часов? 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12сут. и 4 ч.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5372" y="954117"/>
            <a:ext cx="5695406" cy="449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154" y="2171540"/>
            <a:ext cx="5394960" cy="7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Физкультминутка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Мы протянем к солнцу ручки. </a:t>
            </a:r>
            <a:r>
              <a:rPr lang="ru-RU" sz="3200" i="1" dirty="0" smtClean="0"/>
              <a:t>(Потягивания — руки вверх.) </a:t>
            </a:r>
            <a:endParaRPr lang="ru-RU" sz="3200" dirty="0" smtClean="0"/>
          </a:p>
          <a:p>
            <a:r>
              <a:rPr lang="ru-RU" sz="3200" dirty="0" smtClean="0"/>
              <a:t>Руки в стороны потом </a:t>
            </a:r>
          </a:p>
          <a:p>
            <a:r>
              <a:rPr lang="ru-RU" sz="3200" dirty="0" smtClean="0"/>
              <a:t>Мы пошире разведем. </a:t>
            </a:r>
            <a:r>
              <a:rPr lang="ru-RU" sz="3200" i="1" dirty="0" smtClean="0"/>
              <a:t>(Потягивания — руки в стороны.)</a:t>
            </a:r>
            <a:endParaRPr lang="ru-RU" sz="3200" dirty="0" smtClean="0"/>
          </a:p>
          <a:p>
            <a:r>
              <a:rPr lang="ru-RU" sz="3200" dirty="0" smtClean="0"/>
              <a:t>Мы закончили разминку, </a:t>
            </a:r>
          </a:p>
          <a:p>
            <a:r>
              <a:rPr lang="ru-RU" sz="3200" dirty="0" smtClean="0"/>
              <a:t>Отдохнули ножки, спинки.</a:t>
            </a:r>
            <a:endParaRPr lang="ru-RU" sz="3200" dirty="0"/>
          </a:p>
        </p:txBody>
      </p:sp>
      <p:pic>
        <p:nvPicPr>
          <p:cNvPr id="7170" name="Picture 2" descr="C:\Users\Надежда\Documents\Шаблоны\znanio.ru-2\klyo\0_14fa5a_cd1d90ef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4091" y="679268"/>
            <a:ext cx="5512526" cy="5199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Закрепление изученного материал</a:t>
            </a:r>
            <a:r>
              <a:rPr lang="ru-RU" b="1" dirty="0" smtClean="0"/>
              <a:t>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i="1" dirty="0" smtClean="0"/>
              <a:t>№213 (с. 58).</a:t>
            </a:r>
            <a:endParaRPr lang="ru-RU" sz="3200" b="1" dirty="0" smtClean="0"/>
          </a:p>
          <a:p>
            <a:r>
              <a:rPr lang="ru-RU" sz="3200" i="1" dirty="0" smtClean="0"/>
              <a:t>—  </a:t>
            </a:r>
            <a:r>
              <a:rPr lang="ru-RU" sz="3200" dirty="0" smtClean="0"/>
              <a:t>Прочитайте задачу.</a:t>
            </a:r>
          </a:p>
          <a:p>
            <a:r>
              <a:rPr lang="ru-RU" sz="3200" dirty="0" smtClean="0"/>
              <a:t>—  Как удобнее составить краткую запись? </a:t>
            </a:r>
            <a:r>
              <a:rPr lang="ru-RU" sz="3200" i="1" dirty="0" smtClean="0"/>
              <a:t> </a:t>
            </a:r>
            <a:endParaRPr lang="ru-RU" sz="3200" dirty="0" smtClean="0"/>
          </a:p>
          <a:p>
            <a:r>
              <a:rPr lang="ru-RU" sz="3200" dirty="0" smtClean="0"/>
              <a:t>—  Объясните, что обозначают выражения. </a:t>
            </a:r>
          </a:p>
          <a:p>
            <a:r>
              <a:rPr lang="ru-RU" sz="3200" b="1" i="1" dirty="0" smtClean="0"/>
              <a:t>№215 (с. 58).</a:t>
            </a:r>
          </a:p>
          <a:p>
            <a:r>
              <a:rPr lang="ru-RU" sz="3200" dirty="0" smtClean="0"/>
              <a:t>Самостоятельное выполнение.  </a:t>
            </a:r>
          </a:p>
          <a:p>
            <a:r>
              <a:rPr lang="ru-RU" sz="3200" dirty="0" smtClean="0"/>
              <a:t>Взаимопроверка, самооценка</a:t>
            </a:r>
            <a:r>
              <a:rPr lang="ru-RU" dirty="0" smtClean="0"/>
              <a:t>. 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796" y="1406027"/>
            <a:ext cx="81153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698</Words>
  <Application>Microsoft Office PowerPoint</Application>
  <PresentationFormat>Экран (4:3)</PresentationFormat>
  <Paragraphs>102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Тема:   Письменное деление с остатком на двузначное число  </vt:lpstr>
      <vt:lpstr>Цели:</vt:lpstr>
      <vt:lpstr>Работа над задачами</vt:lpstr>
      <vt:lpstr>Задания на смекалку</vt:lpstr>
      <vt:lpstr>Актуализация знаний  Устный счет  </vt:lpstr>
      <vt:lpstr>  Работа по теме урока </vt:lpstr>
      <vt:lpstr> Работа по теме урока </vt:lpstr>
      <vt:lpstr>Физкультминутка</vt:lpstr>
      <vt:lpstr>Закрепление изученного материала</vt:lpstr>
      <vt:lpstr>Проверь себя!</vt:lpstr>
      <vt:lpstr>Подведение итогов урока</vt:lpstr>
      <vt:lpstr>                    Дом.задание.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 Письменное деление с остатком на двузначное число</dc:title>
  <dc:creator>Надежда</dc:creator>
  <cp:lastModifiedBy>DagLine</cp:lastModifiedBy>
  <cp:revision>10</cp:revision>
  <dcterms:created xsi:type="dcterms:W3CDTF">2014-11-21T11:00:06Z</dcterms:created>
  <dcterms:modified xsi:type="dcterms:W3CDTF">2020-03-26T12:28:47Z</dcterms:modified>
</cp:coreProperties>
</file>