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C49D-E5E4-4A12-9931-041394D183E8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8C2A-4FF6-431E-A4B1-A5FEA28D0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B51-CBCE-423F-A45D-652EF028A953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F95F-8F96-4EEB-A56E-D5E359F4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2442-1881-4327-8537-F9170A3E4F2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A9E86-29E9-4A1B-A032-B09D99747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C314-4271-4989-84F0-43100718267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3A46-C1AD-4904-A34D-5BF4DBAAD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244B-BBF5-4822-9D18-BA014E9CBF9D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BF97-0025-409F-9557-540E1E4AB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8239-325B-4A32-8FB5-2A554214236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38DC-2B7B-41C5-8BE8-EAD278AEA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DE19-2A39-4C3A-B8E3-4009DA89F8D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1A01-6321-4060-9624-B218F971F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E5D3-3682-4117-B6AD-C00ADFF61556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6118-3D09-4E67-91F4-AD90501AE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7851-FF9A-4F18-9908-24BDCAA2B859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5C99-724F-4559-86EA-2DE7587C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A02D-3D83-4440-91D1-1E60BD4F731A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4B15-37B8-4C7A-A64C-704101544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532B-32B8-4114-B247-2EAC854A2182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1B7E-84C9-49CD-9C13-78AFC6CF2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6D8660-2734-428F-843F-5A9E58FE9C5C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9AC1A-4DA9-46A0-9F39-CE9B2649E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Narysh..sw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Vnytr..sw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dnevnik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Znachenie.swf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Oplodotvorenie.swf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75" y="2857500"/>
            <a:ext cx="7500938" cy="2862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Размножение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- способность живых организмов воспроизводить себе подобных, обеспечивая непрерывность и преемственность жизни в ряду поколений.</a:t>
            </a: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214313" y="857250"/>
            <a:ext cx="89296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Что такое размножение?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Какое значение имеет размножение в природе?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0"/>
            <a:ext cx="378982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половом размножении развитие нового организма начинается с момента оплодотворения яйцеклетки сперматозоидом.</a:t>
            </a:r>
          </a:p>
        </p:txBody>
      </p:sp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500188"/>
            <a:ext cx="7358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3042" y="1142984"/>
            <a:ext cx="571504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Для водных животных характерно наружное оплодотворение.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357166"/>
            <a:ext cx="5385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оплодотворения</a:t>
            </a:r>
          </a:p>
        </p:txBody>
      </p:sp>
      <p:sp>
        <p:nvSpPr>
          <p:cNvPr id="4" name="Блок-схема: знак завершения 3">
            <a:hlinkClick r:id="rId3" action="ppaction://hlinkfile"/>
          </p:cNvPr>
          <p:cNvSpPr/>
          <p:nvPr/>
        </p:nvSpPr>
        <p:spPr>
          <a:xfrm>
            <a:off x="7786688" y="5786438"/>
            <a:ext cx="1057275" cy="50006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flash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571504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При внутреннем оплодотворении слияние сперматозоида и яйцеклетки происходит внутри  тела самки.</a:t>
            </a:r>
          </a:p>
        </p:txBody>
      </p:sp>
      <p:sp>
        <p:nvSpPr>
          <p:cNvPr id="3" name="Блок-схема: знак завершения 2">
            <a:hlinkClick r:id="rId3" action="ppaction://hlinkfile"/>
          </p:cNvPr>
          <p:cNvSpPr/>
          <p:nvPr/>
        </p:nvSpPr>
        <p:spPr>
          <a:xfrm>
            <a:off x="7786688" y="5786438"/>
            <a:ext cx="1057275" cy="50006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flash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Биологическое значение полового размножения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половом размножении принимают участие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 родительские особи</a:t>
            </a:r>
            <a:r>
              <a:rPr lang="ru-RU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Половое размножение осуществляется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помощью специализированных клеток - половых.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Оплодотворенная яйцеклетка -</a:t>
            </a:r>
            <a:r>
              <a:rPr lang="ru-RU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зигота - несет наследственные признаки обоих родителей.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Потомство лучше приспосабливается к условиям окружающей среды и более жизнеспособно.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00068" y="500042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то, что мните вы природа: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слепок, не бездушный лик,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 есть душа, в ней есть  свобода,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 есть любовь, в ней есть язык…					Ф. И. Тютчев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882047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 ЗАДАНИЕ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§1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+ данная </a:t>
            </a:r>
            <a:r>
              <a:rPr lang="ru-RU" sz="3600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презентация+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flash</a:t>
            </a:r>
            <a:endParaRPr lang="ru-RU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http://dnevnik.ru/</a:t>
            </a:r>
            <a:endParaRPr lang="ru-RU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*Что такое партеногенез?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(доклад, презентация)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Рисунок 4" descr="65348-050-B1BC23B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714750"/>
            <a:ext cx="2405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90011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В чем плюсы и минусы бесполого размножения?</a:t>
            </a:r>
          </a:p>
        </p:txBody>
      </p:sp>
      <p:pic>
        <p:nvPicPr>
          <p:cNvPr id="3075" name="Рисунок 3" descr="390.jpg"/>
          <p:cNvPicPr>
            <a:picLocks noChangeAspect="1"/>
          </p:cNvPicPr>
          <p:nvPr/>
        </p:nvPicPr>
        <p:blipFill>
          <a:blip r:embed="rId2"/>
          <a:srcRect t="11458"/>
          <a:stretch>
            <a:fillRect/>
          </a:stretch>
        </p:blipFill>
        <p:spPr bwMode="auto">
          <a:xfrm>
            <a:off x="1071563" y="1714500"/>
            <a:ext cx="7315200" cy="4857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0"/>
            <a:ext cx="614366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Половое размножение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</a:p>
        </p:txBody>
      </p:sp>
      <p:pic>
        <p:nvPicPr>
          <p:cNvPr id="4099" name="Рисунок 2" descr="901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4500563"/>
            <a:ext cx="1979613" cy="11604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5780782"/>
            <a:ext cx="52149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Всё живое - из яйца.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У. Гарвей</a:t>
            </a:r>
          </a:p>
        </p:txBody>
      </p:sp>
      <p:sp>
        <p:nvSpPr>
          <p:cNvPr id="5" name="Прямоугольник 31"/>
          <p:cNvSpPr>
            <a:spLocks noChangeArrowheads="1"/>
          </p:cNvSpPr>
          <p:nvPr/>
        </p:nvSpPr>
        <p:spPr bwMode="auto">
          <a:xfrm>
            <a:off x="285750" y="5857875"/>
            <a:ext cx="4071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002D057-D847-414B-BDD3-943DFBDD7F62}" type="datetime4">
              <a:rPr lang="ru-RU" sz="3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 апреля 2015 г.</a:t>
            </a:fld>
            <a:endParaRPr lang="ru-RU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Картинка 91 из 10687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0"/>
            <a:ext cx="5500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4" descr="http://www.karmacomka.ru/allfoto1/ng/277.jpg"/>
          <p:cNvPicPr>
            <a:picLocks noChangeAspect="1" noChangeArrowheads="1"/>
          </p:cNvPicPr>
          <p:nvPr/>
        </p:nvPicPr>
        <p:blipFill>
          <a:blip r:embed="rId3"/>
          <a:srcRect l="3845" t="1604" r="3847" b="3749"/>
          <a:stretch>
            <a:fillRect/>
          </a:stretch>
        </p:blipFill>
        <p:spPr bwMode="auto">
          <a:xfrm>
            <a:off x="0" y="2643188"/>
            <a:ext cx="36433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6" descr="Картинка 121 из 10687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571875"/>
            <a:ext cx="5500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3714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Половое размножение характерно для большинства обитателей Земли.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75" y="2643188"/>
            <a:ext cx="5786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Потомство несёт наследственные признаки обоих родителей.</a:t>
            </a: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7929563" y="3714750"/>
            <a:ext cx="1057275" cy="50006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flash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0"/>
            <a:ext cx="842968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половом размножении принимают участие специализированные клетки- 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ГАМЕТЫ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1928802"/>
            <a:ext cx="54292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Женские - яйцеклетки.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6" y="4572008"/>
            <a:ext cx="621507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Мужские - сперматозоиды.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643182"/>
            <a:ext cx="641853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Каждая половая клетка имеет только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набор хромосом.</a:t>
            </a:r>
          </a:p>
        </p:txBody>
      </p:sp>
      <p:pic>
        <p:nvPicPr>
          <p:cNvPr id="8" name="Рисунок 7" descr="chromoso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214688"/>
            <a:ext cx="1071562" cy="928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1" name="Рисунок 8" descr="1.bmp"/>
          <p:cNvPicPr>
            <a:picLocks noChangeAspect="1"/>
          </p:cNvPicPr>
          <p:nvPr/>
        </p:nvPicPr>
        <p:blipFill>
          <a:blip r:embed="rId3"/>
          <a:srcRect l="33594" r="24219" b="86098"/>
          <a:stretch>
            <a:fillRect/>
          </a:stretch>
        </p:blipFill>
        <p:spPr bwMode="auto">
          <a:xfrm>
            <a:off x="214313" y="5286375"/>
            <a:ext cx="3857625" cy="742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2" name="Рисунок 9" descr="1ар.bmp"/>
          <p:cNvPicPr>
            <a:picLocks noChangeAspect="1"/>
          </p:cNvPicPr>
          <p:nvPr/>
        </p:nvPicPr>
        <p:blipFill>
          <a:blip r:embed="rId4"/>
          <a:srcRect l="35156" t="21924" r="32813" b="25935"/>
          <a:stretch>
            <a:fillRect/>
          </a:stretch>
        </p:blipFill>
        <p:spPr bwMode="auto">
          <a:xfrm>
            <a:off x="214313" y="2000250"/>
            <a:ext cx="2214562" cy="2214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9" descr="ca78d223bbd41fe5726077adc7cfa6b4"/>
          <p:cNvPicPr>
            <a:picLocks noChangeAspect="1" noChangeArrowheads="1"/>
          </p:cNvPicPr>
          <p:nvPr/>
        </p:nvPicPr>
        <p:blipFill>
          <a:blip r:embed="rId5"/>
          <a:srcRect r="1137" b="8449"/>
          <a:stretch>
            <a:fillRect/>
          </a:stretch>
        </p:blipFill>
        <p:spPr bwMode="auto">
          <a:xfrm>
            <a:off x="7643813" y="1357313"/>
            <a:ext cx="1228725" cy="854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30" descr="af05c71177f3b63f6f7c1355bd2e3682"/>
          <p:cNvPicPr>
            <a:picLocks noChangeAspect="1" noChangeArrowheads="1"/>
          </p:cNvPicPr>
          <p:nvPr/>
        </p:nvPicPr>
        <p:blipFill>
          <a:blip r:embed="rId6"/>
          <a:srcRect r="1231" b="8449"/>
          <a:stretch>
            <a:fillRect/>
          </a:stretch>
        </p:blipFill>
        <p:spPr bwMode="auto">
          <a:xfrm>
            <a:off x="7394575" y="5214938"/>
            <a:ext cx="1333500" cy="928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42" r="4164"/>
          <a:stretch>
            <a:fillRect/>
          </a:stretch>
        </p:blipFill>
        <p:spPr bwMode="auto">
          <a:xfrm>
            <a:off x="4430713" y="0"/>
            <a:ext cx="47132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2419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714752"/>
            <a:ext cx="678657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Животные, у которых особи способны образовывать только сперматозоиды(мужские особи) или только яйцеклетки(женские особи), называются 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раздельнополыми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500188"/>
            <a:ext cx="19812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/>
          <a:srcRect r="12270" b="5495"/>
          <a:stretch>
            <a:fillRect/>
          </a:stretch>
        </p:blipFill>
        <p:spPr bwMode="auto">
          <a:xfrm>
            <a:off x="6929438" y="4071938"/>
            <a:ext cx="1860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 t="9721" r="8452" b="4167"/>
          <a:stretch>
            <a:fillRect/>
          </a:stretch>
        </p:blipFill>
        <p:spPr bwMode="auto">
          <a:xfrm>
            <a:off x="0" y="0"/>
            <a:ext cx="3786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928813"/>
            <a:ext cx="742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Картинка 18 из 11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1500188"/>
            <a:ext cx="29289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http://pochemuchek.net/images/01_animals/01_animals_live/them_003/004/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500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5" descr="http://i061.radikal.ru/0911/df/d0a97b4c5a5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9" t="18675" r="2998" b="11295"/>
          <a:stretch>
            <a:fillRect/>
          </a:stretch>
        </p:blipFill>
        <p:spPr bwMode="auto">
          <a:xfrm>
            <a:off x="5500688" y="1071563"/>
            <a:ext cx="33575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4" y="3318570"/>
            <a:ext cx="5786446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Животные,  которые способны производить одновременное как мужские , так и женские половые клетки, называются обоеполыми или 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гермафродитами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85750" y="3929063"/>
            <a:ext cx="2500313" cy="42862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Плоские черви</a:t>
            </a: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000375" y="2643188"/>
            <a:ext cx="2857500" cy="50006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Кольчатые черви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357938" y="428625"/>
            <a:ext cx="1928812" cy="42862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Моллюски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928688" y="6286500"/>
            <a:ext cx="3286125" cy="42862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Кишечнополостные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f87b27dd5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887788"/>
            <a:ext cx="36433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571500"/>
            <a:ext cx="30464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1214438" y="285750"/>
            <a:ext cx="134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САМЕЦ</a:t>
            </a: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6500813" y="214313"/>
            <a:ext cx="135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САМКА</a:t>
            </a:r>
          </a:p>
        </p:txBody>
      </p:sp>
      <p:sp>
        <p:nvSpPr>
          <p:cNvPr id="9222" name="Прямоугольник 12"/>
          <p:cNvSpPr>
            <a:spLocks noChangeArrowheads="1"/>
          </p:cNvSpPr>
          <p:nvPr/>
        </p:nvSpPr>
        <p:spPr bwMode="auto">
          <a:xfrm>
            <a:off x="0" y="4500563"/>
            <a:ext cx="5786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Половые  клетки образуются в специальных половых органах.</a:t>
            </a: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4500563" y="1571625"/>
            <a:ext cx="1643062" cy="50006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яичники</a:t>
            </a:r>
          </a:p>
        </p:txBody>
      </p:sp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785813"/>
            <a:ext cx="23336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Блок-схема: знак завершения 16"/>
          <p:cNvSpPr/>
          <p:nvPr/>
        </p:nvSpPr>
        <p:spPr>
          <a:xfrm>
            <a:off x="2143125" y="1500188"/>
            <a:ext cx="1928813" cy="50006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семенники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1736" y="0"/>
            <a:ext cx="374705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Органы размножения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лягушки</a:t>
            </a:r>
          </a:p>
        </p:txBody>
      </p:sp>
      <p:pic>
        <p:nvPicPr>
          <p:cNvPr id="9227" name="Рисунок 19" descr="001.jpg"/>
          <p:cNvPicPr>
            <a:picLocks noChangeAspect="1"/>
          </p:cNvPicPr>
          <p:nvPr/>
        </p:nvPicPr>
        <p:blipFill>
          <a:blip r:embed="rId5"/>
          <a:srcRect l="22298" t="21622" r="16891" b="21622"/>
          <a:stretch>
            <a:fillRect/>
          </a:stretch>
        </p:blipFill>
        <p:spPr bwMode="auto">
          <a:xfrm>
            <a:off x="2571750" y="2428875"/>
            <a:ext cx="3000375" cy="210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500702"/>
            <a:ext cx="88582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ОПЛОДОТВОРЕНИЕ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процесс слияния половых клеток.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214290"/>
            <a:ext cx="36433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Восстанавливается хромосомный набор.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2105025" cy="2057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Блок-схема: знак завершения 10"/>
          <p:cNvSpPr/>
          <p:nvPr/>
        </p:nvSpPr>
        <p:spPr>
          <a:xfrm>
            <a:off x="2286000" y="285750"/>
            <a:ext cx="1357313" cy="42862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зигота</a:t>
            </a:r>
          </a:p>
        </p:txBody>
      </p:sp>
      <p:pic>
        <p:nvPicPr>
          <p:cNvPr id="12" name="Рисунок 11" descr="pr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928813"/>
            <a:ext cx="6000750" cy="43576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Блок-схема: знак завершения 12"/>
          <p:cNvSpPr/>
          <p:nvPr/>
        </p:nvSpPr>
        <p:spPr>
          <a:xfrm>
            <a:off x="5143500" y="1714500"/>
            <a:ext cx="2000250" cy="50006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человека</a:t>
            </a:r>
          </a:p>
        </p:txBody>
      </p:sp>
      <p:sp>
        <p:nvSpPr>
          <p:cNvPr id="8" name="Блок-схема: знак завершения 7">
            <a:hlinkClick r:id="rId5" action="ppaction://hlinkfile"/>
          </p:cNvPr>
          <p:cNvSpPr/>
          <p:nvPr/>
        </p:nvSpPr>
        <p:spPr>
          <a:xfrm>
            <a:off x="7858125" y="1285875"/>
            <a:ext cx="1057275" cy="50006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flash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311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Биологическое значение полового размножения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Николаевна</dc:creator>
  <cp:lastModifiedBy>Антон</cp:lastModifiedBy>
  <cp:revision>100</cp:revision>
  <dcterms:created xsi:type="dcterms:W3CDTF">2010-04-09T18:01:07Z</dcterms:created>
  <dcterms:modified xsi:type="dcterms:W3CDTF">2015-04-09T11:36:13Z</dcterms:modified>
</cp:coreProperties>
</file>