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2"/>
  </p:sldMasterIdLst>
  <p:notesMasterIdLst>
    <p:notesMasterId r:id="rId19"/>
  </p:notesMasterIdLst>
  <p:handoutMasterIdLst>
    <p:handoutMasterId r:id="rId20"/>
  </p:handoutMasterIdLst>
  <p:sldIdLst>
    <p:sldId id="267" r:id="rId3"/>
    <p:sldId id="268" r:id="rId4"/>
    <p:sldId id="269" r:id="rId5"/>
    <p:sldId id="270" r:id="rId6"/>
    <p:sldId id="285" r:id="rId7"/>
    <p:sldId id="271" r:id="rId8"/>
    <p:sldId id="272" r:id="rId9"/>
    <p:sldId id="273" r:id="rId10"/>
    <p:sldId id="278" r:id="rId11"/>
    <p:sldId id="279" r:id="rId12"/>
    <p:sldId id="280" r:id="rId13"/>
    <p:sldId id="281" r:id="rId14"/>
    <p:sldId id="282" r:id="rId15"/>
    <p:sldId id="284" r:id="rId16"/>
    <p:sldId id="286" r:id="rId17"/>
    <p:sldId id="277" r:id="rId18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015">
          <p15:clr>
            <a:srgbClr val="A4A3A4"/>
          </p15:clr>
        </p15:guide>
        <p15:guide id="3" orient="horz" pos="274">
          <p15:clr>
            <a:srgbClr val="A4A3A4"/>
          </p15:clr>
        </p15:guide>
        <p15:guide id="4" orient="horz" pos="3840">
          <p15:clr>
            <a:srgbClr val="A4A3A4"/>
          </p15:clr>
        </p15:guide>
        <p15:guide id="5" pos="3839">
          <p15:clr>
            <a:srgbClr val="A4A3A4"/>
          </p15:clr>
        </p15:guide>
        <p15:guide id="6" pos="6911">
          <p15:clr>
            <a:srgbClr val="A4A3A4"/>
          </p15:clr>
        </p15:guide>
        <p15:guide id="7" pos="76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4" autoAdjust="0"/>
    <p:restoredTop sz="83395" autoAdjust="0"/>
  </p:normalViewPr>
  <p:slideViewPr>
    <p:cSldViewPr>
      <p:cViewPr varScale="1">
        <p:scale>
          <a:sx n="66" d="100"/>
          <a:sy n="66" d="100"/>
        </p:scale>
        <p:origin x="-504" y="-112"/>
      </p:cViewPr>
      <p:guideLst>
        <p:guide orient="horz" pos="2160"/>
        <p:guide orient="horz" pos="1015"/>
        <p:guide orient="horz" pos="274"/>
        <p:guide orient="horz" pos="3840"/>
        <p:guide pos="3839"/>
        <p:guide pos="6911"/>
        <p:guide pos="76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20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6E22E-288A-414B-A8DE-E4DBD03D5FC0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14579-D02A-4B51-B5DF-8EC449F77AC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9AE7E-E0F9-4C51-AD9A-F4C3A6E23BBF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74690-7256-4BB9-AC0F-97AEAE8CDEC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>
            <a:normAutofit/>
          </a:bodyPr>
          <a:lstStyle>
            <a:lvl1pPr algn="ctr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Овал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Группа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Овал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4800" b="0" cap="none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Овал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anchor="ctr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anchor="ctr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ru-RU" smtClean="0"/>
              <a:pPr/>
              <a:t>17.03.20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4" Type="http://schemas.openxmlformats.org/officeDocument/2006/relationships/image" Target="../media/image22.jpeg"/><Relationship Id="rId5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hyperlink" Target="http://ru.wikipedia.org/wiki/%D0%A4%D0%B0%D0%B9%D0%BB:%D0%9F%D0%B0%D0%BD%D1%84%D1%91%D1%80%D0%BE%D0%B2.jpg" TargetMode="External"/><Relationship Id="rId5" Type="http://schemas.openxmlformats.org/officeDocument/2006/relationships/image" Target="../media/image8.jpeg"/><Relationship Id="rId6" Type="http://schemas.openxmlformats.org/officeDocument/2006/relationships/hyperlink" Target="http://ru.wikipedia.org/wiki/%D0%A4%D0%B0%D0%B9%D0%BB:Panova.jpg" TargetMode="External"/><Relationship Id="rId7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hyperlink" Target="file://localhost//upload.wikimedia.org/wikipedia/ru/1/16/%D0%90%D0%B1%D1%80%D0%B0%D0%BC%D0%BE%D0%B2_%D0%A4%D0%90.jp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5780" y="1905003"/>
            <a:ext cx="11161240" cy="162559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dirty="0" smtClean="0"/>
              <a:t>Литературный процесс 50 - 60-х </a:t>
            </a:r>
            <a:endParaRPr lang="ru-RU" sz="4800" b="0" i="0" dirty="0">
              <a:latin typeface="Constanti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7543024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77788" y="1700808"/>
            <a:ext cx="7200800" cy="4896544"/>
          </a:xfrm>
          <a:ln w="76200">
            <a:solidFill>
              <a:schemeClr val="accent3"/>
            </a:solidFill>
          </a:ln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«деревенская» проза:  </a:t>
            </a:r>
            <a:r>
              <a:rPr lang="ru-RU" sz="2000" b="1" dirty="0" smtClean="0">
                <a:solidFill>
                  <a:schemeClr val="accent3"/>
                </a:solidFill>
              </a:rPr>
              <a:t>А.Солженицын, Ф.Абрамов, В.Распутин, В.Белов, В.Шукшин и др.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*проблема жизни на селе,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*сельский житель – новый идеал, поэтизация деревни как первоисточника всего, традиционности,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*человек и природа, *недовольство преобразованиями в деревне, «</a:t>
            </a:r>
            <a:r>
              <a:rPr lang="ru-RU" sz="2000" b="1" dirty="0" err="1" smtClean="0">
                <a:solidFill>
                  <a:schemeClr val="accent3"/>
                </a:solidFill>
              </a:rPr>
              <a:t>раскрестьяниванием</a:t>
            </a:r>
            <a:r>
              <a:rPr lang="ru-RU" sz="2000" b="1" dirty="0" smtClean="0">
                <a:solidFill>
                  <a:schemeClr val="accent3"/>
                </a:solidFill>
              </a:rPr>
              <a:t>»,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*интерес к духовной культуре крестьянства, русскому национальному характеру,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*идеализация патриархальности, неприятие современного города, «цивилизации»,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*экологическая проблематика.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2604" y="1700808"/>
            <a:ext cx="4032448" cy="4824536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46340" y="404664"/>
            <a:ext cx="6408712" cy="6192688"/>
          </a:xfrm>
          <a:ln w="76200">
            <a:solidFill>
              <a:schemeClr val="accent3"/>
            </a:solidFill>
          </a:ln>
        </p:spPr>
        <p:txBody>
          <a:bodyPr>
            <a:noAutofit/>
          </a:bodyPr>
          <a:lstStyle/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«городская» проза</a:t>
            </a:r>
            <a:r>
              <a:rPr lang="ru-RU" sz="2000" b="1" dirty="0" smtClean="0">
                <a:solidFill>
                  <a:schemeClr val="accent3"/>
                </a:solidFill>
              </a:rPr>
              <a:t>: - В.Астафьев, Ю.Трифонов и др.</a:t>
            </a:r>
          </a:p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 проблемы жизни городской интеллигенции, герой – человек рефлектирующий;</a:t>
            </a:r>
          </a:p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 анализ внутреннего мира человека, его проблем;</a:t>
            </a:r>
          </a:p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*проблемы одиночества и неустроенности жизни;</a:t>
            </a:r>
          </a:p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*тема разочарования в прежних идеалах;</a:t>
            </a:r>
          </a:p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*герои раскрываются через бытовые ситуации, когда идут на компромисс с совестью;</a:t>
            </a:r>
          </a:p>
          <a:p>
            <a:pPr>
              <a:lnSpc>
                <a:spcPct val="110000"/>
              </a:lnSpc>
              <a:buNone/>
            </a:pPr>
            <a:r>
              <a:rPr lang="ru-RU" sz="2000" b="1" dirty="0" smtClean="0">
                <a:solidFill>
                  <a:schemeClr val="accent3"/>
                </a:solidFill>
              </a:rPr>
              <a:t> *проблема нравственности человека и обстоятельств.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772" y="260648"/>
            <a:ext cx="4773613" cy="6264696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49796" y="1700808"/>
            <a:ext cx="5443043" cy="4369792"/>
          </a:xfrm>
          <a:ln w="76200">
            <a:solidFill>
              <a:schemeClr val="accent3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популяризация </a:t>
            </a:r>
            <a:r>
              <a:rPr lang="ru-RU" b="1" dirty="0" smtClean="0">
                <a:solidFill>
                  <a:srgbClr val="FF0000"/>
                </a:solidFill>
              </a:rPr>
              <a:t>авторской песни </a:t>
            </a:r>
            <a:r>
              <a:rPr lang="ru-RU" b="1" dirty="0" smtClean="0"/>
              <a:t>(поэты-исполнители, барды создавали песни-рассказы, исповеди, </a:t>
            </a:r>
            <a:r>
              <a:rPr lang="ru-RU" b="1" dirty="0" err="1" smtClean="0"/>
              <a:t>моноспектакли</a:t>
            </a:r>
            <a:r>
              <a:rPr lang="ru-RU" b="1" dirty="0" smtClean="0"/>
              <a:t>, а сам автор был и поэтом, и исполнителем, и режиссером; их интересовали не общественные проблемы, а частная жизнь человека, его внутренний мир; в песнях так же критиковалась советская действительность, многие авторы были запрещены) – Высоцкий, Ким, Визбор, </a:t>
            </a:r>
            <a:r>
              <a:rPr lang="ru-RU" b="1" dirty="0" err="1" smtClean="0"/>
              <a:t>Окуджава,А.Галич</a:t>
            </a:r>
            <a:r>
              <a:rPr lang="ru-RU" b="1" dirty="0" smtClean="0"/>
              <a:t>, позже И.Тальков, </a:t>
            </a:r>
            <a:r>
              <a:rPr lang="ru-RU" b="1" dirty="0" err="1" smtClean="0"/>
              <a:t>В.Цой</a:t>
            </a:r>
            <a:r>
              <a:rPr lang="ru-RU" b="1" dirty="0" smtClean="0"/>
              <a:t>, </a:t>
            </a:r>
            <a:r>
              <a:rPr lang="ru-RU" b="1" dirty="0" err="1" smtClean="0"/>
              <a:t>А.Башлачев</a:t>
            </a:r>
            <a:r>
              <a:rPr lang="ru-RU" b="1" dirty="0" smtClean="0"/>
              <a:t> и др.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6012" y="1700808"/>
            <a:ext cx="5154983" cy="4320480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5986" y="1412776"/>
            <a:ext cx="5371034" cy="4968552"/>
          </a:xfrm>
          <a:ln w="76200">
            <a:solidFill>
              <a:schemeClr val="accent3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драматургия </a:t>
            </a:r>
            <a:r>
              <a:rPr lang="ru-RU" b="1" dirty="0" smtClean="0"/>
              <a:t>(Виктор Розов «Вечно живые»; «В поисках радости»; Александр Вампилов «Старший сын», «Утиная охота» и др.). Обращение к вечным темам и проблемам общественной жизни, борьба с мещанством и пошлостью (романтик Олег в пьесе «В поисках радости»), В.Розов обратился к теме любви на войне и показал историю Вероники и Бориса в «Вечно живых» (тема памяти); Вампилов обратился к чеховским традициям гуманистического театра, его герои часто порочны эгоистичны, поступают непорядочно, оправдываясь несовершенством самой жизни, но они страдают и некоторым удается стать лучше (Владимир Бусыгин в «Старший сын»). Вампилов верил, что человек способен изменяться к лучшему и что «все люди – братья».</a:t>
            </a:r>
            <a:endParaRPr lang="ru-RU" b="1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7828" y="1412776"/>
            <a:ext cx="4392488" cy="4968552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Возвращение</a:t>
            </a:r>
            <a:br>
              <a:rPr lang="ru-RU" b="1" dirty="0" smtClean="0"/>
            </a:br>
            <a:r>
              <a:rPr lang="ru-RU" b="1" dirty="0" smtClean="0"/>
              <a:t>«неофициальной литературы»</a:t>
            </a:r>
          </a:p>
        </p:txBody>
      </p:sp>
      <p:pic>
        <p:nvPicPr>
          <p:cNvPr id="7" name="Picture 9" descr="Бабель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114"/>
          <a:stretch>
            <a:fillRect/>
          </a:stretch>
        </p:blipFill>
        <p:spPr bwMode="auto">
          <a:xfrm>
            <a:off x="405780" y="2060848"/>
            <a:ext cx="2520280" cy="2736304"/>
          </a:xfrm>
          <a:prstGeom prst="rect">
            <a:avLst/>
          </a:prstGeom>
          <a:noFill/>
        </p:spPr>
      </p:pic>
      <p:pic>
        <p:nvPicPr>
          <p:cNvPr id="8" name="Picture 10" descr="Платонов"/>
          <p:cNvPicPr>
            <a:picLocks noChangeAspect="1" noChangeArrowheads="1"/>
          </p:cNvPicPr>
          <p:nvPr/>
        </p:nvPicPr>
        <p:blipFill>
          <a:blip r:embed="rId3" cstate="print"/>
          <a:srcRect r="114"/>
          <a:stretch>
            <a:fillRect/>
          </a:stretch>
        </p:blipFill>
        <p:spPr bwMode="auto">
          <a:xfrm>
            <a:off x="3070076" y="2060848"/>
            <a:ext cx="2399675" cy="2736304"/>
          </a:xfrm>
          <a:prstGeom prst="rect">
            <a:avLst/>
          </a:prstGeom>
          <a:noFill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90356" y="2060848"/>
            <a:ext cx="2952328" cy="2700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86700" y="2060848"/>
            <a:ext cx="288032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271" y="1"/>
            <a:ext cx="10360501" cy="76517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Лейтенантская проза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798267" y="3068638"/>
            <a:ext cx="7056785" cy="3313112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000" dirty="0"/>
              <a:t>	</a:t>
            </a:r>
            <a:r>
              <a:rPr lang="ru-RU" b="1" dirty="0" smtClean="0"/>
              <a:t>Лучшими представителями «лейтенантской  прозы» были  Г.Бакланов («Мертвые сраму не </a:t>
            </a:r>
            <a:r>
              <a:rPr lang="ru-RU" b="1" dirty="0" err="1" smtClean="0"/>
              <a:t>имут</a:t>
            </a:r>
            <a:r>
              <a:rPr lang="ru-RU" b="1" dirty="0" smtClean="0"/>
              <a:t>»1961, «Июль 41 года» 1964), В.Быков («Третья ракета»1961, «Мертвым не больно» 1966, «Атака с ходу» 1968, «</a:t>
            </a:r>
            <a:r>
              <a:rPr lang="ru-RU" b="1" dirty="0" err="1" smtClean="0"/>
              <a:t>Круглянский</a:t>
            </a:r>
            <a:r>
              <a:rPr lang="ru-RU" b="1" dirty="0" smtClean="0"/>
              <a:t> мост» 1969). Ю.Бондарев («Батальоны просят огня»1957, «Горячий снег» 1969, «Тишина» 1962). К.Воробьев  («Крик» 1962; «Убиты под Москвой» 1963) Б.Васильев «А зори здесь тихие...» (1969)</a:t>
            </a:r>
          </a:p>
          <a:p>
            <a:pPr>
              <a:lnSpc>
                <a:spcPct val="75000"/>
              </a:lnSpc>
              <a:spcBef>
                <a:spcPct val="0"/>
              </a:spcBef>
              <a:buFontTx/>
              <a:buNone/>
            </a:pPr>
            <a:endParaRPr lang="ru-RU" sz="2400" b="1" dirty="0"/>
          </a:p>
          <a:p>
            <a:pPr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400" dirty="0"/>
              <a:t>.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1" y="692151"/>
            <a:ext cx="11855052" cy="2233613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ru-RU" sz="2400" dirty="0"/>
              <a:t>	</a:t>
            </a:r>
            <a:r>
              <a:rPr lang="ru-RU" b="1" dirty="0" smtClean="0"/>
              <a:t>В литературе заявили о себе писатели фронтового поколения (те, кто были на войне солдатами и офицерами переднего края) или, как писали тогда, «лейтенантской литературы», ставшей заметным явлением духовной жизни 1960-х годов, встреченной в штыки официальной критикой за «окопную правду», «</a:t>
            </a:r>
            <a:r>
              <a:rPr lang="ru-RU" b="1" dirty="0" err="1" smtClean="0"/>
              <a:t>дегероизацию</a:t>
            </a:r>
            <a:r>
              <a:rPr lang="ru-RU" b="1" dirty="0" smtClean="0"/>
              <a:t>», «абстрактный гуманизм».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31688" y="6272214"/>
            <a:ext cx="201454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/>
              <a:t> </a:t>
            </a:r>
            <a:endParaRPr lang="ru-RU" sz="2000" b="1" dirty="0"/>
          </a:p>
        </p:txBody>
      </p:sp>
      <p:sp>
        <p:nvSpPr>
          <p:cNvPr id="15360" name="Text Box 1024"/>
          <p:cNvSpPr txBox="1">
            <a:spLocks noChangeArrowheads="1"/>
          </p:cNvSpPr>
          <p:nvPr/>
        </p:nvSpPr>
        <p:spPr bwMode="auto">
          <a:xfrm>
            <a:off x="334347" y="112713"/>
            <a:ext cx="2975258" cy="304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5000"/>
              </a:lnSpc>
            </a:pPr>
            <a:r>
              <a:rPr lang="ru-RU" sz="1200" dirty="0">
                <a:latin typeface="Arial Narrow" pitchFamily="34" charset="0"/>
              </a:rPr>
              <a:t>Б.Окуджава Баллада о Лёньке /</a:t>
            </a:r>
          </a:p>
          <a:p>
            <a:pPr>
              <a:lnSpc>
                <a:spcPct val="55000"/>
              </a:lnSpc>
            </a:pPr>
            <a:r>
              <a:rPr lang="ru-RU" sz="1200" dirty="0" smtClean="0">
                <a:latin typeface="Arial Narrow" pitchFamily="34" charset="0"/>
              </a:rPr>
              <a:t> </a:t>
            </a:r>
            <a:endParaRPr lang="ru-RU" sz="1200" dirty="0">
              <a:latin typeface="Arial Narrow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804" y="2852936"/>
            <a:ext cx="4320480" cy="3096344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69047" y="2967335"/>
            <a:ext cx="78507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 Спасибо за внимание!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49448384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606580" y="1803401"/>
            <a:ext cx="3744415" cy="416560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Поэт в России – больше, чем поэт.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 В ней суждено поэтами рождаться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 лишь тем, в ком бродит гордый дух гражданства,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 кому уюта нет, покоя нет.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</a:rPr>
              <a:t>                      Е.Евтушенко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97869" y="1925320"/>
            <a:ext cx="6120680" cy="4023360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7034461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54892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«Оттепель»</a:t>
            </a:r>
            <a:endParaRPr lang="ru-RU" sz="4400" b="1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half" idx="2"/>
          </p:nvPr>
        </p:nvSpPr>
        <p:spPr>
          <a:xfrm>
            <a:off x="7390556" y="1628800"/>
            <a:ext cx="4248472" cy="4441801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ru-RU" dirty="0" smtClean="0"/>
              <a:t>«</a:t>
            </a:r>
            <a:r>
              <a:rPr lang="ru-RU" sz="2400" b="1" dirty="0" smtClean="0">
                <a:solidFill>
                  <a:schemeClr val="bg1"/>
                </a:solidFill>
              </a:rPr>
              <a:t>То было странное и обманчивое советское время, когда после нескольких десятилетий сплошного обморожения вдруг что-то начало таять, капать и осыпаться с монументов государственной доблести.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 (А.Гольдштейн Прощание с Нарциссом).</a:t>
            </a:r>
          </a:p>
        </p:txBody>
      </p:sp>
      <p:pic>
        <p:nvPicPr>
          <p:cNvPr id="1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836" y="1700808"/>
            <a:ext cx="5832648" cy="4369792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9241209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77788" y="1556792"/>
            <a:ext cx="5515051" cy="4752528"/>
          </a:xfrm>
          <a:ln w="76200">
            <a:solidFill>
              <a:schemeClr val="accent3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         «ЛИТЕРАТУРА ОТТЕПЕЛИ» – название литературы Советского Союза периода 50-х– начала 60-х ХХ века.   Смерть Сталина в 1953, ХХ (1956) и XXII (1961) съезды КПСС, осудившие «культ личности», реабилитация тысяч репрессированных, смягчение цензурных и идеологических ограничений – на фоне этих событий происходили перемены в умонастроениях людей, чутко подмеченные писателями и поэтами, и отраженные в их творчестве.</a:t>
            </a:r>
            <a:endParaRPr lang="ru-RU" b="1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6166420" y="332656"/>
            <a:ext cx="5328592" cy="3096344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166420" y="3501008"/>
            <a:ext cx="5328592" cy="2941687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43123875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Файл:Абрамов ФА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721" y="228600"/>
            <a:ext cx="2666305" cy="2819400"/>
          </a:xfrm>
          <a:prstGeom prst="rect">
            <a:avLst/>
          </a:prstGeom>
          <a:noFill/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03147" y="2971800"/>
            <a:ext cx="3453500" cy="457200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Ф. Абрамов</a:t>
            </a:r>
          </a:p>
        </p:txBody>
      </p:sp>
      <p:pic>
        <p:nvPicPr>
          <p:cNvPr id="10248" name="Picture 8" descr="Панфёров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67663" y="590550"/>
            <a:ext cx="3167825" cy="3219450"/>
          </a:xfrm>
          <a:prstGeom prst="rect">
            <a:avLst/>
          </a:prstGeom>
          <a:noFill/>
        </p:spPr>
      </p:pic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367663" y="3810000"/>
            <a:ext cx="3453500" cy="457200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Ф. И. Панфёров</a:t>
            </a:r>
          </a:p>
        </p:txBody>
      </p:sp>
      <p:pic>
        <p:nvPicPr>
          <p:cNvPr id="10251" name="Picture 11" descr="Panova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430605" y="228600"/>
            <a:ext cx="3373088" cy="3048000"/>
          </a:xfrm>
          <a:prstGeom prst="rect">
            <a:avLst/>
          </a:prstGeom>
          <a:noFill/>
        </p:spPr>
      </p:pic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430604" y="3200400"/>
            <a:ext cx="3453500" cy="457200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В. Панова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4343400"/>
            <a:ext cx="12188825" cy="2514600"/>
          </a:xfrm>
          <a:prstGeom prst="rect">
            <a:avLst/>
          </a:prstGeom>
          <a:solidFill>
            <a:schemeClr val="tx1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</a:rPr>
              <a:t>В журнале « Новый мир» появились статьи </a:t>
            </a:r>
          </a:p>
          <a:p>
            <a:pPr algn="ctr"/>
            <a:r>
              <a:rPr lang="ru-RU" sz="3200" dirty="0">
                <a:solidFill>
                  <a:schemeClr val="bg1"/>
                </a:solidFill>
              </a:rPr>
              <a:t>В. Овечкина, Ф. Абрамова, И. </a:t>
            </a:r>
            <a:r>
              <a:rPr lang="ru-RU" sz="3200" dirty="0" err="1">
                <a:solidFill>
                  <a:schemeClr val="bg1"/>
                </a:solidFill>
              </a:rPr>
              <a:t>Эринбурга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ru-RU" sz="3200" dirty="0">
                <a:solidFill>
                  <a:schemeClr val="bg1"/>
                </a:solidFill>
              </a:rPr>
              <a:t>В.Пановой, которые впервые поставили 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вопрос </a:t>
            </a:r>
            <a:r>
              <a:rPr lang="ru-RU" sz="3200" dirty="0">
                <a:solidFill>
                  <a:schemeClr val="bg1"/>
                </a:solidFill>
              </a:rPr>
              <a:t>о губительности той атмосферы, 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которая </a:t>
            </a:r>
            <a:r>
              <a:rPr lang="ru-RU" sz="3200" dirty="0">
                <a:solidFill>
                  <a:schemeClr val="bg1"/>
                </a:solidFill>
              </a:rPr>
              <a:t>сложилась в стране.</a:t>
            </a:r>
          </a:p>
        </p:txBody>
      </p:sp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«Бронзовый век» русской литературы.</a:t>
            </a:r>
            <a:endParaRPr lang="ru-RU" b="1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765819" y="1803400"/>
            <a:ext cx="4320481" cy="4001864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На больших сквозняках хлопоча,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 Наши тени бросают на стену,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 Наши души сжигает свеча.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 Поколенье выходит на сцену!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2068" y="1844824"/>
            <a:ext cx="4598887" cy="3816424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1297464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3" y="188640"/>
            <a:ext cx="9751060" cy="1152128"/>
          </a:xfrm>
        </p:spPr>
        <p:txBody>
          <a:bodyPr/>
          <a:lstStyle/>
          <a:p>
            <a:pPr algn="ctr"/>
            <a:r>
              <a:rPr lang="ru-RU" b="1" dirty="0" smtClean="0"/>
              <a:t>«Бронзовый век» русской литературы.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3772" y="1484785"/>
            <a:ext cx="11521280" cy="504055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Tx/>
              <a:buChar char="-"/>
            </a:pPr>
            <a:r>
              <a:rPr lang="ru-RU" sz="2400" b="1" dirty="0" smtClean="0">
                <a:solidFill>
                  <a:schemeClr val="bg1"/>
                </a:solidFill>
              </a:rPr>
              <a:t>подъем литературы ,популярность, публикация некоторых ранее запрещенных авторов;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Tx/>
              <a:buChar char="-"/>
            </a:pPr>
            <a:r>
              <a:rPr lang="ru-RU" sz="2400" b="1" dirty="0" smtClean="0">
                <a:solidFill>
                  <a:schemeClr val="bg1"/>
                </a:solidFill>
              </a:rPr>
              <a:t>- возникают новые литературные объединения, поэтические школы;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bg1"/>
                </a:solidFill>
              </a:rPr>
              <a:t>  - расширение границ дозволенного, относительная свобода творчества;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bg1"/>
                </a:solidFill>
              </a:rPr>
              <a:t>- романтика «социализма с человеческим лицом», обращение к ленинским традициям;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bg1"/>
                </a:solidFill>
              </a:rPr>
              <a:t> - </a:t>
            </a:r>
            <a:r>
              <a:rPr lang="ru-RU" sz="2400" b="1" dirty="0" err="1" smtClean="0">
                <a:solidFill>
                  <a:schemeClr val="bg1"/>
                </a:solidFill>
              </a:rPr>
              <a:t>гуманизация</a:t>
            </a:r>
            <a:r>
              <a:rPr lang="ru-RU" sz="2400" b="1" dirty="0" smtClean="0">
                <a:solidFill>
                  <a:schemeClr val="bg1"/>
                </a:solidFill>
              </a:rPr>
              <a:t> литературы (интерес к личности, внутреннему миру человека, вечным вопросам);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bg1"/>
                </a:solidFill>
              </a:rPr>
              <a:t>- возникает новое поколение, называющее себя «шестидесятниками», многие встанут на путь диссидентства (противоборства с государственной системой).</a:t>
            </a:r>
          </a:p>
        </p:txBody>
      </p:sp>
    </p:spTree>
    <p:extLst>
      <p:ext uri="{BB962C8B-B14F-4D97-AF65-F5344CB8AC3E}">
        <p14:creationId xmlns:p14="http://schemas.microsoft.com/office/powerpoint/2010/main" val="3819877332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4568" y="1628800"/>
            <a:ext cx="3718395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8548" y="1628800"/>
            <a:ext cx="374441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318548" y="1628800"/>
            <a:ext cx="3744416" cy="4115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8548" y="1628800"/>
            <a:ext cx="3744416" cy="4104456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549796" y="1772816"/>
            <a:ext cx="6408711" cy="3240887"/>
          </a:xfrm>
          <a:prstGeom prst="rect">
            <a:avLst/>
          </a:prstGeom>
          <a:ln w="76200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246888" indent="-246888" algn="ctr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«эстрадная» поэзия 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accent3"/>
                </a:solidFill>
              </a:rPr>
              <a:t> Е.Евтушенко,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accent3"/>
                </a:solidFill>
              </a:rPr>
              <a:t> А.Вознесенский,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accent3"/>
                </a:solidFill>
              </a:rPr>
              <a:t> Б.Ахмадулина, 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accent3"/>
                </a:solidFill>
              </a:rPr>
              <a:t>Б.Окуджава, </a:t>
            </a:r>
          </a:p>
          <a:p>
            <a:pPr marL="246888" indent="-246888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</a:pPr>
            <a:r>
              <a:rPr lang="ru-RU" sz="2400" b="1" dirty="0" smtClean="0">
                <a:solidFill>
                  <a:schemeClr val="accent3"/>
                </a:solidFill>
              </a:rPr>
              <a:t>Р.Рождественский и др.,</a:t>
            </a:r>
          </a:p>
        </p:txBody>
      </p:sp>
    </p:spTree>
    <p:extLst>
      <p:ext uri="{BB962C8B-B14F-4D97-AF65-F5344CB8AC3E}">
        <p14:creationId xmlns:p14="http://schemas.microsoft.com/office/powerpoint/2010/main" val="2623819822"/>
      </p:ext>
    </p:extLst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5986" y="1700808"/>
            <a:ext cx="5299026" cy="4369792"/>
          </a:xfrm>
          <a:ln w="76200">
            <a:solidFill>
              <a:schemeClr val="accent3"/>
            </a:solidFill>
          </a:ln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«тихая» лирика </a:t>
            </a:r>
            <a:r>
              <a:rPr lang="ru-RU" b="1" dirty="0" smtClean="0">
                <a:solidFill>
                  <a:schemeClr val="accent3"/>
                </a:solidFill>
              </a:rPr>
              <a:t>начала 60-х гг. (нравственно-философская поэзия, тема судьбы России, есенинские мотивы, тема деревни)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chemeClr val="accent3"/>
                </a:solidFill>
              </a:rPr>
              <a:t>Н.Рубцов,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 Н.Яшин,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 Ю.Кузнецов.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7868" y="1803400"/>
            <a:ext cx="4176464" cy="4267200"/>
          </a:xfrm>
          <a:prstGeom prst="rect">
            <a:avLst/>
          </a:prstGeom>
          <a:noFill/>
          <a:ln w="76200">
            <a:solidFill>
              <a:schemeClr val="accent3"/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80105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BooksClassic_16x9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BooksClassic_16x9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BooksClassic_16x9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00BD583-8582-40F2-8ECD-AF68BCC0CE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TS102801059</Template>
  <TotalTime>0</TotalTime>
  <Words>779</Words>
  <Application>Microsoft Macintosh PowerPoint</Application>
  <PresentationFormat>Другой</PresentationFormat>
  <Paragraphs>66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TS102801059</vt:lpstr>
      <vt:lpstr>Литературный процесс 50 - 60-х </vt:lpstr>
      <vt:lpstr>Презентация PowerPoint</vt:lpstr>
      <vt:lpstr>«Оттепель»</vt:lpstr>
      <vt:lpstr>Презентация PowerPoint</vt:lpstr>
      <vt:lpstr>Презентация PowerPoint</vt:lpstr>
      <vt:lpstr>«Бронзовый век» русской литературы.</vt:lpstr>
      <vt:lpstr>«Бронзовый век» русской литературы.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Возвращение «неофициальной литературы»</vt:lpstr>
      <vt:lpstr>Лейтенантская проза</vt:lpstr>
      <vt:lpstr>Презентация PowerPoint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2014-03-27T10:37:04Z</dcterms:created>
  <dcterms:modified xsi:type="dcterms:W3CDTF">2020-03-17T10:05:38Z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653237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  <property fmtid="{D5CDD505-2E9C-101B-9397-08002B2CF9AE}" pid="5" name="_TemplateID">
    <vt:lpwstr>TC028010599991</vt:lpwstr>
  </property>
</Properties>
</file>