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307" r:id="rId2"/>
    <p:sldId id="279" r:id="rId3"/>
    <p:sldId id="274" r:id="rId4"/>
    <p:sldId id="285" r:id="rId5"/>
    <p:sldId id="287" r:id="rId6"/>
    <p:sldId id="288" r:id="rId7"/>
    <p:sldId id="286" r:id="rId8"/>
    <p:sldId id="304" r:id="rId9"/>
    <p:sldId id="305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301" r:id="rId21"/>
    <p:sldId id="300" r:id="rId22"/>
    <p:sldId id="302" r:id="rId23"/>
    <p:sldId id="303" r:id="rId24"/>
    <p:sldId id="306" r:id="rId25"/>
    <p:sldId id="278" r:id="rId26"/>
    <p:sldId id="308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0066"/>
    <a:srgbClr val="FF6600"/>
    <a:srgbClr val="009900"/>
    <a:srgbClr val="33CC33"/>
    <a:srgbClr val="FF00FF"/>
    <a:srgbClr val="008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1E26A4A-5E16-41E0-B11E-03C8E11099A0}" type="datetimeFigureOut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78AD26-0C7C-4D3F-AF22-6B799C83F9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ED045-1C5B-4883-87A2-202ECB52C722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F2B3F-7977-4050-93F5-9AB04B6B6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3890-D420-4571-8FA9-272DCB997CCD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1225C-FCB2-48CC-90F3-5EE4C4602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9B5AE-3877-4D07-A853-F1C694F6C24C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E54C6-372B-4C2B-9AB3-CABD1F6AE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D301A-2680-4E0A-A906-3933AE7CBA38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73231-0022-4B7E-B994-48DFACCBD6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1C736-3E87-4E97-813A-82637B5D1C11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A416-01D8-410C-86F7-BDC632CDD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5B434-55E2-490B-8538-23DAEC4DA814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354C8-309B-4E52-9821-0EF9720673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164CC-CCE8-4786-A0D9-A802041F29D6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4C228-8CB1-4BA3-BCA5-7D86C08D8F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74487-7317-400A-A350-957BA55F6997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DB738-F529-4EEA-A277-F625B40FAF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9CA9A-5133-4855-A49F-03E3826ED84E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14E88-5EB2-4132-9083-D606D77AC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4069-6604-44F1-B867-246E15C1F556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C182-F372-469F-AF06-0DF2473C4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F981D-630E-43CC-963F-0DE5AE6888F6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7A92C-8E18-422A-9819-5794F3F6A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65AD7E-A225-4689-AE1D-59251332CDF5}" type="datetime1">
              <a:rPr lang="ru-RU"/>
              <a:pPr>
                <a:defRPr/>
              </a:pPr>
              <a:t>02.01.2017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E1BD9D-ACD6-4ED5-8D4D-663616ECD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2987675" y="1052513"/>
            <a:ext cx="5151438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800" b="1">
                <a:solidFill>
                  <a:srgbClr val="006600"/>
                </a:solidFill>
                <a:latin typeface="Times New Roman" pitchFamily="18" charset="0"/>
              </a:rPr>
              <a:t>Раздел </a:t>
            </a:r>
          </a:p>
          <a:p>
            <a:pPr algn="ctr"/>
            <a:r>
              <a:rPr lang="ru-RU" sz="4800" b="1">
                <a:solidFill>
                  <a:srgbClr val="006600"/>
                </a:solidFill>
                <a:latin typeface="Times New Roman" pitchFamily="18" charset="0"/>
              </a:rPr>
              <a:t>«Текст. Предложение. Словосочетание»</a:t>
            </a:r>
          </a:p>
          <a:p>
            <a:pPr algn="ctr"/>
            <a:endParaRPr lang="ru-RU" sz="4800" b="1" i="1">
              <a:solidFill>
                <a:srgbClr val="006600"/>
              </a:solidFill>
              <a:latin typeface="Times New Roman" pitchFamily="18" charset="0"/>
            </a:endParaRPr>
          </a:p>
          <a:p>
            <a:pPr algn="ctr"/>
            <a:r>
              <a:rPr lang="ru-RU" sz="4800" b="1" i="1">
                <a:solidFill>
                  <a:srgbClr val="006600"/>
                </a:solidFill>
                <a:latin typeface="Times New Roman" pitchFamily="18" charset="0"/>
              </a:rPr>
              <a:t>Уроки</a:t>
            </a:r>
            <a:r>
              <a:rPr lang="en-US" sz="4800" b="1" i="1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ru-RU" sz="4800" b="1" i="1">
                <a:solidFill>
                  <a:srgbClr val="006600"/>
                </a:solidFill>
                <a:latin typeface="Times New Roman" pitchFamily="18" charset="0"/>
              </a:rPr>
              <a:t>2, 3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Что такое текст?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Это много предложений.</a:t>
            </a:r>
          </a:p>
          <a:p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  <a:p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Это предложение, записанное в тетрадь.</a:t>
            </a:r>
          </a:p>
          <a:p>
            <a:pPr>
              <a:buFont typeface="Arial" charset="0"/>
              <a:buNone/>
            </a:pP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  <a:p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Это два или несколько предложений, связанных по смыслу.</a:t>
            </a:r>
          </a:p>
          <a:p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4800" y="1447800"/>
            <a:ext cx="8299450" cy="1044575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chemeClr val="bg2"/>
                </a:solidFill>
                <a:latin typeface="Times New Roman" pitchFamily="18" charset="0"/>
              </a:rPr>
              <a:t>Два или несколько предложений.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4213" y="2565400"/>
            <a:ext cx="3200400" cy="1981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>
                <a:solidFill>
                  <a:srgbClr val="000099"/>
                </a:solidFill>
                <a:latin typeface="Times New Roman" pitchFamily="18" charset="0"/>
              </a:rPr>
              <a:t>Тема</a:t>
            </a:r>
          </a:p>
          <a:p>
            <a:pPr algn="ctr">
              <a:defRPr/>
            </a:pPr>
            <a:r>
              <a:rPr lang="ru-RU" sz="3200" b="1">
                <a:solidFill>
                  <a:schemeClr val="tx1"/>
                </a:solidFill>
                <a:latin typeface="Times New Roman" pitchFamily="18" charset="0"/>
              </a:rPr>
              <a:t>(то о чём говорится в тексте)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076825" y="2565400"/>
            <a:ext cx="2971800" cy="1981200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000099"/>
                </a:solidFill>
                <a:latin typeface="Times New Roman" pitchFamily="18" charset="0"/>
              </a:rPr>
              <a:t>Главная мысль - идея</a:t>
            </a:r>
          </a:p>
          <a:p>
            <a:pPr algn="ctr">
              <a:defRPr/>
            </a:pPr>
            <a:r>
              <a:rPr lang="ru-RU" sz="3200" b="1">
                <a:solidFill>
                  <a:schemeClr val="tx1"/>
                </a:solidFill>
                <a:latin typeface="Times New Roman" pitchFamily="18" charset="0"/>
              </a:rPr>
              <a:t>(чему учит)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3850" y="4652963"/>
            <a:ext cx="8424863" cy="1296987"/>
          </a:xfrm>
          <a:prstGeom prst="rec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>
                <a:solidFill>
                  <a:srgbClr val="000099"/>
                </a:solidFill>
                <a:latin typeface="Times New Roman" pitchFamily="18" charset="0"/>
              </a:rPr>
              <a:t>Предложения расположены в определённой последовательности. Они связаны по смыслу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5288" y="6021388"/>
            <a:ext cx="8305800" cy="836612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CC0099"/>
                </a:solidFill>
                <a:latin typeface="Times New Roman" pitchFamily="18" charset="0"/>
              </a:rPr>
              <a:t>Текст выражает законченную мысль.</a:t>
            </a:r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 flipV="1">
            <a:off x="381000" y="0"/>
            <a:ext cx="8229600" cy="1371600"/>
          </a:xfrm>
          <a:prstGeom prst="triangle">
            <a:avLst>
              <a:gd name="adj" fmla="val 4777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000099"/>
                </a:solidFill>
                <a:latin typeface="Times New Roman" pitchFamily="18" charset="0"/>
              </a:rPr>
              <a:t>Заголовок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4438" y="214313"/>
            <a:ext cx="6870700" cy="642937"/>
          </a:xfrm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b="1" smtClean="0"/>
              <a:t>    </a:t>
            </a:r>
            <a:r>
              <a:rPr lang="ru-RU" b="1" smtClean="0">
                <a:solidFill>
                  <a:srgbClr val="C00000"/>
                </a:solidFill>
              </a:rPr>
              <a:t>Типы текстов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857250"/>
            <a:ext cx="8715375" cy="5857875"/>
          </a:xfrm>
          <a:ln>
            <a:solidFill>
              <a:srgbClr val="0000CC"/>
            </a:solidFill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u="sng" smtClean="0">
                <a:solidFill>
                  <a:srgbClr val="006600"/>
                </a:solidFill>
              </a:rPr>
              <a:t>Повествование</a:t>
            </a:r>
            <a:r>
              <a:rPr lang="ru-RU" b="1" smtClean="0">
                <a:solidFill>
                  <a:srgbClr val="006600"/>
                </a:solidFill>
              </a:rPr>
              <a:t>  </a:t>
            </a:r>
            <a:endParaRPr lang="ru-RU" b="1" smtClean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sz="1600" b="1" smtClean="0">
              <a:solidFill>
                <a:srgbClr val="6600CC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000" b="1" smtClean="0">
                <a:solidFill>
                  <a:srgbClr val="6600CC"/>
                </a:solidFill>
              </a:rPr>
              <a:t>      </a:t>
            </a:r>
            <a:r>
              <a:rPr lang="ru-RU" sz="2800" b="1" smtClean="0">
                <a:solidFill>
                  <a:srgbClr val="6600CC"/>
                </a:solidFill>
              </a:rPr>
              <a:t>Что, когда, где                      Смена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случилось?                     кадров фильма</a:t>
            </a:r>
            <a:endParaRPr lang="ru-RU" sz="1000" b="1" smtClean="0">
              <a:solidFill>
                <a:schemeClr val="bg2"/>
              </a:solidFill>
            </a:endParaRP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ru-RU" b="1" u="sng" smtClean="0">
                <a:solidFill>
                  <a:srgbClr val="006600"/>
                </a:solidFill>
              </a:rPr>
              <a:t>Описание</a:t>
            </a:r>
            <a:r>
              <a:rPr lang="ru-RU" b="1" smtClean="0">
                <a:solidFill>
                  <a:srgbClr val="006600"/>
                </a:solidFill>
              </a:rPr>
              <a:t>   </a:t>
            </a:r>
            <a:r>
              <a:rPr lang="ru-RU" sz="3600" b="1" smtClean="0">
                <a:solidFill>
                  <a:srgbClr val="006600"/>
                </a:solidFill>
              </a:rPr>
              <a:t>                            </a:t>
            </a:r>
            <a:endParaRPr lang="ru-RU" sz="3600" b="1" smtClean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sz="1600" b="1" smtClean="0">
              <a:solidFill>
                <a:srgbClr val="6600CC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  Какой?                           Картина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  Какая?                      (Изображение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  Какое?                          «замерло»)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ru-RU" b="1" u="sng" smtClean="0">
                <a:solidFill>
                  <a:srgbClr val="006600"/>
                </a:solidFill>
              </a:rPr>
              <a:t>Рассуждение</a:t>
            </a:r>
            <a:r>
              <a:rPr lang="ru-RU" b="1" smtClean="0">
                <a:solidFill>
                  <a:srgbClr val="006600"/>
                </a:solidFill>
              </a:rPr>
              <a:t> </a:t>
            </a:r>
            <a:endParaRPr lang="ru-RU" b="1" smtClean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sz="1600" b="1" smtClean="0">
              <a:solidFill>
                <a:srgbClr val="6600CC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ru-RU" sz="1000" b="1" smtClean="0">
              <a:solidFill>
                <a:srgbClr val="6600CC"/>
              </a:solidFill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Почему?                         Поиск       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Зачем?                         решения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smtClean="0">
                <a:solidFill>
                  <a:srgbClr val="6600CC"/>
                </a:solidFill>
              </a:rPr>
              <a:t>                                               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3286125" y="1500188"/>
            <a:ext cx="928688" cy="285750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357688" y="1500188"/>
            <a:ext cx="1000125" cy="357187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3143250" y="3071813"/>
            <a:ext cx="1071563" cy="285750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357688" y="3071813"/>
            <a:ext cx="1214437" cy="285750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 flipV="1">
            <a:off x="3214688" y="5072063"/>
            <a:ext cx="1000125" cy="357187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00563" y="5072063"/>
            <a:ext cx="928687" cy="428625"/>
          </a:xfrm>
          <a:prstGeom prst="straightConnector1">
            <a:avLst/>
          </a:prstGeom>
          <a:ln w="28575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98" decel="100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98" decel="1000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98" decel="1000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98" decel="100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98" decel="100000" fill="hold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/>
          </p:cNvSpPr>
          <p:nvPr>
            <p:ph type="body" idx="1"/>
          </p:nvPr>
        </p:nvSpPr>
        <p:spPr>
          <a:xfrm>
            <a:off x="468313" y="476250"/>
            <a:ext cx="8229600" cy="54340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Мимо города большого: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Он бежит себе в волнах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Пушки с пристани палят,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На поднятых парусах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Ветер по морю гуляет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Кораблю пристать велят.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Мимо острова крутого,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И кораблик подгоняет;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Кораблю пристать велят.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1143000"/>
          </a:xfrm>
        </p:spPr>
        <p:txBody>
          <a:bodyPr/>
          <a:lstStyle/>
          <a:p>
            <a:r>
              <a:rPr lang="ru-RU" sz="3600" b="1" smtClean="0">
                <a:solidFill>
                  <a:schemeClr val="accent2"/>
                </a:solidFill>
                <a:latin typeface="Times New Roman" pitchFamily="18" charset="0"/>
              </a:rPr>
              <a:t>А.С.Пушкин «Сказка о царе Салтане …»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395288" y="1268413"/>
            <a:ext cx="8229600" cy="47132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Ветер по морю гуляет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И кораблик подгоняет;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Он бежит себе в волнах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На поднятых парусах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Мимо острова крутого,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Мимо города большого: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Пушки с пристани палят,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Кораблю пристать велят.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А. Дорохов «Сластёна»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800" smtClean="0"/>
              <a:t>           </a:t>
            </a:r>
            <a:r>
              <a:rPr lang="ru-RU" sz="2800" b="1" smtClean="0">
                <a:solidFill>
                  <a:srgbClr val="000099"/>
                </a:solidFill>
                <a:latin typeface="Times New Roman" pitchFamily="18" charset="0"/>
              </a:rPr>
              <a:t>Наша Мурка – странная кошка. Она любит лизать сладкий мёд. Лежит раз Мурка на крылечке. Чует медовый запах. Он привёл Мурку к улью. Мурка стала на задние лапки и сунула мордочку в леток. </a:t>
            </a:r>
          </a:p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99"/>
                </a:solidFill>
                <a:latin typeface="Times New Roman" pitchFamily="18" charset="0"/>
              </a:rPr>
              <a:t>          Вдруг раздался резкий кошачий визг. Пчела ужалила лакомку.</a:t>
            </a:r>
          </a:p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99"/>
                </a:solidFill>
                <a:latin typeface="Times New Roman" pitchFamily="18" charset="0"/>
              </a:rPr>
              <a:t>          Мурка стрелой умчалась прочь. </a:t>
            </a:r>
            <a:br>
              <a:rPr lang="ru-RU" sz="2800" b="1" smtClean="0">
                <a:solidFill>
                  <a:srgbClr val="000099"/>
                </a:solidFill>
                <a:latin typeface="Times New Roman" pitchFamily="18" charset="0"/>
              </a:rPr>
            </a:br>
            <a:endParaRPr lang="ru-RU" sz="2800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В. Сейранян «Янтарь»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179388" y="765175"/>
            <a:ext cx="8856662" cy="54721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/>
              <a:t>              </a:t>
            </a: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Многие сказки объясняют рождение янтаря. Одна рассказывает о прекрасной богине моря. Она и простой рыбак полюбили друг друга. Разъярился верховный бог. Разрушил он чудесный подводный дворец красавицы.</a:t>
            </a:r>
          </a:p>
          <a:p>
            <a:pPr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              Теперь морские волны выносят на берег обломки янтаря.</a:t>
            </a:r>
          </a:p>
          <a:p>
            <a:pPr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              А вот научное объяснение. Из стволов деревьев вытекала и твердела смола. Кусочки смолы пролежали в земле миллионы лет и превратились в прекрасный камень. Часто в янтаре видны пленники. Это стебельки трав, бабочки, жучки.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Разделите текст на части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250825" y="1412875"/>
            <a:ext cx="8642350" cy="4525963"/>
          </a:xfrm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Ласточки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Над наличником окна было гнездо ласточек.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Однажды из гнезда выпал птенчик.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Ласточки кружились над ним и звучно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пищали. Это увидел Петя. Он поднял птичку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и посадил в гнездо. Ласточки весело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защебетали.</a:t>
            </a:r>
          </a:p>
          <a:p>
            <a:pPr algn="r">
              <a:lnSpc>
                <a:spcPct val="90000"/>
              </a:lnSpc>
              <a:buFont typeface="Arial" charset="0"/>
              <a:buNone/>
            </a:pPr>
            <a:r>
              <a:rPr lang="ru-RU" b="1" i="1" smtClean="0">
                <a:solidFill>
                  <a:srgbClr val="000099"/>
                </a:solidFill>
                <a:latin typeface="Times New Roman" pitchFamily="18" charset="0"/>
              </a:rPr>
              <a:t>Л. Толстой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Проверь!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250825" y="1412875"/>
            <a:ext cx="8642350" cy="4713288"/>
          </a:xfrm>
        </p:spPr>
        <p:txBody>
          <a:bodyPr/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Ласточки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800" b="1" smtClean="0">
                <a:solidFill>
                  <a:srgbClr val="000099"/>
                </a:solidFill>
                <a:latin typeface="Times New Roman" pitchFamily="18" charset="0"/>
              </a:rPr>
              <a:t>             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Над наличником окна было гнездо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ласточек.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       Однажды из гнезда выпал птенчик.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Ласточки кружились над ним и звучно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пищали. Это увидел Петя. Он поднял птичку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и посадил в гнездо.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      Ласточки весело защебетали.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2800" b="1" i="1" smtClean="0">
                <a:solidFill>
                  <a:srgbClr val="000099"/>
                </a:solidFill>
                <a:latin typeface="Times New Roman" pitchFamily="18" charset="0"/>
              </a:rPr>
              <a:t>Л. Толстой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И. Шахрай «Ромашка и жук»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250825" y="1341438"/>
            <a:ext cx="8435975" cy="47847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  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Жила на лугу ромашка. Дружила она с жуком. С утра до вечера моросил мелкий дождь. Жук много летал и много знал. Ромашка часто слушала интересные рассказы друга.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      Жила на лугу ромашка. Дружила она с жуком. Жук много летал и много знал. Ромашка часто слушала интересные рассказы друга.</a:t>
            </a:r>
          </a:p>
          <a:p>
            <a:pPr>
              <a:buFont typeface="Arial" charset="0"/>
              <a:buNone/>
            </a:pP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2195513" y="2349500"/>
            <a:ext cx="6048375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V="1">
            <a:off x="684213" y="2852738"/>
            <a:ext cx="12239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0182" name="Picture 6" descr="3701031ef1c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1268413"/>
            <a:ext cx="37512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80" grpId="0" animBg="1"/>
      <p:bldP spid="50180" grpId="1" animBg="1"/>
      <p:bldP spid="50181" grpId="0" animBg="1"/>
      <p:bldP spid="5018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4972050" y="1700213"/>
            <a:ext cx="4162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У меня прекрасное, солнечное настроение.</a:t>
            </a:r>
          </a:p>
        </p:txBody>
      </p:sp>
      <p:sp>
        <p:nvSpPr>
          <p:cNvPr id="5" name="Блок-схема: узел 4"/>
          <p:cNvSpPr/>
          <p:nvPr/>
        </p:nvSpPr>
        <p:spPr>
          <a:xfrm>
            <a:off x="1258888" y="2636838"/>
            <a:ext cx="1854200" cy="187166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3" name="Прямоугольник 5"/>
          <p:cNvSpPr>
            <a:spLocks noChangeArrowheads="1"/>
          </p:cNvSpPr>
          <p:nvPr/>
        </p:nvSpPr>
        <p:spPr bwMode="auto">
          <a:xfrm>
            <a:off x="3563938" y="3284538"/>
            <a:ext cx="5256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Я волнуюсь.</a:t>
            </a:r>
            <a:r>
              <a:rPr lang="ru-RU" sz="280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Блок-схема: узел 6"/>
          <p:cNvSpPr/>
          <p:nvPr/>
        </p:nvSpPr>
        <p:spPr>
          <a:xfrm>
            <a:off x="1331913" y="4652963"/>
            <a:ext cx="1871662" cy="187325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5" name="Прямоугольник 7"/>
          <p:cNvSpPr>
            <a:spLocks noChangeArrowheads="1"/>
          </p:cNvSpPr>
          <p:nvPr/>
        </p:nvSpPr>
        <p:spPr bwMode="auto">
          <a:xfrm>
            <a:off x="3419475" y="4797425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 меня нет настроения работать.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15888"/>
            <a:ext cx="3168650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Отгадайте загадки</a:t>
            </a:r>
          </a:p>
        </p:txBody>
      </p:sp>
      <p:sp>
        <p:nvSpPr>
          <p:cNvPr id="54276" name="Rectangle 4"/>
          <p:cNvSpPr>
            <a:spLocks noGrp="1"/>
          </p:cNvSpPr>
          <p:nvPr>
            <p:ph type="body" sz="half" idx="1"/>
          </p:nvPr>
        </p:nvSpPr>
        <p:spPr>
          <a:xfrm>
            <a:off x="468313" y="1125538"/>
            <a:ext cx="8147050" cy="4525962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Прижались тесно к брату брат,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В зелёных гнездышках сидят,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Гнёздышки искусные,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А братишки вкусные.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600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Очень густо он растёт,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Незаметно он цветёт,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А когда проходит лето,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Мы едим его конфеты,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Не в бумажке, а в скорлупке –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600" b="1" smtClean="0">
                <a:solidFill>
                  <a:srgbClr val="000099"/>
                </a:solidFill>
                <a:latin typeface="Times New Roman" pitchFamily="18" charset="0"/>
              </a:rPr>
              <a:t>Берегите, детки, зубки!</a:t>
            </a:r>
            <a:r>
              <a:rPr lang="ru-RU" sz="2600" smtClean="0"/>
              <a:t> </a:t>
            </a:r>
          </a:p>
        </p:txBody>
      </p:sp>
      <p:pic>
        <p:nvPicPr>
          <p:cNvPr id="54279" name="Picture 7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3141663"/>
            <a:ext cx="37147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0" name="WordArt 8"/>
          <p:cNvSpPr>
            <a:spLocks noChangeArrowheads="1" noChangeShapeType="1" noTextEdit="1"/>
          </p:cNvSpPr>
          <p:nvPr/>
        </p:nvSpPr>
        <p:spPr bwMode="auto">
          <a:xfrm>
            <a:off x="4067175" y="2781300"/>
            <a:ext cx="1066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орех</a:t>
            </a:r>
          </a:p>
        </p:txBody>
      </p:sp>
      <p:sp>
        <p:nvSpPr>
          <p:cNvPr id="54281" name="WordArt 9"/>
          <p:cNvSpPr>
            <a:spLocks noChangeArrowheads="1" noChangeShapeType="1" noTextEdit="1"/>
          </p:cNvSpPr>
          <p:nvPr/>
        </p:nvSpPr>
        <p:spPr bwMode="auto">
          <a:xfrm>
            <a:off x="3419475" y="5876925"/>
            <a:ext cx="19716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орешник</a:t>
            </a:r>
          </a:p>
        </p:txBody>
      </p:sp>
      <p:pic>
        <p:nvPicPr>
          <p:cNvPr id="54282" name="Picture 10" descr="1422469915_leschina-obyknovennaya"/>
          <p:cNvPicPr>
            <a:picLocks noChangeAspect="1" noChangeArrowheads="1"/>
          </p:cNvPicPr>
          <p:nvPr/>
        </p:nvPicPr>
        <p:blipFill>
          <a:blip r:embed="rId3"/>
          <a:srcRect l="6447" t="12120" r="3539" b="15216"/>
          <a:stretch>
            <a:fillRect/>
          </a:stretch>
        </p:blipFill>
        <p:spPr bwMode="auto">
          <a:xfrm>
            <a:off x="5508625" y="981075"/>
            <a:ext cx="36353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4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4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4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5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6477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Запомни новые словарные слова!</a:t>
            </a:r>
          </a:p>
        </p:txBody>
      </p:sp>
      <p:sp>
        <p:nvSpPr>
          <p:cNvPr id="22530" name="Содержимое 6"/>
          <p:cNvSpPr>
            <a:spLocks noGrp="1"/>
          </p:cNvSpPr>
          <p:nvPr>
            <p:ph idx="4294967295"/>
          </p:nvPr>
        </p:nvSpPr>
        <p:spPr>
          <a:xfrm>
            <a:off x="179388" y="1341438"/>
            <a:ext cx="8785225" cy="4784725"/>
          </a:xfrm>
        </p:spPr>
        <p:txBody>
          <a:bodyPr/>
          <a:lstStyle/>
          <a:p>
            <a:pPr eaLnBrk="1" hangingPunct="1"/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рех, 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ре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ш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н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и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к, 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реш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к, 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рех</a:t>
            </a:r>
            <a:r>
              <a:rPr lang="ru-RU" sz="3600" b="1" u="sng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вый.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Составьте предложение со словом </a:t>
            </a:r>
            <a:r>
              <a:rPr 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орех.</a:t>
            </a:r>
          </a:p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Выделите грамматическую основу предложения, подпишите части речи.</a:t>
            </a:r>
          </a:p>
          <a:p>
            <a:pPr eaLnBrk="1" hangingPunct="1">
              <a:buFont typeface="Arial" charset="0"/>
              <a:buNone/>
            </a:pPr>
            <a:endParaRPr lang="ru-RU" sz="2800" b="1" smtClean="0"/>
          </a:p>
          <a:p>
            <a:pPr eaLnBrk="1" hangingPunct="1"/>
            <a:endParaRPr lang="ru-RU" b="1" smtClean="0"/>
          </a:p>
        </p:txBody>
      </p:sp>
      <p:sp>
        <p:nvSpPr>
          <p:cNvPr id="2" name="Дата 1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B371C48-80FB-448D-B4FB-19450C7D34C9}" type="datetime1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02.01.2017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" name="Номер слайда 2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51F85C2-54F2-4D85-A15B-DF2B0EFB75A7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755650" y="981075"/>
            <a:ext cx="863600" cy="914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1908175" y="1052513"/>
            <a:ext cx="1008063" cy="914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4067175" y="981075"/>
            <a:ext cx="865188" cy="914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5651500" y="1052513"/>
            <a:ext cx="1008063" cy="914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4825" name="Picture 12" descr="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205038"/>
            <a:ext cx="36385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nimBg="1"/>
      <p:bldP spid="22537" grpId="0" animBg="1"/>
      <p:bldP spid="22538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Спишите, вставляя подходящие по смыслу слова.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323850" y="1600200"/>
            <a:ext cx="864076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     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Очень красив лес в осенние ________ . Солнечные лучи ____________ верхушки деревьев. С берёз падают лёгкие _________ листочки. Под ногами шуршит мягкий ковёр из опавших __________ .</a:t>
            </a:r>
          </a:p>
        </p:txBody>
      </p:sp>
      <p:sp>
        <p:nvSpPr>
          <p:cNvPr id="56324" name="WordArt 4"/>
          <p:cNvSpPr>
            <a:spLocks noChangeArrowheads="1" noChangeShapeType="1" noTextEdit="1"/>
          </p:cNvSpPr>
          <p:nvPr/>
        </p:nvSpPr>
        <p:spPr bwMode="auto">
          <a:xfrm>
            <a:off x="7164388" y="1700213"/>
            <a:ext cx="9969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дни</a:t>
            </a:r>
          </a:p>
        </p:txBody>
      </p:sp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3995738" y="2205038"/>
            <a:ext cx="2324100" cy="461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освещают</a:t>
            </a:r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>
            <a:off x="6948488" y="2565400"/>
            <a:ext cx="1752600" cy="461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жёлтые</a:t>
            </a:r>
          </a:p>
        </p:txBody>
      </p:sp>
      <p:sp>
        <p:nvSpPr>
          <p:cNvPr id="56327" name="WordArt 7"/>
          <p:cNvSpPr>
            <a:spLocks noChangeArrowheads="1" noChangeShapeType="1" noTextEdit="1"/>
          </p:cNvSpPr>
          <p:nvPr/>
        </p:nvSpPr>
        <p:spPr bwMode="auto">
          <a:xfrm>
            <a:off x="4211638" y="3644900"/>
            <a:ext cx="1885950" cy="388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листьев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5" grpId="0" animBg="1"/>
      <p:bldP spid="56326" grpId="0" animBg="1"/>
      <p:bldP spid="563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folHlink"/>
                </a:solidFill>
                <a:latin typeface="Times New Roman" pitchFamily="18" charset="0"/>
              </a:rPr>
              <a:t>Определите тип текста по заголовку.</a:t>
            </a:r>
            <a:r>
              <a:rPr lang="ru-RU" sz="4000" b="1" smtClean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" name="Дата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879B7E9-6ABC-4823-B635-36D81D0C9C09}" type="datetime1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02.01.2017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59C329D-F6B2-477E-8089-DE2D069F7EDE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7349" name="Содержимое 4"/>
          <p:cNvSpPr>
            <a:spLocks/>
          </p:cNvSpPr>
          <p:nvPr/>
        </p:nvSpPr>
        <p:spPr bwMode="auto">
          <a:xfrm>
            <a:off x="468313" y="1700213"/>
            <a:ext cx="8229600" cy="402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ru-RU" sz="3200" b="1">
                <a:solidFill>
                  <a:srgbClr val="000099"/>
                </a:solidFill>
                <a:latin typeface="Times New Roman" pitchFamily="18" charset="0"/>
              </a:rPr>
              <a:t>«Почему нельзя разорять птичьи гнёзда?»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 b="1">
              <a:solidFill>
                <a:srgbClr val="000099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ru-RU" sz="3200" b="1">
                <a:solidFill>
                  <a:srgbClr val="000099"/>
                </a:solidFill>
                <a:latin typeface="Times New Roman" pitchFamily="18" charset="0"/>
              </a:rPr>
              <a:t>«Как мы с папой ходили в зоопарк»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 b="1">
              <a:solidFill>
                <a:srgbClr val="000099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ru-RU" sz="3200" b="1">
                <a:solidFill>
                  <a:srgbClr val="000099"/>
                </a:solidFill>
                <a:latin typeface="Times New Roman" pitchFamily="18" charset="0"/>
              </a:rPr>
              <a:t>«Красив русский лес!»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 b="1">
              <a:solidFill>
                <a:srgbClr val="000099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 b="1">
              <a:solidFill>
                <a:srgbClr val="000099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 b="1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Цели урока достигнуты?</a:t>
            </a:r>
            <a:r>
              <a:rPr lang="ru-RU" i="1" smtClean="0"/>
              <a:t> </a:t>
            </a:r>
            <a:endParaRPr lang="ru-RU" smtClean="0"/>
          </a:p>
        </p:txBody>
      </p:sp>
      <p:sp>
        <p:nvSpPr>
          <p:cNvPr id="389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Что такое текст?</a:t>
            </a:r>
          </a:p>
          <a:p>
            <a:pPr eaLnBrk="1" hangingPunct="1">
              <a:buFont typeface="Arial" charset="0"/>
              <a:buNone/>
            </a:pPr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Какие признаки текста знаете?</a:t>
            </a:r>
          </a:p>
          <a:p>
            <a:pPr eaLnBrk="1" hangingPunct="1"/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Какие типы текстов бывают?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857232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Уровни моей успешности</a:t>
            </a:r>
            <a:r>
              <a:rPr lang="ru-RU" sz="41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41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sz="4100" b="1" dirty="0">
              <a:ln w="6350">
                <a:noFill/>
              </a:ln>
              <a:solidFill>
                <a:srgbClr val="C000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8914" name="Содержимое 2"/>
          <p:cNvSpPr>
            <a:spLocks noGrp="1"/>
          </p:cNvSpPr>
          <p:nvPr>
            <p:ph idx="4294967295"/>
          </p:nvPr>
        </p:nvSpPr>
        <p:spPr>
          <a:xfrm>
            <a:off x="2209800" y="609600"/>
            <a:ext cx="6791325" cy="6105525"/>
          </a:xfrm>
        </p:spPr>
        <p:txBody>
          <a:bodyPr/>
          <a:lstStyle/>
          <a:p>
            <a:pPr marL="547688" indent="-411163" eaLnBrk="1" hangingPunct="1">
              <a:buFont typeface="Arial" charset="0"/>
              <a:buNone/>
            </a:pPr>
            <a:endParaRPr lang="ru-RU" smtClean="0"/>
          </a:p>
          <a:p>
            <a:pPr marL="547688" indent="-411163" eaLnBrk="1" hangingPunct="1"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</a:rPr>
              <a:t>     </a:t>
            </a:r>
            <a:r>
              <a:rPr lang="ru-RU" b="1" smtClean="0">
                <a:solidFill>
                  <a:srgbClr val="CC3300"/>
                </a:solidFill>
              </a:rPr>
              <a:t>Я молодец!  У меня все получалось! Я чувствую себя уверенно!</a:t>
            </a:r>
            <a:endParaRPr lang="ru-RU" b="1" smtClean="0"/>
          </a:p>
          <a:p>
            <a:pPr marL="547688" indent="-411163" eaLnBrk="1" hangingPunct="1">
              <a:buFont typeface="Arial" charset="0"/>
              <a:buNone/>
            </a:pPr>
            <a:r>
              <a:rPr lang="ru-RU" b="1" smtClean="0"/>
              <a:t>    </a:t>
            </a:r>
            <a:r>
              <a:rPr lang="ru-RU" b="1" smtClean="0">
                <a:solidFill>
                  <a:srgbClr val="008000"/>
                </a:solidFill>
              </a:rPr>
              <a:t>У меня получалось почти всё! Но я чувствую себя не  совсем уверенно! </a:t>
            </a:r>
          </a:p>
          <a:p>
            <a:pPr marL="547688" indent="-411163" eaLnBrk="1" hangingPunct="1">
              <a:buFont typeface="Arial" charset="0"/>
              <a:buNone/>
            </a:pPr>
            <a:endParaRPr lang="ru-RU" sz="1000" b="1" smtClean="0">
              <a:solidFill>
                <a:srgbClr val="008000"/>
              </a:solidFill>
            </a:endParaRPr>
          </a:p>
          <a:p>
            <a:pPr marL="547688" indent="-411163" eaLnBrk="1" hangingPunct="1">
              <a:buFont typeface="Arial" charset="0"/>
              <a:buNone/>
            </a:pPr>
            <a:r>
              <a:rPr lang="ru-RU" b="1" smtClean="0">
                <a:solidFill>
                  <a:srgbClr val="00B050"/>
                </a:solidFill>
              </a:rPr>
              <a:t>     </a:t>
            </a:r>
            <a:r>
              <a:rPr lang="ru-RU" b="1" smtClean="0">
                <a:solidFill>
                  <a:srgbClr val="0000CC"/>
                </a:solidFill>
              </a:rPr>
              <a:t>Я старался! Но не сумел справиться со всеми заданиями!</a:t>
            </a:r>
          </a:p>
          <a:p>
            <a:pPr marL="547688" indent="-411163" eaLnBrk="1" hangingPunct="1"/>
            <a:endParaRPr lang="ru-RU" smtClean="0">
              <a:solidFill>
                <a:srgbClr val="0000CC"/>
              </a:solidFill>
            </a:endParaRPr>
          </a:p>
          <a:p>
            <a:pPr marL="547688" indent="-411163" eaLnBrk="1" hangingPunct="1"/>
            <a:endParaRPr lang="ru-RU" smtClean="0"/>
          </a:p>
          <a:p>
            <a:pPr marL="547688" indent="-411163" eaLnBrk="1" hangingPunct="1">
              <a:buFont typeface="Arial" charset="0"/>
              <a:buNone/>
            </a:pPr>
            <a:endParaRPr lang="ru-RU" smtClean="0"/>
          </a:p>
        </p:txBody>
      </p:sp>
      <p:sp>
        <p:nvSpPr>
          <p:cNvPr id="4" name="Блок-схема: узел 3"/>
          <p:cNvSpPr/>
          <p:nvPr/>
        </p:nvSpPr>
        <p:spPr>
          <a:xfrm>
            <a:off x="900113" y="1268413"/>
            <a:ext cx="1143000" cy="107156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971550" y="2924175"/>
            <a:ext cx="1143000" cy="1071563"/>
          </a:xfrm>
          <a:prstGeom prst="flowChartConnector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971550" y="4581525"/>
            <a:ext cx="1143000" cy="1138238"/>
          </a:xfrm>
          <a:prstGeom prst="flowChartConnector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/>
              <a:t>    </a:t>
            </a:r>
            <a:r>
              <a:rPr lang="ru-RU" b="1" smtClean="0">
                <a:solidFill>
                  <a:srgbClr val="003399"/>
                </a:solidFill>
                <a:latin typeface="Times New Roman" pitchFamily="18" charset="0"/>
              </a:rPr>
              <a:t>Автор презентации: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003399"/>
                </a:solidFill>
                <a:latin typeface="Times New Roman" pitchFamily="18" charset="0"/>
              </a:rPr>
              <a:t>учитель начальных классов 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003399"/>
                </a:solidFill>
                <a:latin typeface="Times New Roman" pitchFamily="18" charset="0"/>
              </a:rPr>
              <a:t>МОУ «Средняя общеобразовательная школа №1» городского округа Саранск Республики Мордовия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003399"/>
                </a:solidFill>
                <a:latin typeface="Times New Roman" pitchFamily="18" charset="0"/>
              </a:rPr>
              <a:t>Нугаева Людмила Васильевна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987675" y="2924175"/>
            <a:ext cx="3143250" cy="1428750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>
                <a:solidFill>
                  <a:srgbClr val="C00000"/>
                </a:solidFill>
                <a:latin typeface="Times New Roman" pitchFamily="18" charset="0"/>
              </a:rPr>
              <a:t>Речь</a:t>
            </a:r>
          </a:p>
        </p:txBody>
      </p:sp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2000250" y="285750"/>
            <a:ext cx="4572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C00000"/>
                </a:solidFill>
                <a:latin typeface="Times New Roman" pitchFamily="18" charset="0"/>
              </a:rPr>
              <a:t>     Виды речи</a:t>
            </a:r>
          </a:p>
        </p:txBody>
      </p:sp>
      <p:sp>
        <p:nvSpPr>
          <p:cNvPr id="6" name="Стрелка вверх 5"/>
          <p:cNvSpPr>
            <a:spLocks noChangeArrowheads="1"/>
          </p:cNvSpPr>
          <p:nvPr/>
        </p:nvSpPr>
        <p:spPr bwMode="auto">
          <a:xfrm rot="-2770123">
            <a:off x="3018631" y="2029619"/>
            <a:ext cx="484188" cy="977900"/>
          </a:xfrm>
          <a:prstGeom prst="up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25400" algn="ctr">
            <a:solidFill>
              <a:srgbClr val="FFFFCC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Стрелка вверх 6"/>
          <p:cNvSpPr>
            <a:spLocks noChangeArrowheads="1"/>
          </p:cNvSpPr>
          <p:nvPr/>
        </p:nvSpPr>
        <p:spPr bwMode="auto">
          <a:xfrm rot="10800000">
            <a:off x="4284663" y="4365625"/>
            <a:ext cx="484187" cy="1049338"/>
          </a:xfrm>
          <a:prstGeom prst="upArrow">
            <a:avLst>
              <a:gd name="adj1" fmla="val 50000"/>
              <a:gd name="adj2" fmla="val 53679"/>
            </a:avLst>
          </a:prstGeom>
          <a:solidFill>
            <a:schemeClr val="accent1"/>
          </a:solidFill>
          <a:ln w="25400" algn="ctr">
            <a:solidFill>
              <a:srgbClr val="FFFFCC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Стрелка вверх 7"/>
          <p:cNvSpPr>
            <a:spLocks noChangeArrowheads="1"/>
          </p:cNvSpPr>
          <p:nvPr/>
        </p:nvSpPr>
        <p:spPr bwMode="auto">
          <a:xfrm rot="2985347">
            <a:off x="5323681" y="2029619"/>
            <a:ext cx="484188" cy="977900"/>
          </a:xfrm>
          <a:prstGeom prst="up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25400" algn="ctr">
            <a:solidFill>
              <a:srgbClr val="FFFFCC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95963" y="1196975"/>
            <a:ext cx="3062287" cy="914400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chemeClr val="folHlink"/>
                </a:solidFill>
                <a:latin typeface="Times New Roman" pitchFamily="18" charset="0"/>
              </a:rPr>
              <a:t>Письменная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43213" y="5373688"/>
            <a:ext cx="3429000" cy="914400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chemeClr val="folHlink"/>
                </a:solidFill>
                <a:latin typeface="Times New Roman" pitchFamily="18" charset="0"/>
              </a:rPr>
              <a:t>Внутренняя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850" y="1268413"/>
            <a:ext cx="2667000" cy="914400"/>
          </a:xfrm>
          <a:prstGeom prst="roundRect">
            <a:avLst/>
          </a:prstGeom>
          <a:solidFill>
            <a:srgbClr val="FFFF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chemeClr val="folHlink"/>
                </a:solidFill>
                <a:latin typeface="Times New Roman" pitchFamily="18" charset="0"/>
              </a:rPr>
              <a:t>Устная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Разделите текст на предложения.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  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Звенит звонок он зовёт детей на урок учитель читает текст диктанта ученики быстро пишут свои работы.</a:t>
            </a:r>
          </a:p>
          <a:p>
            <a:pPr>
              <a:buFont typeface="Arial" charset="0"/>
              <a:buNone/>
            </a:pP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      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З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венит звонок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О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 зовёт детей на урок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У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читель читает текст диктанта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У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ченики быстро пишут свои работы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</a:p>
          <a:p>
            <a:pPr>
              <a:buFont typeface="Arial" charset="0"/>
              <a:buNone/>
            </a:pP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Составьте из слов предложения.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севера, резкий, с, дует, ветер</a:t>
            </a:r>
          </a:p>
          <a:p>
            <a:pPr>
              <a:lnSpc>
                <a:spcPct val="90000"/>
              </a:lnSpc>
            </a:pP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С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сев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ра ду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т ре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з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кий вет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р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деревьев, листья, жёлтые, с, падают </a:t>
            </a:r>
          </a:p>
          <a:p>
            <a:pPr>
              <a:lnSpc>
                <a:spcPct val="90000"/>
              </a:lnSpc>
            </a:pP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Жё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лтые лист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ь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я пад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а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ют 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с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д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рев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ьев.</a:t>
            </a:r>
          </a:p>
          <a:p>
            <a:pPr>
              <a:lnSpc>
                <a:spcPct val="90000"/>
              </a:lnSpc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небе, грустный, крик, раздаётся, в, журавлей</a:t>
            </a:r>
          </a:p>
          <a:p>
            <a:pPr>
              <a:lnSpc>
                <a:spcPct val="90000"/>
              </a:lnSpc>
            </a:pP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В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неб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е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р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а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здаё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тся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грус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т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ный кри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к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жур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а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влей</a:t>
            </a:r>
            <a:r>
              <a:rPr lang="ru-RU" b="1" u="sng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Лес обнажился, поля опустели,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Поздняя осень. Грачи улетели,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Грустную думу наводит она.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Только не сжата полоска одна...</a:t>
            </a:r>
            <a:b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</a:b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/>
            </a:r>
            <a:b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</a:b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945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chemeClr val="accent2"/>
                </a:solidFill>
                <a:latin typeface="Times New Roman" pitchFamily="18" charset="0"/>
              </a:rPr>
              <a:t>Н. Некрасов «Несжатая полоса»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Поздняя осень. Грачи улетели,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Лес обнажился, поля опустели,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Только не сжата полоска одна...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  <a:t>Грустную думу наводит она.</a:t>
            </a:r>
            <a:br>
              <a:rPr lang="ru-RU" b="1" smtClean="0">
                <a:solidFill>
                  <a:srgbClr val="000099"/>
                </a:solidFill>
                <a:latin typeface="Times New Roman" pitchFamily="18" charset="0"/>
              </a:rPr>
            </a:br>
            <a:endParaRPr lang="ru-RU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2987675" y="1374775"/>
            <a:ext cx="515143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800" b="1">
                <a:solidFill>
                  <a:srgbClr val="006600"/>
                </a:solidFill>
                <a:latin typeface="Times New Roman" pitchFamily="18" charset="0"/>
              </a:rPr>
              <a:t>Текст. </a:t>
            </a:r>
          </a:p>
          <a:p>
            <a:pPr algn="ctr"/>
            <a:r>
              <a:rPr lang="ru-RU" sz="4800" b="1">
                <a:solidFill>
                  <a:srgbClr val="006600"/>
                </a:solidFill>
                <a:latin typeface="Times New Roman" pitchFamily="18" charset="0"/>
              </a:rPr>
              <a:t>Типы текстов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Цели урока: вспомнить …</a:t>
            </a:r>
            <a:r>
              <a:rPr lang="ru-RU" i="1" smtClean="0"/>
              <a:t> </a:t>
            </a:r>
            <a:endParaRPr lang="ru-RU" smtClean="0"/>
          </a:p>
        </p:txBody>
      </p:sp>
      <p:sp>
        <p:nvSpPr>
          <p:cNvPr id="593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что такое текст</a:t>
            </a:r>
          </a:p>
          <a:p>
            <a:pPr eaLnBrk="1" hangingPunct="1"/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признаки текста</a:t>
            </a:r>
          </a:p>
          <a:p>
            <a:pPr eaLnBrk="1" hangingPunct="1">
              <a:buFont typeface="Arial" charset="0"/>
              <a:buNone/>
            </a:pPr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</a:rPr>
              <a:t>какие типы текстов бывают</a:t>
            </a:r>
          </a:p>
          <a:p>
            <a:pPr eaLnBrk="1" hangingPunct="1"/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/>
    </p:bldLst>
  </p:timing>
</p:sld>
</file>

<file path=ppt/theme/theme1.xml><?xml version="1.0" encoding="utf-8"?>
<a:theme xmlns:a="http://schemas.openxmlformats.org/drawingml/2006/main" name="нач.школа 14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14. русский язык</Template>
  <TotalTime>280</TotalTime>
  <Words>702</Words>
  <Application>Microsoft Office PowerPoint</Application>
  <PresentationFormat>Экран (4:3)</PresentationFormat>
  <Paragraphs>168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Tahoma</vt:lpstr>
      <vt:lpstr>нач.школа 14. русский язык</vt:lpstr>
      <vt:lpstr>Слайд 1</vt:lpstr>
      <vt:lpstr>Слайд 2</vt:lpstr>
      <vt:lpstr>Слайд 3</vt:lpstr>
      <vt:lpstr>Разделите текст на предложения.</vt:lpstr>
      <vt:lpstr>Составьте из слов предложения.</vt:lpstr>
      <vt:lpstr>Слайд 6</vt:lpstr>
      <vt:lpstr>Н. Некрасов «Несжатая полоса»</vt:lpstr>
      <vt:lpstr>Слайд 8</vt:lpstr>
      <vt:lpstr>Цели урока: вспомнить … </vt:lpstr>
      <vt:lpstr>Что такое текст?</vt:lpstr>
      <vt:lpstr>Слайд 11</vt:lpstr>
      <vt:lpstr>    Типы текстов</vt:lpstr>
      <vt:lpstr>Слайд 13</vt:lpstr>
      <vt:lpstr>А.С.Пушкин «Сказка о царе Салтане …»</vt:lpstr>
      <vt:lpstr>А. Дорохов «Сластёна»</vt:lpstr>
      <vt:lpstr>В. Сейранян «Янтарь»</vt:lpstr>
      <vt:lpstr>Разделите текст на части</vt:lpstr>
      <vt:lpstr>Проверь!</vt:lpstr>
      <vt:lpstr>И. Шахрай «Ромашка и жук»</vt:lpstr>
      <vt:lpstr>Отгадайте загадки</vt:lpstr>
      <vt:lpstr>Запомни новые словарные слова!</vt:lpstr>
      <vt:lpstr>Спишите, вставляя подходящие по смыслу слова.</vt:lpstr>
      <vt:lpstr>Определите тип текста по заголовку. </vt:lpstr>
      <vt:lpstr>Цели урока достигнуты? 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язык_З класс_УМК "Школа России"</dc:title>
  <dc:subject>Текст. Типы текстов</dc:subject>
  <dc:creator>Нугаева Л.В.</dc:creator>
  <cp:lastModifiedBy>Microsoft Office</cp:lastModifiedBy>
  <cp:revision>14</cp:revision>
  <dcterms:created xsi:type="dcterms:W3CDTF">2012-09-02T15:38:45Z</dcterms:created>
  <dcterms:modified xsi:type="dcterms:W3CDTF">2017-01-02T17:18:10Z</dcterms:modified>
</cp:coreProperties>
</file>