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9E85581-AF07-46AE-9489-2D3056F03344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A3EF-8B96-4981-88CD-C08B49218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5581-AF07-46AE-9489-2D3056F03344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A3EF-8B96-4981-88CD-C08B49218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5581-AF07-46AE-9489-2D3056F03344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A3EF-8B96-4981-88CD-C08B49218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5581-AF07-46AE-9489-2D3056F03344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A3EF-8B96-4981-88CD-C08B49218606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5581-AF07-46AE-9489-2D3056F03344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A3EF-8B96-4981-88CD-C08B4921860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5581-AF07-46AE-9489-2D3056F03344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A3EF-8B96-4981-88CD-C08B4921860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5581-AF07-46AE-9489-2D3056F03344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A3EF-8B96-4981-88CD-C08B49218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5581-AF07-46AE-9489-2D3056F03344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A3EF-8B96-4981-88CD-C08B4921860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5581-AF07-46AE-9489-2D3056F03344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A3EF-8B96-4981-88CD-C08B49218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5581-AF07-46AE-9489-2D3056F03344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A3EF-8B96-4981-88CD-C08B4921860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5581-AF07-46AE-9489-2D3056F03344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A3EF-8B96-4981-88CD-C08B49218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9E85581-AF07-46AE-9489-2D3056F03344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EEEA3EF-8B96-4981-88CD-C08B492186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Relationship Id="rId9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916832"/>
            <a:ext cx="7416824" cy="1008112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>Повторительно-обобщающий урок в</a:t>
            </a:r>
            <a:r>
              <a:rPr lang="ru-RU" sz="4800" dirty="0" smtClean="0"/>
              <a:t>11</a:t>
            </a:r>
            <a:r>
              <a:rPr lang="ru-RU" sz="3200" dirty="0" smtClean="0"/>
              <a:t>классе «О, эти кванты!»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475656" y="5350768"/>
            <a:ext cx="6400800" cy="166464"/>
          </a:xfrm>
        </p:spPr>
        <p:txBody>
          <a:bodyPr>
            <a:normAutofit fontScale="25000" lnSpcReduction="20000"/>
          </a:bodyPr>
          <a:lstStyle/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2499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438400"/>
            <a:ext cx="7344816" cy="3048001"/>
          </a:xfrm>
        </p:spPr>
        <p:txBody>
          <a:bodyPr/>
          <a:lstStyle/>
          <a:p>
            <a:pPr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348880"/>
            <a:ext cx="698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/>
                <a:latin typeface="Times New Roman"/>
                <a:ea typeface="Times New Roman"/>
              </a:rPr>
              <a:t>Постановка демонстрационного опыта по обнаружению электрического тока с помощью зеркального гальванометра, подсоединённого сначала к термопаре, а затем к селеновому фотоэлементу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4437112"/>
            <a:ext cx="5904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i="1" dirty="0" smtClean="0">
                <a:effectLst/>
                <a:latin typeface="Times New Roman"/>
                <a:ea typeface="Times New Roman"/>
              </a:rPr>
              <a:t>Проблемные вопросы к данному опыту: 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</a:rPr>
              <a:t>А) В чём причина появления тока в обоих случаях?</a:t>
            </a:r>
          </a:p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</a:rPr>
              <a:t> Б) Каков механизм </a:t>
            </a:r>
            <a:r>
              <a:rPr lang="ru-RU" sz="2000" dirty="0" err="1" smtClean="0">
                <a:effectLst/>
                <a:latin typeface="Times New Roman"/>
                <a:ea typeface="Times New Roman"/>
              </a:rPr>
              <a:t>термотока</a:t>
            </a:r>
            <a:r>
              <a:rPr lang="ru-RU" sz="2000" dirty="0" smtClean="0">
                <a:effectLst/>
                <a:latin typeface="Times New Roman"/>
                <a:ea typeface="Times New Roman"/>
              </a:rPr>
              <a:t> и фототока?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831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cap="none" spc="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Ответ: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828836"/>
            <a:ext cx="67687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9160">
              <a:spcAft>
                <a:spcPts val="0"/>
              </a:spcAft>
            </a:pPr>
            <a:r>
              <a:rPr lang="ru-RU" sz="2800" dirty="0" err="1" smtClean="0">
                <a:effectLst/>
                <a:latin typeface="Times New Roman"/>
                <a:ea typeface="Times New Roman"/>
              </a:rPr>
              <a:t>термоЭДС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>, ответственная за ток в термопаре, прямо пропорциональна разности температур между спаями.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791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0" y="457200"/>
          <a:ext cx="2381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Формула" r:id="rId3" imgW="241091" imgH="177646" progId="Equation.3">
                  <p:embed/>
                </p:oleObj>
              </mc:Choice>
              <mc:Fallback>
                <p:oleObj name="Формула" r:id="rId3" imgW="241091" imgH="177646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2381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0" y="1095375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Формула" r:id="rId5" imgW="114151" imgH="215619" progId="Equation.3">
                  <p:embed/>
                </p:oleObj>
              </mc:Choice>
              <mc:Fallback>
                <p:oleObj name="Формула" r:id="rId5" imgW="114151" imgH="21561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95375"/>
                        <a:ext cx="114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Чтобы закон излучения удовлетворял экспериментальным данным по излучению чёрного тела, Планк в 1900 году вынужден ввести новую постоянную величину ( постоянную Планка </a:t>
            </a:r>
            <a:r>
              <a:rPr kumimoji="0" lang="en-US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 6,63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0488" y="638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-34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0" y="0"/>
          <a:ext cx="2381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Формула" r:id="rId7" imgW="241091" imgH="177646" progId="Equation.3">
                  <p:embed/>
                </p:oleObj>
              </mc:Choice>
              <mc:Fallback>
                <p:oleObj name="Формула" r:id="rId7" imgW="241091" imgH="177646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381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0" y="638175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Формула" r:id="rId8" imgW="114151" imgH="215619" progId="Equation.3">
                  <p:embed/>
                </p:oleObj>
              </mc:Choice>
              <mc:Fallback>
                <p:oleObj name="Формула" r:id="rId8" imgW="114151" imgH="21561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38175"/>
                        <a:ext cx="114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 rot="10800000" flipV="1">
            <a:off x="1331640" y="2243480"/>
            <a:ext cx="669674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Чтобы закон излучения удовлетворял экспериментальным данным по излучению чёрного тела, Планк в 1900 году вынужден ввести новую постоянную величину                ( постоянную Планка 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 6,6310</a:t>
            </a:r>
            <a:r>
              <a:rPr lang="ru-RU" sz="2400" baseline="30000" dirty="0" smtClean="0">
                <a:effectLst/>
                <a:latin typeface="Times New Roman"/>
                <a:ea typeface="Times New Roman"/>
              </a:rPr>
              <a:t>-34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 Дж∙ с).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180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-34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Дж∙ с).</a:t>
            </a:r>
            <a:r>
              <a:rPr kumimoji="0" lang="ru-RU" alt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91680" y="429309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effectLst/>
                <a:latin typeface="Times New Roman"/>
                <a:ea typeface="Times New Roman"/>
              </a:rPr>
              <a:t>Какую гипотезу выдвигает Планк об излучении?</a:t>
            </a:r>
            <a:endParaRPr lang="ru-RU" sz="2400" dirty="0"/>
          </a:p>
        </p:txBody>
      </p:sp>
      <p:pic>
        <p:nvPicPr>
          <p:cNvPr id="4108" name="Picture 12" descr="http://im0-tub-ru.yandex.net/i?id=3a3951fb7c593e646ae5e55b5954cefa-122-144&amp;n=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42" y="866775"/>
            <a:ext cx="12858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51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42236" y="4261909"/>
            <a:ext cx="5904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Открытие фотоэффекта взбудоражило умы многих учёных, среди которых был А. Г. Столетов (краткое сообщение ученика об открытии фотоэффекта).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122" name="Picture 2" descr="Столетов Александр Григорьевич Столетов Александр Григорьевич Русская портретная галере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623"/>
            <a:ext cx="2016224" cy="253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Презентация по физике &quot;Фотоэффект&quot; - скачать бесплатн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08720"/>
            <a:ext cx="413735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76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9612" y="1140151"/>
            <a:ext cx="6400800" cy="6858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1800" b="1" i="1" cap="none" spc="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Вопросы по компьютерной программе:</a:t>
            </a:r>
            <a:r>
              <a:rPr lang="ru-RU" sz="1800" cap="none" spc="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1800" cap="none" spc="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988840"/>
            <a:ext cx="7488832" cy="41764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2420888"/>
            <a:ext cx="75608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112776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</a:rPr>
              <a:t>В каком случае интенсивность света, падающего на катод в экспериментальной установке А. С. Столетова больше?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112776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</a:rPr>
              <a:t>В чём суть идей М. Планка?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112776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</a:rPr>
              <a:t>Что означает в нашем понимании 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III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–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ий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закон фотоэффекта?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112776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</a:rPr>
              <a:t>На что расходуется энергия фотона?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112776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</a:rPr>
              <a:t>Что такое фотон?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112776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</a:rPr>
              <a:t>Как рассчитать энергию и импульс фотона?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5826" y="3284984"/>
            <a:ext cx="815067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112776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</a:rPr>
              <a:t>7. Как изменяется давление света с увеличением интенсивности излучения в опытах  П. Н. Лебедева? С чем это связано?</a:t>
            </a:r>
          </a:p>
          <a:p>
            <a:pPr lvl="0">
              <a:spcAft>
                <a:spcPts val="0"/>
              </a:spcAft>
              <a:tabLst>
                <a:tab pos="112776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</a:rPr>
              <a:t>8. Обладает ли фотон массой покоя? </a:t>
            </a:r>
          </a:p>
          <a:p>
            <a:pPr lvl="0">
              <a:spcAft>
                <a:spcPts val="0"/>
              </a:spcAft>
              <a:tabLst>
                <a:tab pos="112776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</a:rPr>
              <a:t>9. Какова скорость фотона при взаимодействии света с веществом? /Комптоновское рассеяние /.</a:t>
            </a:r>
          </a:p>
          <a:p>
            <a:pPr lvl="0">
              <a:spcAft>
                <a:spcPts val="0"/>
              </a:spcAft>
              <a:tabLst>
                <a:tab pos="112776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</a:rPr>
              <a:t>10. Каковы основные свойства, отличающие </a:t>
            </a:r>
            <a:r>
              <a:rPr lang="ru-RU" i="1" dirty="0" smtClean="0">
                <a:effectLst/>
                <a:latin typeface="Times New Roman"/>
                <a:ea typeface="Times New Roman"/>
              </a:rPr>
              <a:t>лазеры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от прочих источников  света? /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монохроматичность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, интенсивность,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узконаправленность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излучения /.</a:t>
            </a:r>
          </a:p>
          <a:p>
            <a:pPr lvl="0">
              <a:spcAft>
                <a:spcPts val="0"/>
              </a:spcAft>
              <a:tabLst>
                <a:tab pos="112776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</a:rPr>
              <a:t>11. Какой из рисунков отражает трёхуровневую схему энергетических переходов?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528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1824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2204864"/>
            <a:ext cx="69847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i="1" dirty="0" smtClean="0">
                <a:effectLst/>
                <a:latin typeface="Times New Roman"/>
                <a:ea typeface="Times New Roman"/>
              </a:rPr>
              <a:t>Не всякому помогает случай.</a:t>
            </a:r>
            <a:endParaRPr lang="ru-RU" sz="32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200" b="1" i="1" dirty="0" smtClean="0">
                <a:effectLst/>
                <a:latin typeface="Times New Roman"/>
                <a:ea typeface="Times New Roman"/>
              </a:rPr>
              <a:t>Судьба одаривает только подготовленные умы.</a:t>
            </a:r>
            <a:endParaRPr lang="ru-RU" sz="3200" dirty="0" smtClean="0">
              <a:effectLst/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3200" b="1" i="1" dirty="0" smtClean="0">
                <a:effectLst/>
                <a:latin typeface="Times New Roman"/>
                <a:ea typeface="Times New Roman"/>
              </a:rPr>
              <a:t>							                                      (Луи Пастер</a:t>
            </a:r>
            <a:r>
              <a:rPr lang="ru-RU" b="1" i="1" dirty="0" smtClean="0">
                <a:effectLst/>
                <a:latin typeface="Times New Roman"/>
                <a:ea typeface="Times New Roman"/>
              </a:rPr>
              <a:t>)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221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04303" y="753553"/>
            <a:ext cx="68407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i="1" dirty="0" smtClean="0">
                <a:effectLst/>
                <a:latin typeface="Times New Roman"/>
                <a:ea typeface="Times New Roman"/>
              </a:rPr>
              <a:t>							                                         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/>
                <a:ea typeface="Times New Roman"/>
              </a:rPr>
              <a:t>ЦЕЛИ И ЗАДАЧИ УРОКА:</a:t>
            </a:r>
            <a:endParaRPr lang="ru-RU" sz="2400" dirty="0" smtClean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 обобщить и систематизировать материал по основам квантовой физики; 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научить выявлять положительные и отрицательные стороны научных исследований, открытий и технологических достижений;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продолжить формирование интереса к научным познаниям;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воспитывать гражданскую активность и чувство патриотической гордости за весомый вклад отечественных учёных в развитие квантовой физики</a:t>
            </a:r>
            <a:endParaRPr lang="ru-RU" sz="2400" dirty="0">
              <a:effectLst/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2302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438400"/>
            <a:ext cx="6656784" cy="35108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060848"/>
            <a:ext cx="72728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i="1" u="sng" dirty="0" smtClean="0">
                <a:effectLst/>
                <a:latin typeface="Times New Roman"/>
                <a:ea typeface="Times New Roman"/>
              </a:rPr>
              <a:t>Допишите и </a:t>
            </a:r>
            <a:r>
              <a:rPr lang="ru-RU" sz="2800" i="1" dirty="0" smtClean="0">
                <a:latin typeface="Times New Roman"/>
                <a:ea typeface="Times New Roman"/>
              </a:rPr>
              <a:t>о</a:t>
            </a:r>
            <a:r>
              <a:rPr lang="ru-RU" sz="2800" i="1" dirty="0" smtClean="0">
                <a:effectLst/>
                <a:latin typeface="Times New Roman"/>
                <a:ea typeface="Times New Roman"/>
              </a:rPr>
              <a:t>заглавьте записанные </a:t>
            </a:r>
            <a:r>
              <a:rPr lang="ru-RU" sz="2800" i="1" u="sng" dirty="0" smtClean="0">
                <a:effectLst/>
                <a:latin typeface="Times New Roman"/>
                <a:ea typeface="Times New Roman"/>
              </a:rPr>
              <a:t>формулы: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 smtClean="0">
                <a:effectLst/>
                <a:latin typeface="Times New Roman"/>
                <a:ea typeface="Times New Roman"/>
              </a:rPr>
              <a:t>... =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hν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 smtClean="0">
                <a:effectLst/>
                <a:latin typeface="Times New Roman"/>
                <a:ea typeface="Times New Roman"/>
              </a:rPr>
              <a:t>Р =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m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>…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 smtClean="0">
                <a:effectLst/>
                <a:latin typeface="Times New Roman"/>
                <a:ea typeface="Times New Roman"/>
              </a:rPr>
              <a:t>Е = …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c</a:t>
            </a:r>
            <a:r>
              <a:rPr lang="en-US" sz="2800" baseline="30000" dirty="0" smtClean="0">
                <a:effectLst/>
                <a:latin typeface="Times New Roman"/>
                <a:ea typeface="Times New Roman"/>
              </a:rPr>
              <a:t>2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800" dirty="0" err="1" smtClean="0">
                <a:effectLst/>
                <a:latin typeface="Times New Roman"/>
                <a:ea typeface="Times New Roman"/>
              </a:rPr>
              <a:t>hc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>/λ = 	А + …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 smtClean="0">
                <a:effectLst/>
                <a:latin typeface="Times New Roman"/>
                <a:ea typeface="Times New Roman"/>
              </a:rPr>
              <a:t>… = </a:t>
            </a:r>
            <a:r>
              <a:rPr lang="ru-RU" sz="2800" dirty="0" err="1" smtClean="0">
                <a:effectLst/>
                <a:latin typeface="Times New Roman"/>
                <a:ea typeface="Times New Roman"/>
              </a:rPr>
              <a:t>Е</a:t>
            </a:r>
            <a:r>
              <a:rPr lang="ru-RU" sz="2800" baseline="-25000" dirty="0" err="1" smtClean="0">
                <a:effectLst/>
                <a:latin typeface="Times New Roman"/>
                <a:ea typeface="Times New Roman"/>
              </a:rPr>
              <a:t>к</a:t>
            </a:r>
            <a:r>
              <a:rPr lang="ru-RU" sz="2800" baseline="-2500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>- Е</a:t>
            </a:r>
            <a:r>
              <a:rPr lang="en-US" sz="2800" baseline="-25000" dirty="0" smtClean="0">
                <a:effectLst/>
                <a:latin typeface="Times New Roman"/>
                <a:ea typeface="Times New Roman"/>
              </a:rPr>
              <a:t>p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800" dirty="0" err="1" smtClean="0">
                <a:effectLst/>
                <a:latin typeface="Times New Roman"/>
                <a:ea typeface="Times New Roman"/>
              </a:rPr>
              <a:t>λ</a:t>
            </a:r>
            <a:r>
              <a:rPr lang="en-US" sz="2800" baseline="-25000" dirty="0" err="1" smtClean="0">
                <a:effectLst/>
                <a:latin typeface="Times New Roman"/>
                <a:ea typeface="Times New Roman"/>
              </a:rPr>
              <a:t>m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> = </a:t>
            </a:r>
            <a:r>
              <a:rPr lang="en-US" sz="2800" dirty="0" err="1" smtClean="0">
                <a:effectLst/>
                <a:latin typeface="Times New Roman"/>
                <a:ea typeface="Times New Roman"/>
              </a:rPr>
              <a:t>hc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>/…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 smtClean="0">
                <a:effectLst/>
                <a:latin typeface="Times New Roman"/>
                <a:ea typeface="Times New Roman"/>
              </a:rPr>
              <a:t>А/…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	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1556792"/>
            <a:ext cx="3624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/>
                <a:latin typeface="Times New Roman"/>
                <a:ea typeface="Times New Roman"/>
              </a:rPr>
              <a:t>Актуализация знаний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207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268760"/>
            <a:ext cx="6400800" cy="576064"/>
          </a:xfrm>
        </p:spPr>
        <p:txBody>
          <a:bodyPr>
            <a:normAutofit fontScale="90000"/>
          </a:bodyPr>
          <a:lstStyle/>
          <a:p>
            <a:pPr marL="228600">
              <a:spcAft>
                <a:spcPts val="0"/>
              </a:spcAft>
            </a:pPr>
            <a:r>
              <a:rPr lang="ru-RU" b="1" i="1" dirty="0" smtClean="0">
                <a:latin typeface="Times New Roman"/>
                <a:ea typeface="Times New Roman"/>
              </a:rPr>
              <a:t/>
            </a:r>
            <a:br>
              <a:rPr lang="ru-RU" b="1" i="1" dirty="0" smtClean="0">
                <a:latin typeface="Times New Roman"/>
                <a:ea typeface="Times New Roman"/>
              </a:rPr>
            </a:br>
            <a:r>
              <a:rPr lang="ru-RU" b="1" i="1" dirty="0">
                <a:latin typeface="Times New Roman"/>
                <a:ea typeface="Times New Roman"/>
              </a:rPr>
              <a:t/>
            </a:r>
            <a:br>
              <a:rPr lang="ru-RU" b="1" i="1" dirty="0">
                <a:latin typeface="Times New Roman"/>
                <a:ea typeface="Times New Roman"/>
              </a:rPr>
            </a:br>
            <a:r>
              <a:rPr lang="ru-RU" b="1" i="1" dirty="0" smtClean="0">
                <a:latin typeface="Times New Roman"/>
                <a:ea typeface="Times New Roman"/>
              </a:rPr>
              <a:t/>
            </a:r>
            <a:br>
              <a:rPr lang="ru-RU" b="1" i="1" dirty="0" smtClean="0">
                <a:latin typeface="Times New Roman"/>
                <a:ea typeface="Times New Roman"/>
              </a:rPr>
            </a:br>
            <a:r>
              <a:rPr lang="ru-RU" b="1" i="1" dirty="0">
                <a:latin typeface="Times New Roman"/>
                <a:ea typeface="Times New Roman"/>
              </a:rPr>
              <a:t/>
            </a:r>
            <a:br>
              <a:rPr lang="ru-RU" b="1" i="1" dirty="0">
                <a:latin typeface="Times New Roman"/>
                <a:ea typeface="Times New Roman"/>
              </a:rPr>
            </a:br>
            <a:r>
              <a:rPr lang="ru-RU" b="1" i="1" dirty="0" smtClean="0">
                <a:latin typeface="Times New Roman"/>
                <a:ea typeface="Times New Roman"/>
              </a:rPr>
              <a:t/>
            </a:r>
            <a:br>
              <a:rPr lang="ru-RU" b="1" i="1" dirty="0" smtClean="0">
                <a:latin typeface="Times New Roman"/>
                <a:ea typeface="Times New Roman"/>
              </a:rPr>
            </a:br>
            <a:r>
              <a:rPr lang="ru-RU" b="1" i="1" dirty="0">
                <a:latin typeface="Times New Roman"/>
                <a:ea typeface="Times New Roman"/>
              </a:rPr>
              <a:t/>
            </a:r>
            <a:br>
              <a:rPr lang="ru-RU" b="1" i="1" dirty="0">
                <a:latin typeface="Times New Roman"/>
                <a:ea typeface="Times New Roman"/>
              </a:rPr>
            </a:br>
            <a:r>
              <a:rPr lang="ru-RU" sz="2200" b="1" i="1" dirty="0" smtClean="0">
                <a:latin typeface="Times New Roman"/>
                <a:ea typeface="Times New Roman"/>
              </a:rPr>
              <a:t>Ответьте </a:t>
            </a:r>
            <a:r>
              <a:rPr lang="ru-RU" sz="2200" b="1" i="1" dirty="0">
                <a:latin typeface="Times New Roman"/>
                <a:ea typeface="Times New Roman"/>
              </a:rPr>
              <a:t>на вопросы:</a:t>
            </a: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412776"/>
            <a:ext cx="6728792" cy="4464496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060848"/>
            <a:ext cx="7056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</a:rPr>
              <a:t>1.Назовите факты, опыты и явления, подтверждающие квантовые свойства света.</a:t>
            </a:r>
          </a:p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</a:rPr>
              <a:t>2. Что понимают под внешним фотоэффектом?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2984178"/>
            <a:ext cx="7200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</a:rPr>
              <a:t>3. В 1905 году А. Эйнштейн дал простое уравнение, вскрывающее сущность фотоэффекта. Если А</a:t>
            </a:r>
            <a:r>
              <a:rPr lang="ru-RU" sz="2000" baseline="-25000" dirty="0" smtClean="0">
                <a:effectLst/>
                <a:latin typeface="Times New Roman"/>
                <a:ea typeface="Times New Roman"/>
              </a:rPr>
              <a:t>1</a:t>
            </a:r>
            <a:r>
              <a:rPr lang="ru-RU" sz="2000" dirty="0" smtClean="0">
                <a:effectLst/>
                <a:latin typeface="Times New Roman"/>
                <a:ea typeface="Times New Roman"/>
              </a:rPr>
              <a:t> –работа, потребная для вырывания электронов из атома и А</a:t>
            </a:r>
            <a:r>
              <a:rPr lang="ru-RU" sz="2000" baseline="-25000" dirty="0" smtClean="0">
                <a:effectLst/>
                <a:latin typeface="Times New Roman"/>
                <a:ea typeface="Times New Roman"/>
              </a:rPr>
              <a:t>2</a:t>
            </a:r>
            <a:r>
              <a:rPr lang="ru-RU" sz="2000" dirty="0" smtClean="0">
                <a:effectLst/>
                <a:latin typeface="Times New Roman"/>
                <a:ea typeface="Times New Roman"/>
              </a:rPr>
              <a:t> –работа, необходимая для выведения электронов сквозь поверхностный слой вещества, то кинетическая энергия фотоэлектронов, вырывающихся наружу, будет: </a:t>
            </a:r>
          </a:p>
          <a:p>
            <a:pPr marL="899160"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</a:rPr>
              <a:t>	</a:t>
            </a:r>
            <a:r>
              <a:rPr lang="ru-RU" sz="2000" dirty="0" err="1" smtClean="0">
                <a:effectLst/>
                <a:latin typeface="Times New Roman"/>
                <a:ea typeface="Times New Roman"/>
              </a:rPr>
              <a:t>Е</a:t>
            </a:r>
            <a:r>
              <a:rPr lang="ru-RU" sz="2000" baseline="-25000" dirty="0" err="1" smtClean="0">
                <a:effectLst/>
                <a:latin typeface="Times New Roman"/>
                <a:ea typeface="Times New Roman"/>
              </a:rPr>
              <a:t>к</a:t>
            </a:r>
            <a:r>
              <a:rPr lang="ru-RU" sz="2000" dirty="0" smtClean="0">
                <a:effectLst/>
                <a:latin typeface="Times New Roman"/>
                <a:ea typeface="Times New Roman"/>
              </a:rPr>
              <a:t> = </a:t>
            </a:r>
            <a:r>
              <a:rPr lang="en-US" sz="2000" dirty="0" err="1" smtClean="0">
                <a:effectLst/>
                <a:latin typeface="Times New Roman"/>
                <a:ea typeface="Times New Roman"/>
              </a:rPr>
              <a:t>hν</a:t>
            </a:r>
            <a:r>
              <a:rPr lang="ru-RU" sz="2000" dirty="0" smtClean="0">
                <a:effectLst/>
                <a:latin typeface="Times New Roman"/>
                <a:ea typeface="Times New Roman"/>
              </a:rPr>
              <a:t> – ( </a:t>
            </a:r>
            <a:r>
              <a:rPr lang="en-US" sz="2000" dirty="0" smtClean="0">
                <a:effectLst/>
                <a:latin typeface="Times New Roman"/>
                <a:ea typeface="Times New Roman"/>
              </a:rPr>
              <a:t>A</a:t>
            </a:r>
            <a:r>
              <a:rPr lang="ru-RU" sz="2000" baseline="-25000" dirty="0" smtClean="0">
                <a:effectLst/>
                <a:latin typeface="Times New Roman"/>
                <a:ea typeface="Times New Roman"/>
              </a:rPr>
              <a:t>1</a:t>
            </a:r>
            <a:r>
              <a:rPr lang="ru-RU" sz="2000" dirty="0" smtClean="0">
                <a:effectLst/>
                <a:latin typeface="Times New Roman"/>
                <a:ea typeface="Times New Roman"/>
              </a:rPr>
              <a:t>+</a:t>
            </a:r>
            <a:r>
              <a:rPr lang="en-US" sz="2000" dirty="0" smtClean="0">
                <a:effectLst/>
                <a:latin typeface="Times New Roman"/>
                <a:ea typeface="Times New Roman"/>
              </a:rPr>
              <a:t>A</a:t>
            </a:r>
            <a:r>
              <a:rPr lang="ru-RU" sz="2000" baseline="-25000" dirty="0" smtClean="0">
                <a:effectLst/>
                <a:latin typeface="Times New Roman"/>
                <a:ea typeface="Times New Roman"/>
              </a:rPr>
              <a:t>2</a:t>
            </a:r>
            <a:r>
              <a:rPr lang="ru-RU" sz="2000" dirty="0" smtClean="0">
                <a:effectLst/>
                <a:latin typeface="Times New Roman"/>
                <a:ea typeface="Times New Roma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1770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828836"/>
            <a:ext cx="66967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 smtClean="0">
                <a:effectLst/>
                <a:latin typeface="Times New Roman"/>
                <a:ea typeface="Times New Roman"/>
              </a:rPr>
              <a:t>А) Как зависит </a:t>
            </a:r>
            <a:r>
              <a:rPr lang="ru-RU" sz="2800" dirty="0" err="1" smtClean="0">
                <a:effectLst/>
                <a:latin typeface="Times New Roman"/>
                <a:ea typeface="Times New Roman"/>
              </a:rPr>
              <a:t>Е</a:t>
            </a:r>
            <a:r>
              <a:rPr lang="ru-RU" sz="2800" baseline="-25000" dirty="0" err="1" smtClean="0">
                <a:effectLst/>
                <a:latin typeface="Times New Roman"/>
                <a:ea typeface="Times New Roman"/>
              </a:rPr>
              <a:t>к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> от частоты излучения?</a:t>
            </a:r>
          </a:p>
          <a:p>
            <a:pPr>
              <a:spcAft>
                <a:spcPts val="0"/>
              </a:spcAft>
            </a:pPr>
            <a:r>
              <a:rPr lang="ru-RU" sz="2800" dirty="0" smtClean="0">
                <a:effectLst/>
                <a:latin typeface="Times New Roman"/>
                <a:ea typeface="Times New Roman"/>
              </a:rPr>
              <a:t>Б) Чем будет отличаться механизм фотоэффекта при облучении вещества рентгеновскими лучами УФ излучением?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1628800"/>
            <a:ext cx="6179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> Исходя из этого уравнения, объясните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451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42434"/>
            <a:ext cx="6400800" cy="6858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Первые детекторы.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859340"/>
            <a:ext cx="7232848" cy="375356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828234"/>
            <a:ext cx="71205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/>
                <a:latin typeface="Times New Roman"/>
                <a:ea typeface="Times New Roman"/>
              </a:rPr>
              <a:t>Тепловые детекторы предшествовали квантовым. Их история началась в 1800 году, когда Уильям Гершель /1738 – 1822/, используя призму и ртутный термометр, открыл инфракрасное излучение. </a:t>
            </a:r>
          </a:p>
          <a:p>
            <a:r>
              <a:rPr lang="ru-RU" sz="2400" dirty="0" smtClean="0">
                <a:effectLst/>
                <a:latin typeface="Times New Roman"/>
                <a:ea typeface="Times New Roman"/>
              </a:rPr>
              <a:t>Но первый настоящий детектор появился лишь в 1830 году, когда итальянские физики </a:t>
            </a:r>
            <a:r>
              <a:rPr lang="ru-RU" sz="2400" dirty="0" err="1" smtClean="0">
                <a:effectLst/>
                <a:latin typeface="Times New Roman"/>
                <a:ea typeface="Times New Roman"/>
              </a:rPr>
              <a:t>Леопольдо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 Нобели и </a:t>
            </a:r>
            <a:r>
              <a:rPr lang="ru-RU" sz="2400" dirty="0" err="1" smtClean="0">
                <a:effectLst/>
                <a:latin typeface="Times New Roman"/>
                <a:ea typeface="Times New Roman"/>
              </a:rPr>
              <a:t>Македонио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400" dirty="0" err="1" smtClean="0">
                <a:effectLst/>
                <a:latin typeface="Times New Roman"/>
                <a:ea typeface="Times New Roman"/>
              </a:rPr>
              <a:t>Меллони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 сконструировали первые термоэлементы, которые представляют собой совокупность термопар, соединённых вместе.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4661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438400"/>
            <a:ext cx="7416824" cy="35108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СО СВОЕЙ РОЗЕТКОЙ Наука и жизн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50274"/>
            <a:ext cx="398341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60032" y="3417562"/>
            <a:ext cx="3528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Arial"/>
              </a:rPr>
              <a:t>Первый 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"/>
              </a:rPr>
              <a:t>фотоэлемент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/>
              </a:rPr>
              <a:t> на основе 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"/>
              </a:rPr>
              <a:t>селена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/>
              </a:rPr>
              <a:t>, созданный Ч.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/>
              </a:rPr>
              <a:t>Фритсом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/>
              </a:rPr>
              <a:t> в 1883 году.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55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2413338"/>
            <a:ext cx="540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9160">
              <a:spcAft>
                <a:spcPts val="0"/>
              </a:spcAft>
            </a:pPr>
            <a:r>
              <a:rPr lang="ru-RU" sz="2400" dirty="0" err="1" smtClean="0">
                <a:effectLst/>
                <a:latin typeface="Times New Roman"/>
                <a:ea typeface="Times New Roman"/>
              </a:rPr>
              <a:t>Фотодекторы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 - это устройства, которые работают на основе фотоэффекта, принадлежат к классу квантовых детекторов, так как в них используется непосредственное квантовое взаимодействие света с веществом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050" name="Picture 2" descr="Вакуумные фотоэлемен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3140968"/>
            <a:ext cx="2302073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04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103</TotalTime>
  <Words>536</Words>
  <Application>Microsoft Office PowerPoint</Application>
  <PresentationFormat>Экран (4:3)</PresentationFormat>
  <Paragraphs>57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Constantia</vt:lpstr>
      <vt:lpstr>Garamond</vt:lpstr>
      <vt:lpstr>Symbol</vt:lpstr>
      <vt:lpstr>Times New Roman</vt:lpstr>
      <vt:lpstr>Wingdings</vt:lpstr>
      <vt:lpstr>Кутюр</vt:lpstr>
      <vt:lpstr>Формула</vt:lpstr>
      <vt:lpstr>Повторительно-обобщающий урок в11классе «О, эти кванты!»</vt:lpstr>
      <vt:lpstr>Презентация PowerPoint</vt:lpstr>
      <vt:lpstr>Презентация PowerPoint</vt:lpstr>
      <vt:lpstr>Презентация PowerPoint</vt:lpstr>
      <vt:lpstr>      Ответьте на вопросы: </vt:lpstr>
      <vt:lpstr>Презентация PowerPoint</vt:lpstr>
      <vt:lpstr>Первые детекторы.</vt:lpstr>
      <vt:lpstr>Презентация PowerPoint</vt:lpstr>
      <vt:lpstr>Презентация PowerPoint</vt:lpstr>
      <vt:lpstr>Презентация PowerPoint</vt:lpstr>
      <vt:lpstr>Ответ:</vt:lpstr>
      <vt:lpstr>Презентация PowerPoint</vt:lpstr>
      <vt:lpstr>Презентация PowerPoint</vt:lpstr>
      <vt:lpstr>Вопросы по компьютерной программе: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Повторительно-обобщающий урок в 11 классе  « О, эти кванты!»</dc:title>
  <dc:creator>ACER</dc:creator>
  <cp:lastModifiedBy>Пользователь</cp:lastModifiedBy>
  <cp:revision>9</cp:revision>
  <dcterms:created xsi:type="dcterms:W3CDTF">2014-10-13T14:11:34Z</dcterms:created>
  <dcterms:modified xsi:type="dcterms:W3CDTF">2020-05-17T10:18:11Z</dcterms:modified>
</cp:coreProperties>
</file>