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4" r:id="rId2"/>
    <p:sldId id="272" r:id="rId3"/>
    <p:sldId id="265" r:id="rId4"/>
    <p:sldId id="262" r:id="rId5"/>
    <p:sldId id="277" r:id="rId6"/>
    <p:sldId id="275" r:id="rId7"/>
    <p:sldId id="270" r:id="rId8"/>
    <p:sldId id="261" r:id="rId9"/>
    <p:sldId id="27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800000"/>
    <a:srgbClr val="CC0000"/>
    <a:srgbClr val="99CC00"/>
    <a:srgbClr val="808080"/>
    <a:srgbClr val="FFFF00"/>
    <a:srgbClr val="0074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966DB0-2CDA-43AF-B593-7304A035A5C5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767718-9AD2-4645-91B1-A683F7FDCD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>
                <a:latin typeface="Arial" charset="0"/>
              </a:rPr>
              <a:t>Масса покоя электрона = 9,1095 10-31 кг = 0,0005486 а.е.м.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1 вариант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Используйте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ACF174-EAAF-43C4-984F-5B86C1A9B03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Самостоятельная работа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20F7BA-567C-4299-91F4-890CA8593D5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Для перехода к интерактивной задаче щелкните                      по таблице</a:t>
            </a:r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11BE60-6F88-4756-B3BB-80C2C4CC06B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latin typeface="Arial" charset="0"/>
              </a:rPr>
              <a:t>Единая коллекция Цифровых образовательных ресурсов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52DCA-5A40-4B89-9533-80302CE76995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A307B-417E-4E4E-8CA7-CD077183E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5967A-33FB-40C5-8ABA-79473ADF49A5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6654-2987-46A6-85C6-3C3F51306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DFE04-7362-43E6-A216-A9A244B88C9F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7C0E-3B1A-4E99-AC0D-8C5CFEA318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0A409-3DAF-4BDE-9FA2-539A120BF0C9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B96CE-B4FC-49C7-A291-7101ECB2FD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EE159-68B5-4AA6-AD0F-B2A95DFEE42B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77BB5-4372-4867-A72F-7FCC40490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11D1D-17E8-466D-9FBE-E8F30229219C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09CAD-6730-4A1D-B253-6C96B9070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81A3F-55CE-45F9-A639-E825BA9507C5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C1D-5D4F-4DBB-B3DD-A95CC63F6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676FF-877C-4667-B6D1-B4B36B262935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E61BE-B379-4878-B567-0DCAA4301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AE97D-CE0F-4712-AA28-10D9C006A42C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CFB16-959B-4869-9E53-97FDD0962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BF16F-BD5C-46F1-A152-4DD69C13E0B6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14FC-303A-4DC5-9623-7762E65E5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1218-55FA-4000-87CF-8C9C932383D9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F558D-38CD-409F-BB62-D4A0BA2BE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67B6B9-158E-4905-87E2-136E4377A56B}" type="datetimeFigureOut">
              <a:rPr lang="ru-RU"/>
              <a:pPr>
                <a:defRPr/>
              </a:pPr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703085D-6AC1-4B92-AA30-082C859AF8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MENDEL.EX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.png"/><Relationship Id="rId7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image" Target="../media/image9.jpeg"/><Relationship Id="rId4" Type="http://schemas.openxmlformats.org/officeDocument/2006/relationships/hyperlink" Target="MENDEL.EX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10.jpeg"/><Relationship Id="rId4" Type="http://schemas.openxmlformats.org/officeDocument/2006/relationships/hyperlink" Target="http://files.school-collection.edu.ru/dlrstore/6ec2dcfc-2b55-40b1-867b-38b760dfb131/181.sw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2"/>
          <p:cNvSpPr/>
          <p:nvPr/>
        </p:nvSpPr>
        <p:spPr>
          <a:xfrm>
            <a:off x="0" y="2044851"/>
            <a:ext cx="9144000" cy="31700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Решение задач</a:t>
            </a:r>
          </a:p>
          <a:p>
            <a:pPr algn="ctr"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определение 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дефекта 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масс, </a:t>
            </a:r>
          </a:p>
          <a:p>
            <a:pPr algn="ctr"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энергии 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связи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удельной энергии 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связи и</a:t>
            </a:r>
          </a:p>
          <a:p>
            <a:pPr algn="ctr"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олной выделяющейся энергии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7739" y="687369"/>
            <a:ext cx="658686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Урок - практикум</a:t>
            </a:r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0" y="6453188"/>
            <a:ext cx="9144000" cy="274637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/>
              <a:t>В данной презентации сделана попытка использования </a:t>
            </a:r>
            <a:r>
              <a:rPr lang="en-US" sz="1200" b="1"/>
              <a:t>Microsoft PowerPoint</a:t>
            </a:r>
            <a:r>
              <a:rPr lang="ru-RU" sz="1200" b="1"/>
              <a:t> на уроке – практикуме. </a:t>
            </a:r>
          </a:p>
        </p:txBody>
      </p:sp>
      <p:pic>
        <p:nvPicPr>
          <p:cNvPr id="3078" name="Picture 6" descr="C:\Users\Директор\Pictures\Изотопы\ssmiles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2450" y="188913"/>
            <a:ext cx="7905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73"/>
          <p:cNvSpPr>
            <a:spLocks noChangeArrowheads="1"/>
          </p:cNvSpPr>
          <p:nvPr/>
        </p:nvSpPr>
        <p:spPr bwMode="auto">
          <a:xfrm>
            <a:off x="214313" y="785813"/>
            <a:ext cx="8640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</a:rPr>
              <a:t>Решение задач на определение </a:t>
            </a:r>
            <a:r>
              <a:rPr lang="en-US" sz="2000" b="1">
                <a:solidFill>
                  <a:srgbClr val="002060"/>
                </a:solidFill>
              </a:rPr>
              <a:t> </a:t>
            </a:r>
            <a:r>
              <a:rPr lang="ru-RU" sz="2000" b="1">
                <a:solidFill>
                  <a:srgbClr val="002060"/>
                </a:solidFill>
              </a:rPr>
              <a:t>дефекта масс, энергии связи, удельной энергии связи атома и полной выделяющейся энергии</a:t>
            </a:r>
          </a:p>
        </p:txBody>
      </p:sp>
      <p:sp>
        <p:nvSpPr>
          <p:cNvPr id="4" name="Прямоугольник 70"/>
          <p:cNvSpPr>
            <a:spLocks noChangeArrowheads="1"/>
          </p:cNvSpPr>
          <p:nvPr/>
        </p:nvSpPr>
        <p:spPr bwMode="auto">
          <a:xfrm>
            <a:off x="571500" y="1828800"/>
            <a:ext cx="378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1 а.е.м = 1,6606 </a:t>
            </a:r>
            <a:r>
              <a:rPr lang="en-US" sz="2400" b="1">
                <a:solidFill>
                  <a:srgbClr val="C00000"/>
                </a:solidFill>
              </a:rPr>
              <a:t>·</a:t>
            </a:r>
            <a:r>
              <a:rPr lang="ru-RU"/>
              <a:t> </a:t>
            </a:r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10</a:t>
            </a:r>
            <a:r>
              <a:rPr lang="ru-RU" sz="2400" b="1" baseline="30000">
                <a:solidFill>
                  <a:srgbClr val="C00000"/>
                </a:solidFill>
                <a:latin typeface="Calibri" pitchFamily="34" charset="0"/>
              </a:rPr>
              <a:t>-27 </a:t>
            </a:r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кг</a:t>
            </a:r>
          </a:p>
        </p:txBody>
      </p:sp>
      <p:sp>
        <p:nvSpPr>
          <p:cNvPr id="5" name="Rectangle 83"/>
          <p:cNvSpPr>
            <a:spLocks noChangeArrowheads="1"/>
          </p:cNvSpPr>
          <p:nvPr/>
        </p:nvSpPr>
        <p:spPr bwMode="auto">
          <a:xfrm>
            <a:off x="5572125" y="1785938"/>
            <a:ext cx="30464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</a:rPr>
              <a:t>1 Дж = 1,6 </a:t>
            </a:r>
            <a:r>
              <a:rPr lang="en-US" sz="2400" b="1">
                <a:solidFill>
                  <a:srgbClr val="C00000"/>
                </a:solidFill>
              </a:rPr>
              <a:t>·</a:t>
            </a:r>
            <a:r>
              <a:rPr lang="ru-RU" sz="2400" b="1">
                <a:solidFill>
                  <a:srgbClr val="C00000"/>
                </a:solidFill>
              </a:rPr>
              <a:t> 10</a:t>
            </a:r>
            <a:r>
              <a:rPr lang="ru-RU" sz="2400" b="1" baseline="30000">
                <a:solidFill>
                  <a:srgbClr val="C00000"/>
                </a:solidFill>
              </a:rPr>
              <a:t>-19</a:t>
            </a:r>
            <a:r>
              <a:rPr lang="ru-RU" sz="2400" b="1">
                <a:solidFill>
                  <a:srgbClr val="C00000"/>
                </a:solidFill>
              </a:rPr>
              <a:t> эВ</a:t>
            </a:r>
          </a:p>
        </p:txBody>
      </p:sp>
      <p:sp>
        <p:nvSpPr>
          <p:cNvPr id="6" name="Rectangle 76"/>
          <p:cNvSpPr>
            <a:spLocks noChangeArrowheads="1"/>
          </p:cNvSpPr>
          <p:nvPr/>
        </p:nvSpPr>
        <p:spPr bwMode="auto">
          <a:xfrm>
            <a:off x="684213" y="2600325"/>
            <a:ext cx="7485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Масса покоя электрона = 9,1095 </a:t>
            </a:r>
            <a:r>
              <a:rPr lang="en-US" sz="2000" b="1"/>
              <a:t>·</a:t>
            </a:r>
            <a:r>
              <a:rPr lang="ru-RU" sz="2000" b="1"/>
              <a:t>10</a:t>
            </a:r>
            <a:r>
              <a:rPr lang="ru-RU" sz="2000" b="1" baseline="30000"/>
              <a:t>-31</a:t>
            </a:r>
            <a:r>
              <a:rPr lang="ru-RU" sz="2000" b="1"/>
              <a:t> кг = 0,0005486 а.е.м.</a:t>
            </a:r>
          </a:p>
        </p:txBody>
      </p:sp>
      <p:sp>
        <p:nvSpPr>
          <p:cNvPr id="7" name="Rectangle 81"/>
          <p:cNvSpPr>
            <a:spLocks noChangeArrowheads="1"/>
          </p:cNvSpPr>
          <p:nvPr/>
        </p:nvSpPr>
        <p:spPr bwMode="auto">
          <a:xfrm>
            <a:off x="684213" y="3100388"/>
            <a:ext cx="7148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Масса покоя протона    = 1,6726 </a:t>
            </a:r>
            <a:r>
              <a:rPr lang="en-US" sz="2000" b="1"/>
              <a:t>·</a:t>
            </a:r>
            <a:r>
              <a:rPr lang="ru-RU" sz="2000" b="1"/>
              <a:t>10</a:t>
            </a:r>
            <a:r>
              <a:rPr lang="ru-RU" sz="2000" b="1" baseline="30000"/>
              <a:t>-27</a:t>
            </a:r>
            <a:r>
              <a:rPr lang="ru-RU" sz="2000" b="1"/>
              <a:t> кг = 1,00728 а.е.м.</a:t>
            </a:r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auto">
          <a:xfrm>
            <a:off x="500063" y="4156075"/>
            <a:ext cx="8429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Е</a:t>
            </a:r>
            <a:r>
              <a:rPr lang="ru-RU" sz="2000" b="1" baseline="-25000">
                <a:latin typeface="Calibri" pitchFamily="34" charset="0"/>
              </a:rPr>
              <a:t>св </a:t>
            </a:r>
            <a:r>
              <a:rPr lang="en-US" sz="2000" b="1" baseline="-25000">
                <a:latin typeface="Calibri" pitchFamily="34" charset="0"/>
              </a:rPr>
              <a:t> </a:t>
            </a:r>
            <a:r>
              <a:rPr lang="en-US" sz="2000" b="1">
                <a:latin typeface="Calibri" pitchFamily="34" charset="0"/>
              </a:rPr>
              <a:t>= </a:t>
            </a:r>
            <a:r>
              <a:rPr lang="el-GR" sz="2000" b="1">
                <a:latin typeface="Calibri" pitchFamily="34" charset="0"/>
              </a:rPr>
              <a:t>Δ </a:t>
            </a:r>
            <a:r>
              <a:rPr lang="en-US" sz="2000" b="1">
                <a:latin typeface="Calibri" pitchFamily="34" charset="0"/>
              </a:rPr>
              <a:t>M </a:t>
            </a:r>
            <a:r>
              <a:rPr lang="ru-RU" sz="2000" b="1">
                <a:latin typeface="Calibri" pitchFamily="34" charset="0"/>
              </a:rPr>
              <a:t>c</a:t>
            </a:r>
            <a:r>
              <a:rPr lang="ru-RU" sz="2000" b="1" baseline="30000">
                <a:latin typeface="Calibri" pitchFamily="34" charset="0"/>
              </a:rPr>
              <a:t>2 </a:t>
            </a:r>
            <a:r>
              <a:rPr lang="el-GR" sz="2000" b="1">
                <a:latin typeface="Calibri" pitchFamily="34" charset="0"/>
              </a:rPr>
              <a:t>= Δ </a:t>
            </a:r>
            <a:r>
              <a:rPr lang="en-US" sz="2000" b="1">
                <a:latin typeface="Calibri" pitchFamily="34" charset="0"/>
              </a:rPr>
              <a:t>M </a:t>
            </a:r>
            <a:r>
              <a:rPr lang="ru-RU" sz="2000" b="1">
                <a:latin typeface="Calibri" pitchFamily="34" charset="0"/>
              </a:rPr>
              <a:t>а.е.м. </a:t>
            </a:r>
            <a:r>
              <a:rPr lang="en-US" b="1"/>
              <a:t>·</a:t>
            </a:r>
            <a:r>
              <a:rPr lang="ru-RU"/>
              <a:t> </a:t>
            </a:r>
            <a:r>
              <a:rPr lang="ru-RU" sz="2000" b="1">
                <a:latin typeface="Calibri" pitchFamily="34" charset="0"/>
              </a:rPr>
              <a:t>1,6606 </a:t>
            </a:r>
            <a:r>
              <a:rPr lang="en-US" b="1"/>
              <a:t>·</a:t>
            </a:r>
            <a:r>
              <a:rPr lang="ru-RU"/>
              <a:t> </a:t>
            </a:r>
            <a:r>
              <a:rPr lang="ru-RU" sz="2000" b="1">
                <a:latin typeface="Calibri" pitchFamily="34" charset="0"/>
              </a:rPr>
              <a:t>10</a:t>
            </a:r>
            <a:r>
              <a:rPr lang="ru-RU" sz="2000" b="1" baseline="30000">
                <a:latin typeface="Calibri" pitchFamily="34" charset="0"/>
              </a:rPr>
              <a:t>-27 </a:t>
            </a:r>
            <a:r>
              <a:rPr lang="ru-RU" sz="2000" b="1">
                <a:latin typeface="Calibri" pitchFamily="34" charset="0"/>
              </a:rPr>
              <a:t>кг </a:t>
            </a:r>
            <a:r>
              <a:rPr lang="en-US" b="1"/>
              <a:t>·</a:t>
            </a:r>
            <a:r>
              <a:rPr lang="ru-RU" sz="2000" b="1">
                <a:latin typeface="Calibri" pitchFamily="34" charset="0"/>
              </a:rPr>
              <a:t>(3 108м</a:t>
            </a:r>
            <a:r>
              <a:rPr lang="en-US" sz="2000" b="1">
                <a:latin typeface="Calibri" pitchFamily="34" charset="0"/>
              </a:rPr>
              <a:t>/</a:t>
            </a:r>
            <a:r>
              <a:rPr lang="ru-RU" sz="2000" b="1">
                <a:latin typeface="Calibri" pitchFamily="34" charset="0"/>
              </a:rPr>
              <a:t>с)</a:t>
            </a:r>
            <a:r>
              <a:rPr lang="ru-RU" sz="2000" b="1" baseline="30000">
                <a:latin typeface="Calibri" pitchFamily="34" charset="0"/>
              </a:rPr>
              <a:t>2 </a:t>
            </a:r>
            <a:r>
              <a:rPr lang="en-US" b="1"/>
              <a:t>·</a:t>
            </a:r>
            <a:r>
              <a:rPr lang="ru-RU" sz="2000" b="1">
                <a:latin typeface="Calibri" pitchFamily="34" charset="0"/>
              </a:rPr>
              <a:t> 1,6 </a:t>
            </a:r>
            <a:r>
              <a:rPr lang="en-US" b="1"/>
              <a:t>·</a:t>
            </a:r>
            <a:r>
              <a:rPr lang="ru-RU"/>
              <a:t> </a:t>
            </a:r>
            <a:r>
              <a:rPr lang="ru-RU" sz="2000" b="1">
                <a:latin typeface="Calibri" pitchFamily="34" charset="0"/>
              </a:rPr>
              <a:t>10</a:t>
            </a:r>
            <a:r>
              <a:rPr lang="ru-RU" sz="2000" b="1" baseline="30000">
                <a:latin typeface="Calibri" pitchFamily="34" charset="0"/>
              </a:rPr>
              <a:t>-19</a:t>
            </a:r>
            <a:r>
              <a:rPr lang="ru-RU" sz="2000" b="1"/>
              <a:t> эВ</a:t>
            </a:r>
            <a:r>
              <a:rPr lang="ru-RU" sz="2000" b="1">
                <a:latin typeface="Calibri" pitchFamily="34" charset="0"/>
              </a:rPr>
              <a:t> =</a:t>
            </a:r>
            <a:r>
              <a:rPr lang="el-GR" sz="2000" b="1">
                <a:latin typeface="Calibri" pitchFamily="34" charset="0"/>
              </a:rPr>
              <a:t> </a:t>
            </a:r>
            <a:endParaRPr lang="ru-RU" sz="2000" b="1"/>
          </a:p>
          <a:p>
            <a:r>
              <a:rPr lang="ru-RU" sz="2000" b="1"/>
              <a:t>= </a:t>
            </a:r>
            <a:r>
              <a:rPr lang="el-GR" sz="2000" b="1">
                <a:latin typeface="Calibri" pitchFamily="34" charset="0"/>
              </a:rPr>
              <a:t>Δ </a:t>
            </a:r>
            <a:r>
              <a:rPr lang="en-US" sz="2000" b="1">
                <a:latin typeface="Calibri" pitchFamily="34" charset="0"/>
              </a:rPr>
              <a:t>M</a:t>
            </a:r>
            <a:r>
              <a:rPr lang="ru-RU" sz="2000" b="1">
                <a:latin typeface="Calibri" pitchFamily="34" charset="0"/>
              </a:rPr>
              <a:t> </a:t>
            </a:r>
            <a:r>
              <a:rPr lang="en-US" b="1"/>
              <a:t>·</a:t>
            </a:r>
            <a:r>
              <a:rPr lang="ru-RU"/>
              <a:t> </a:t>
            </a:r>
            <a:r>
              <a:rPr lang="ru-RU" sz="2000" b="1">
                <a:latin typeface="Calibri" pitchFamily="34" charset="0"/>
              </a:rPr>
              <a:t>931,5 МэВ </a:t>
            </a:r>
            <a:r>
              <a:rPr lang="en-US" sz="2000" b="1">
                <a:latin typeface="Calibri" pitchFamily="34" charset="0"/>
              </a:rPr>
              <a:t> 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929188" y="5000625"/>
            <a:ext cx="3643312" cy="4318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Е</a:t>
            </a:r>
            <a:r>
              <a:rPr lang="ru-RU" sz="2800" b="1" baseline="-25000">
                <a:solidFill>
                  <a:srgbClr val="C00000"/>
                </a:solidFill>
                <a:latin typeface="Calibri" pitchFamily="34" charset="0"/>
              </a:rPr>
              <a:t>св  </a:t>
            </a:r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=</a:t>
            </a:r>
            <a:r>
              <a:rPr lang="el-GR" sz="2800" b="1">
                <a:solidFill>
                  <a:srgbClr val="C00000"/>
                </a:solidFill>
                <a:latin typeface="Calibri" pitchFamily="34" charset="0"/>
              </a:rPr>
              <a:t> Δ </a:t>
            </a:r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M</a:t>
            </a:r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 931,5 МэВ </a:t>
            </a:r>
          </a:p>
        </p:txBody>
      </p:sp>
      <p:sp>
        <p:nvSpPr>
          <p:cNvPr id="11" name="Rectangle 82"/>
          <p:cNvSpPr>
            <a:spLocks noChangeArrowheads="1"/>
          </p:cNvSpPr>
          <p:nvPr/>
        </p:nvSpPr>
        <p:spPr bwMode="auto">
          <a:xfrm>
            <a:off x="684213" y="3600450"/>
            <a:ext cx="75136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Масса покоя нейтрона  = 1,6749 </a:t>
            </a:r>
            <a:r>
              <a:rPr lang="en-US" sz="2000" b="1"/>
              <a:t>·</a:t>
            </a:r>
            <a:r>
              <a:rPr lang="ru-RU" sz="2000" b="1"/>
              <a:t>10</a:t>
            </a:r>
            <a:r>
              <a:rPr lang="ru-RU" sz="2000" b="1" baseline="30000"/>
              <a:t>-27</a:t>
            </a:r>
            <a:r>
              <a:rPr lang="ru-RU" sz="2000" b="1"/>
              <a:t> кг = 1,00867 а.е.м.     </a:t>
            </a:r>
          </a:p>
        </p:txBody>
      </p:sp>
      <p:sp>
        <p:nvSpPr>
          <p:cNvPr id="12" name="Прямоугольник 2"/>
          <p:cNvSpPr/>
          <p:nvPr/>
        </p:nvSpPr>
        <p:spPr>
          <a:xfrm>
            <a:off x="0" y="5876925"/>
            <a:ext cx="9144000" cy="98107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08" name="Прямоугольник 24"/>
          <p:cNvSpPr>
            <a:spLocks noChangeArrowheads="1"/>
          </p:cNvSpPr>
          <p:nvPr/>
        </p:nvSpPr>
        <p:spPr bwMode="auto">
          <a:xfrm>
            <a:off x="0" y="594995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>
                <a:solidFill>
                  <a:srgbClr val="C00000"/>
                </a:solidFill>
              </a:rPr>
              <a:t>Δ </a:t>
            </a:r>
            <a:r>
              <a:rPr lang="en-US" sz="2400" b="1">
                <a:solidFill>
                  <a:srgbClr val="C00000"/>
                </a:solidFill>
              </a:rPr>
              <a:t>M </a:t>
            </a:r>
            <a:r>
              <a:rPr lang="el-GR" sz="2400" b="1">
                <a:solidFill>
                  <a:srgbClr val="C00000"/>
                </a:solidFill>
              </a:rPr>
              <a:t>= </a:t>
            </a:r>
            <a:r>
              <a:rPr lang="en-US" sz="2400" b="1">
                <a:solidFill>
                  <a:srgbClr val="C00000"/>
                </a:solidFill>
              </a:rPr>
              <a:t>(</a:t>
            </a:r>
            <a:r>
              <a:rPr lang="ru-RU" sz="2400" b="1">
                <a:solidFill>
                  <a:srgbClr val="C00000"/>
                </a:solidFill>
              </a:rPr>
              <a:t>Z m</a:t>
            </a:r>
            <a:r>
              <a:rPr lang="ru-RU" sz="2400" b="1" baseline="-25000">
                <a:solidFill>
                  <a:srgbClr val="C00000"/>
                </a:solidFill>
              </a:rPr>
              <a:t>p</a:t>
            </a:r>
            <a:r>
              <a:rPr lang="ru-RU" sz="2400" b="1">
                <a:solidFill>
                  <a:srgbClr val="C00000"/>
                </a:solidFill>
              </a:rPr>
              <a:t> + </a:t>
            </a:r>
            <a:r>
              <a:rPr lang="en-US" sz="2400" b="1">
                <a:solidFill>
                  <a:srgbClr val="C00000"/>
                </a:solidFill>
              </a:rPr>
              <a:t>N</a:t>
            </a:r>
            <a:r>
              <a:rPr lang="ru-RU" sz="2400" b="1">
                <a:solidFill>
                  <a:srgbClr val="C00000"/>
                </a:solidFill>
              </a:rPr>
              <a:t> m</a:t>
            </a:r>
            <a:r>
              <a:rPr lang="ru-RU" sz="2400" b="1" baseline="-25000">
                <a:solidFill>
                  <a:srgbClr val="C00000"/>
                </a:solidFill>
              </a:rPr>
              <a:t>n</a:t>
            </a:r>
            <a:r>
              <a:rPr lang="en-US" sz="2400" b="1">
                <a:solidFill>
                  <a:srgbClr val="C00000"/>
                </a:solidFill>
              </a:rPr>
              <a:t> )</a:t>
            </a:r>
            <a:r>
              <a:rPr lang="ru-RU" sz="2400" b="1">
                <a:solidFill>
                  <a:srgbClr val="C00000"/>
                </a:solidFill>
              </a:rPr>
              <a:t> - M</a:t>
            </a:r>
            <a:r>
              <a:rPr lang="ru-RU" sz="2400" b="1" baseline="-25000">
                <a:solidFill>
                  <a:srgbClr val="C00000"/>
                </a:solidFill>
              </a:rPr>
              <a:t>я</a:t>
            </a:r>
          </a:p>
        </p:txBody>
      </p:sp>
      <p:sp>
        <p:nvSpPr>
          <p:cNvPr id="4109" name="Прямоугольник 70"/>
          <p:cNvSpPr>
            <a:spLocks noChangeArrowheads="1"/>
          </p:cNvSpPr>
          <p:nvPr/>
        </p:nvSpPr>
        <p:spPr bwMode="auto">
          <a:xfrm>
            <a:off x="28575" y="6381750"/>
            <a:ext cx="418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solidFill>
                  <a:srgbClr val="007434"/>
                </a:solidFill>
              </a:rPr>
              <a:t>Е</a:t>
            </a:r>
            <a:r>
              <a:rPr lang="ru-RU" sz="2400" b="1" baseline="-25000">
                <a:solidFill>
                  <a:srgbClr val="007434"/>
                </a:solidFill>
              </a:rPr>
              <a:t>св</a:t>
            </a:r>
            <a:r>
              <a:rPr lang="ru-RU" sz="2400" b="1">
                <a:solidFill>
                  <a:srgbClr val="007434"/>
                </a:solidFill>
              </a:rPr>
              <a:t> = [( Z m</a:t>
            </a:r>
            <a:r>
              <a:rPr lang="ru-RU" sz="2400" b="1" baseline="-25000">
                <a:solidFill>
                  <a:srgbClr val="007434"/>
                </a:solidFill>
              </a:rPr>
              <a:t>p</a:t>
            </a:r>
            <a:r>
              <a:rPr lang="ru-RU" sz="2400" b="1">
                <a:solidFill>
                  <a:srgbClr val="007434"/>
                </a:solidFill>
              </a:rPr>
              <a:t> + </a:t>
            </a:r>
            <a:r>
              <a:rPr lang="en-US" sz="2400" b="1">
                <a:solidFill>
                  <a:srgbClr val="007434"/>
                </a:solidFill>
              </a:rPr>
              <a:t>N</a:t>
            </a:r>
            <a:r>
              <a:rPr lang="ru-RU" sz="2400" b="1">
                <a:solidFill>
                  <a:srgbClr val="007434"/>
                </a:solidFill>
              </a:rPr>
              <a:t> m</a:t>
            </a:r>
            <a:r>
              <a:rPr lang="ru-RU" sz="2400" b="1" baseline="-25000">
                <a:solidFill>
                  <a:srgbClr val="007434"/>
                </a:solidFill>
              </a:rPr>
              <a:t>n</a:t>
            </a:r>
            <a:r>
              <a:rPr lang="ru-RU" sz="2400" b="1">
                <a:solidFill>
                  <a:srgbClr val="007434"/>
                </a:solidFill>
              </a:rPr>
              <a:t> ) - M</a:t>
            </a:r>
            <a:r>
              <a:rPr lang="ru-RU" sz="2400" b="1" baseline="-25000">
                <a:solidFill>
                  <a:srgbClr val="007434"/>
                </a:solidFill>
              </a:rPr>
              <a:t>я</a:t>
            </a:r>
            <a:r>
              <a:rPr lang="ru-RU" sz="2400" b="1">
                <a:solidFill>
                  <a:srgbClr val="007434"/>
                </a:solidFill>
              </a:rPr>
              <a:t>]c</a:t>
            </a:r>
            <a:r>
              <a:rPr lang="ru-RU" sz="2400" b="1" baseline="30000">
                <a:solidFill>
                  <a:srgbClr val="007434"/>
                </a:solidFill>
              </a:rPr>
              <a:t>2</a:t>
            </a:r>
          </a:p>
        </p:txBody>
      </p:sp>
      <p:sp>
        <p:nvSpPr>
          <p:cNvPr id="15" name="Прямоугольник 72"/>
          <p:cNvSpPr/>
          <p:nvPr/>
        </p:nvSpPr>
        <p:spPr>
          <a:xfrm>
            <a:off x="5688013" y="6381750"/>
            <a:ext cx="3455987" cy="35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Е</a:t>
            </a:r>
            <a:r>
              <a:rPr lang="ru-RU" sz="2400" b="1" baseline="-25000" dirty="0" err="1">
                <a:solidFill>
                  <a:srgbClr val="FFFF00"/>
                </a:solidFill>
                <a:latin typeface="Arial" charset="0"/>
                <a:cs typeface="Arial" charset="0"/>
              </a:rPr>
              <a:t>уд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 = 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Е</a:t>
            </a:r>
            <a:r>
              <a:rPr lang="ru-RU" sz="2400" b="1" baseline="-25000" dirty="0" err="1">
                <a:solidFill>
                  <a:srgbClr val="FFFF00"/>
                </a:solidFill>
                <a:latin typeface="Arial" charset="0"/>
                <a:cs typeface="Arial" charset="0"/>
              </a:rPr>
              <a:t>св</a:t>
            </a:r>
            <a:r>
              <a:rPr lang="ru-RU" sz="2400" b="1" baseline="-25000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/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(Z+N)</a:t>
            </a:r>
            <a:endParaRPr lang="ru-RU" sz="2400" b="1" dirty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4111" name="Rectangle 93"/>
          <p:cNvSpPr>
            <a:spLocks noChangeArrowheads="1"/>
          </p:cNvSpPr>
          <p:nvPr/>
        </p:nvSpPr>
        <p:spPr bwMode="auto">
          <a:xfrm>
            <a:off x="4789488" y="5910263"/>
            <a:ext cx="4354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808080"/>
                </a:solidFill>
              </a:rPr>
              <a:t>Есв  =</a:t>
            </a:r>
            <a:r>
              <a:rPr lang="el-GR" sz="2400" b="1">
                <a:solidFill>
                  <a:srgbClr val="808080"/>
                </a:solidFill>
              </a:rPr>
              <a:t> Δ </a:t>
            </a:r>
            <a:r>
              <a:rPr lang="en-US" sz="2400" b="1">
                <a:solidFill>
                  <a:srgbClr val="808080"/>
                </a:solidFill>
              </a:rPr>
              <a:t>M</a:t>
            </a:r>
            <a:r>
              <a:rPr lang="ru-RU" sz="2400" b="1">
                <a:solidFill>
                  <a:srgbClr val="808080"/>
                </a:solidFill>
              </a:rPr>
              <a:t> 931,5 МэВ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714375"/>
            <a:ext cx="9144000" cy="52149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2124075" y="4295775"/>
            <a:ext cx="935038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2344738" y="2135188"/>
            <a:ext cx="858837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ru-RU" sz="2400" b="1">
                <a:solidFill>
                  <a:schemeClr val="tx1"/>
                </a:solidFill>
                <a:latin typeface="Arial" charset="0"/>
              </a:rPr>
              <a:t>  </a:t>
            </a:r>
            <a:endParaRPr lang="ru-RU" sz="2400" b="1" baseline="-25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2268538" y="3790950"/>
            <a:ext cx="5715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м</a:t>
            </a:r>
            <a:r>
              <a:rPr lang="en-US" sz="2000" b="1" dirty="0">
                <a:solidFill>
                  <a:schemeClr val="tx1"/>
                </a:solidFill>
                <a:latin typeface="Arial Narrow" pitchFamily="34" charset="0"/>
              </a:rPr>
              <a:t>/</a:t>
            </a:r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с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77"/>
          <p:cNvSpPr/>
          <p:nvPr/>
        </p:nvSpPr>
        <p:spPr>
          <a:xfrm>
            <a:off x="2338388" y="1571625"/>
            <a:ext cx="865187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0" y="692150"/>
            <a:ext cx="8715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>
                <a:solidFill>
                  <a:srgbClr val="002060"/>
                </a:solidFill>
                <a:latin typeface="Calibri" pitchFamily="34" charset="0"/>
              </a:rPr>
              <a:t>Определите </a:t>
            </a:r>
            <a:r>
              <a:rPr lang="en-US" sz="1600" b="1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600" b="1">
                <a:solidFill>
                  <a:srgbClr val="002060"/>
                </a:solidFill>
                <a:latin typeface="Calibri" pitchFamily="34" charset="0"/>
              </a:rPr>
              <a:t>дефект масс, энергию связи и удельную энергию связи атома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0125" y="1544638"/>
            <a:ext cx="1339850" cy="3714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1,007</a:t>
            </a:r>
            <a:r>
              <a:rPr lang="ru-RU" sz="2000" b="1">
                <a:solidFill>
                  <a:schemeClr val="tx1"/>
                </a:solidFill>
                <a:latin typeface="Arial" charset="0"/>
              </a:rPr>
              <a:t>28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57688" y="2071688"/>
            <a:ext cx="1500187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4,03</a:t>
            </a:r>
            <a:r>
              <a:rPr lang="ru-RU" sz="2000" b="1">
                <a:solidFill>
                  <a:schemeClr val="tx1"/>
                </a:solidFill>
                <a:latin typeface="Arial" charset="0"/>
              </a:rPr>
              <a:t>468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57688" y="1571625"/>
            <a:ext cx="1500187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3,021</a:t>
            </a:r>
            <a:r>
              <a:rPr lang="ru-RU" sz="2000" b="1">
                <a:solidFill>
                  <a:schemeClr val="tx1"/>
                </a:solidFill>
                <a:latin typeface="Arial" charset="0"/>
              </a:rPr>
              <a:t>84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429250" y="4714875"/>
            <a:ext cx="1500188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  <a:cs typeface="Arial" charset="0"/>
              </a:rPr>
              <a:t>0,11752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29250" y="5072063"/>
            <a:ext cx="1500188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  <a:cs typeface="Arial" charset="0"/>
              </a:rPr>
              <a:t>109,46988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0" y="5429250"/>
            <a:ext cx="1500188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  <a:cs typeface="Arial" charset="0"/>
              </a:rPr>
              <a:t>109,46988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57250" y="1071563"/>
            <a:ext cx="1266825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Дано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4288" y="1500188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43250" y="1571625"/>
            <a:ext cx="1200150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20482" name="Picture 2" descr="C:\Users\Директор\Pictures\Ис. превр\Рисунок8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45438" y="692150"/>
            <a:ext cx="1198562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Прямоугольник 27"/>
          <p:cNvSpPr/>
          <p:nvPr/>
        </p:nvSpPr>
        <p:spPr>
          <a:xfrm>
            <a:off x="14288" y="2063750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m</a:t>
            </a:r>
            <a:r>
              <a:rPr lang="en-US" sz="2400" b="1" baseline="-2500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n </a:t>
            </a:r>
            <a:r>
              <a:rPr lang="en-US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 =</a:t>
            </a:r>
            <a:endParaRPr lang="ru-RU" sz="2400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150" y="2565400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50" y="3071813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 =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71550" y="2124075"/>
            <a:ext cx="1368425" cy="3683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1,008</a:t>
            </a:r>
            <a:r>
              <a:rPr lang="ru-RU" sz="2000" b="1">
                <a:solidFill>
                  <a:schemeClr val="tx1"/>
                </a:solidFill>
                <a:latin typeface="Arial" charset="0"/>
              </a:rPr>
              <a:t>67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4775"/>
            <a:ext cx="1214438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000125" y="3143250"/>
            <a:ext cx="1214438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7150" y="3648075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c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 =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00125" y="3721100"/>
            <a:ext cx="1214438" cy="355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solidFill>
                  <a:schemeClr val="tx1"/>
                </a:solidFill>
              </a:rPr>
              <a:t>3 </a:t>
            </a:r>
            <a:r>
              <a:rPr lang="en-US" sz="2000" b="1" baseline="30000">
                <a:solidFill>
                  <a:schemeClr val="tx1"/>
                </a:solidFill>
              </a:rPr>
              <a:t>.</a:t>
            </a:r>
            <a:r>
              <a:rPr lang="en-US" sz="2000" b="1">
                <a:solidFill>
                  <a:schemeClr val="tx1"/>
                </a:solidFill>
              </a:rPr>
              <a:t> 10</a:t>
            </a:r>
            <a:r>
              <a:rPr lang="en-US" sz="2000" b="1" baseline="30000">
                <a:solidFill>
                  <a:schemeClr val="tx1"/>
                </a:solidFill>
              </a:rPr>
              <a:t>8</a:t>
            </a:r>
            <a:r>
              <a:rPr lang="en-US" sz="2400" b="1" baseline="30000">
                <a:solidFill>
                  <a:schemeClr val="tx1"/>
                </a:solidFill>
              </a:rPr>
              <a:t> </a:t>
            </a:r>
            <a:endParaRPr lang="ru-RU" sz="2400" b="1" baseline="3000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71550" y="4724400"/>
            <a:ext cx="1143000" cy="10001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- 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- 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уд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- ?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143250" y="2071688"/>
            <a:ext cx="1200150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N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929313" y="1643063"/>
            <a:ext cx="1019175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943600" y="2143125"/>
            <a:ext cx="1004888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214688" y="2571750"/>
            <a:ext cx="1928812" cy="35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+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N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143500" y="2636838"/>
            <a:ext cx="1500188" cy="2873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7,0539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3143250" y="3071813"/>
            <a:ext cx="3571875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 = (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+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N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) –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я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167438" y="3648075"/>
            <a:ext cx="1500187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Arial" charset="0"/>
              </a:rPr>
              <a:t>109,46988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34338" y="3141663"/>
            <a:ext cx="1001712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715125" y="3143250"/>
            <a:ext cx="1385888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</a:rPr>
              <a:t>0,11752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203575" y="3648075"/>
            <a:ext cx="2952750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 </a:t>
            </a:r>
            <a:r>
              <a:rPr lang="en-US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931,5 МэВ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7740650" y="3716338"/>
            <a:ext cx="935038" cy="2174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МэВ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29413" y="2643188"/>
            <a:ext cx="1011237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143250" y="4151313"/>
            <a:ext cx="2652713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уд</a:t>
            </a:r>
            <a:r>
              <a:rPr lang="ru-RU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= </a:t>
            </a: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/ (Z + N) =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880100" y="4151313"/>
            <a:ext cx="1500188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</a:rPr>
              <a:t>15,638554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7502525" y="4222750"/>
            <a:ext cx="885825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МэВ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357688" y="4714875"/>
            <a:ext cx="1000125" cy="10001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=</a:t>
            </a:r>
            <a:endParaRPr lang="ru-RU" sz="24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уд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943725" y="4714875"/>
            <a:ext cx="1084263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а.е.м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943725" y="5429250"/>
            <a:ext cx="9144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МэВ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943725" y="5072063"/>
            <a:ext cx="9144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МэВ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143250" y="4714875"/>
            <a:ext cx="1357313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Ответ: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3214688" y="1143000"/>
            <a:ext cx="1644650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Решение</a:t>
            </a:r>
          </a:p>
        </p:txBody>
      </p:sp>
      <p:sp>
        <p:nvSpPr>
          <p:cNvPr id="85" name="Прямоугольник 84"/>
          <p:cNvSpPr>
            <a:spLocks noChangeArrowheads="1"/>
          </p:cNvSpPr>
          <p:nvPr/>
        </p:nvSpPr>
        <p:spPr bwMode="auto">
          <a:xfrm>
            <a:off x="200025" y="4664075"/>
            <a:ext cx="2500313" cy="1212850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86" name="Прямоугольник 85"/>
          <p:cNvSpPr>
            <a:spLocks noChangeArrowheads="1"/>
          </p:cNvSpPr>
          <p:nvPr/>
        </p:nvSpPr>
        <p:spPr bwMode="auto">
          <a:xfrm>
            <a:off x="971550" y="1055688"/>
            <a:ext cx="1439863" cy="4286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87" name="Прямоугольник 86"/>
          <p:cNvSpPr>
            <a:spLocks noChangeArrowheads="1"/>
          </p:cNvSpPr>
          <p:nvPr/>
        </p:nvSpPr>
        <p:spPr bwMode="auto">
          <a:xfrm>
            <a:off x="3357563" y="1000125"/>
            <a:ext cx="2009775" cy="4286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88" name="Прямоугольник 87"/>
          <p:cNvSpPr>
            <a:spLocks noChangeArrowheads="1"/>
          </p:cNvSpPr>
          <p:nvPr/>
        </p:nvSpPr>
        <p:spPr bwMode="auto">
          <a:xfrm>
            <a:off x="179388" y="3644900"/>
            <a:ext cx="2714625" cy="5048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89" name="Прямоугольник 88"/>
          <p:cNvSpPr>
            <a:spLocks noChangeArrowheads="1"/>
          </p:cNvSpPr>
          <p:nvPr/>
        </p:nvSpPr>
        <p:spPr bwMode="auto">
          <a:xfrm>
            <a:off x="179388" y="2565400"/>
            <a:ext cx="2714625" cy="576263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0" name="Прямоугольник 89"/>
          <p:cNvSpPr>
            <a:spLocks noChangeArrowheads="1"/>
          </p:cNvSpPr>
          <p:nvPr/>
        </p:nvSpPr>
        <p:spPr bwMode="auto">
          <a:xfrm>
            <a:off x="107950" y="3068638"/>
            <a:ext cx="2714625" cy="5048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1" name="Прямоугольник 90"/>
          <p:cNvSpPr>
            <a:spLocks noChangeArrowheads="1"/>
          </p:cNvSpPr>
          <p:nvPr/>
        </p:nvSpPr>
        <p:spPr bwMode="auto">
          <a:xfrm>
            <a:off x="107950" y="1989138"/>
            <a:ext cx="3024188" cy="647700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2" name="Прямоугольник 91"/>
          <p:cNvSpPr>
            <a:spLocks noChangeArrowheads="1"/>
          </p:cNvSpPr>
          <p:nvPr/>
        </p:nvSpPr>
        <p:spPr bwMode="auto">
          <a:xfrm>
            <a:off x="107950" y="1484313"/>
            <a:ext cx="3024188" cy="503237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3" name="Прямоугольник 92"/>
          <p:cNvSpPr>
            <a:spLocks noChangeArrowheads="1"/>
          </p:cNvSpPr>
          <p:nvPr/>
        </p:nvSpPr>
        <p:spPr bwMode="auto">
          <a:xfrm>
            <a:off x="3276600" y="1557338"/>
            <a:ext cx="4000500" cy="500062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4" name="Прямоугольник 93"/>
          <p:cNvSpPr>
            <a:spLocks noChangeArrowheads="1"/>
          </p:cNvSpPr>
          <p:nvPr/>
        </p:nvSpPr>
        <p:spPr bwMode="auto">
          <a:xfrm>
            <a:off x="3276600" y="1989138"/>
            <a:ext cx="3582988" cy="5048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5" name="Прямоугольник 94"/>
          <p:cNvSpPr>
            <a:spLocks noChangeArrowheads="1"/>
          </p:cNvSpPr>
          <p:nvPr/>
        </p:nvSpPr>
        <p:spPr bwMode="auto">
          <a:xfrm>
            <a:off x="3276600" y="2492375"/>
            <a:ext cx="4464050" cy="5048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6" name="Прямоугольник 95"/>
          <p:cNvSpPr>
            <a:spLocks noChangeArrowheads="1"/>
          </p:cNvSpPr>
          <p:nvPr/>
        </p:nvSpPr>
        <p:spPr bwMode="auto">
          <a:xfrm>
            <a:off x="3203575" y="2995613"/>
            <a:ext cx="5807075" cy="649287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7" name="Прямоугольник 96"/>
          <p:cNvSpPr>
            <a:spLocks noChangeArrowheads="1"/>
          </p:cNvSpPr>
          <p:nvPr/>
        </p:nvSpPr>
        <p:spPr bwMode="auto">
          <a:xfrm>
            <a:off x="3203575" y="3573463"/>
            <a:ext cx="5503863" cy="5048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8" name="Прямоугольник 97"/>
          <p:cNvSpPr>
            <a:spLocks noChangeArrowheads="1"/>
          </p:cNvSpPr>
          <p:nvPr/>
        </p:nvSpPr>
        <p:spPr bwMode="auto">
          <a:xfrm>
            <a:off x="3203575" y="4076700"/>
            <a:ext cx="5359400" cy="57467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9" name="Прямоугольник 98"/>
          <p:cNvSpPr>
            <a:spLocks noChangeArrowheads="1"/>
          </p:cNvSpPr>
          <p:nvPr/>
        </p:nvSpPr>
        <p:spPr bwMode="auto">
          <a:xfrm>
            <a:off x="3276600" y="4652963"/>
            <a:ext cx="4608513" cy="1368425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7" name="Прямоугольник 36"/>
          <p:cNvSpPr/>
          <p:nvPr/>
        </p:nvSpPr>
        <p:spPr>
          <a:xfrm>
            <a:off x="107950" y="4152900"/>
            <a:ext cx="769938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  <a:cs typeface="Arial" charset="0"/>
              </a:rPr>
              <a:t>М</a:t>
            </a:r>
            <a:r>
              <a:rPr lang="ru-RU" sz="2400" b="1" baseline="-25000">
                <a:solidFill>
                  <a:schemeClr val="tx1"/>
                </a:solidFill>
                <a:latin typeface="Arial" charset="0"/>
                <a:cs typeface="Arial" charset="0"/>
              </a:rPr>
              <a:t>я </a:t>
            </a:r>
            <a:r>
              <a:rPr lang="en-US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= </a:t>
            </a:r>
            <a:r>
              <a:rPr lang="ru-RU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  </a:t>
            </a:r>
            <a:endParaRPr lang="ru-RU" sz="2400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8" name="Прямоугольник 37"/>
          <p:cNvSpPr/>
          <p:nvPr/>
        </p:nvSpPr>
        <p:spPr>
          <a:xfrm>
            <a:off x="971550" y="4222750"/>
            <a:ext cx="12144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  <a:latin typeface="Arial" charset="0"/>
              </a:rPr>
              <a:t>6,939</a:t>
            </a:r>
            <a:r>
              <a:rPr lang="en-US" sz="2400" b="1" baseline="30000">
                <a:solidFill>
                  <a:schemeClr val="tx1"/>
                </a:solidFill>
              </a:rPr>
              <a:t> </a:t>
            </a:r>
            <a:r>
              <a:rPr lang="ru-RU" sz="2400" b="1" baseline="30000">
                <a:solidFill>
                  <a:schemeClr val="tx1"/>
                </a:solidFill>
                <a:latin typeface="Arial" charset="0"/>
              </a:rPr>
              <a:t>  </a:t>
            </a:r>
          </a:p>
        </p:txBody>
      </p:sp>
      <p:sp>
        <p:nvSpPr>
          <p:cNvPr id="13" name="Прямоугольник 87"/>
          <p:cNvSpPr>
            <a:spLocks noChangeArrowheads="1"/>
          </p:cNvSpPr>
          <p:nvPr/>
        </p:nvSpPr>
        <p:spPr bwMode="auto">
          <a:xfrm>
            <a:off x="107950" y="4149725"/>
            <a:ext cx="2808288" cy="503238"/>
          </a:xfrm>
          <a:prstGeom prst="rect">
            <a:avLst/>
          </a:prstGeom>
          <a:solidFill>
            <a:srgbClr val="92D05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7" name="Прямоугольник 2"/>
          <p:cNvSpPr/>
          <p:nvPr/>
        </p:nvSpPr>
        <p:spPr>
          <a:xfrm>
            <a:off x="0" y="5876925"/>
            <a:ext cx="9144000" cy="98107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88" name="Прямоугольник 24"/>
          <p:cNvSpPr>
            <a:spLocks noChangeArrowheads="1"/>
          </p:cNvSpPr>
          <p:nvPr/>
        </p:nvSpPr>
        <p:spPr bwMode="auto">
          <a:xfrm>
            <a:off x="0" y="594995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>
                <a:solidFill>
                  <a:srgbClr val="C00000"/>
                </a:solidFill>
              </a:rPr>
              <a:t>Δ </a:t>
            </a:r>
            <a:r>
              <a:rPr lang="en-US" sz="2400" b="1">
                <a:solidFill>
                  <a:srgbClr val="C00000"/>
                </a:solidFill>
              </a:rPr>
              <a:t>M </a:t>
            </a:r>
            <a:r>
              <a:rPr lang="el-GR" sz="2400" b="1">
                <a:solidFill>
                  <a:srgbClr val="C00000"/>
                </a:solidFill>
              </a:rPr>
              <a:t>= </a:t>
            </a:r>
            <a:r>
              <a:rPr lang="en-US" sz="2400" b="1">
                <a:solidFill>
                  <a:srgbClr val="C00000"/>
                </a:solidFill>
              </a:rPr>
              <a:t>(</a:t>
            </a:r>
            <a:r>
              <a:rPr lang="ru-RU" sz="2400" b="1">
                <a:solidFill>
                  <a:srgbClr val="C00000"/>
                </a:solidFill>
              </a:rPr>
              <a:t>Z m</a:t>
            </a:r>
            <a:r>
              <a:rPr lang="ru-RU" sz="2400" b="1" baseline="-25000">
                <a:solidFill>
                  <a:srgbClr val="C00000"/>
                </a:solidFill>
              </a:rPr>
              <a:t>p</a:t>
            </a:r>
            <a:r>
              <a:rPr lang="ru-RU" sz="2400" b="1">
                <a:solidFill>
                  <a:srgbClr val="C00000"/>
                </a:solidFill>
              </a:rPr>
              <a:t> + </a:t>
            </a:r>
            <a:r>
              <a:rPr lang="en-US" sz="2400" b="1">
                <a:solidFill>
                  <a:srgbClr val="C00000"/>
                </a:solidFill>
              </a:rPr>
              <a:t>N</a:t>
            </a:r>
            <a:r>
              <a:rPr lang="ru-RU" sz="2400" b="1">
                <a:solidFill>
                  <a:srgbClr val="C00000"/>
                </a:solidFill>
              </a:rPr>
              <a:t> m</a:t>
            </a:r>
            <a:r>
              <a:rPr lang="ru-RU" sz="2400" b="1" baseline="-25000">
                <a:solidFill>
                  <a:srgbClr val="C00000"/>
                </a:solidFill>
              </a:rPr>
              <a:t>n</a:t>
            </a:r>
            <a:r>
              <a:rPr lang="en-US" sz="2400" b="1">
                <a:solidFill>
                  <a:srgbClr val="C00000"/>
                </a:solidFill>
              </a:rPr>
              <a:t> )</a:t>
            </a:r>
            <a:r>
              <a:rPr lang="ru-RU" sz="2400" b="1">
                <a:solidFill>
                  <a:srgbClr val="C00000"/>
                </a:solidFill>
              </a:rPr>
              <a:t> - M</a:t>
            </a:r>
            <a:r>
              <a:rPr lang="ru-RU" sz="2400" b="1" baseline="-25000">
                <a:solidFill>
                  <a:srgbClr val="C00000"/>
                </a:solidFill>
              </a:rPr>
              <a:t>я</a:t>
            </a:r>
          </a:p>
        </p:txBody>
      </p:sp>
      <p:sp>
        <p:nvSpPr>
          <p:cNvPr id="5189" name="Прямоугольник 70"/>
          <p:cNvSpPr>
            <a:spLocks noChangeArrowheads="1"/>
          </p:cNvSpPr>
          <p:nvPr/>
        </p:nvSpPr>
        <p:spPr bwMode="auto">
          <a:xfrm>
            <a:off x="28575" y="6381750"/>
            <a:ext cx="418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solidFill>
                  <a:srgbClr val="007434"/>
                </a:solidFill>
              </a:rPr>
              <a:t>Е</a:t>
            </a:r>
            <a:r>
              <a:rPr lang="ru-RU" sz="2400" b="1" baseline="-25000">
                <a:solidFill>
                  <a:srgbClr val="007434"/>
                </a:solidFill>
              </a:rPr>
              <a:t>св</a:t>
            </a:r>
            <a:r>
              <a:rPr lang="ru-RU" sz="2400" b="1">
                <a:solidFill>
                  <a:srgbClr val="007434"/>
                </a:solidFill>
              </a:rPr>
              <a:t> = [( Z m</a:t>
            </a:r>
            <a:r>
              <a:rPr lang="ru-RU" sz="2400" b="1" baseline="-25000">
                <a:solidFill>
                  <a:srgbClr val="007434"/>
                </a:solidFill>
              </a:rPr>
              <a:t>p</a:t>
            </a:r>
            <a:r>
              <a:rPr lang="ru-RU" sz="2400" b="1">
                <a:solidFill>
                  <a:srgbClr val="007434"/>
                </a:solidFill>
              </a:rPr>
              <a:t> + </a:t>
            </a:r>
            <a:r>
              <a:rPr lang="en-US" sz="2400" b="1">
                <a:solidFill>
                  <a:srgbClr val="007434"/>
                </a:solidFill>
              </a:rPr>
              <a:t>N</a:t>
            </a:r>
            <a:r>
              <a:rPr lang="ru-RU" sz="2400" b="1">
                <a:solidFill>
                  <a:srgbClr val="007434"/>
                </a:solidFill>
              </a:rPr>
              <a:t> m</a:t>
            </a:r>
            <a:r>
              <a:rPr lang="ru-RU" sz="2400" b="1" baseline="-25000">
                <a:solidFill>
                  <a:srgbClr val="007434"/>
                </a:solidFill>
              </a:rPr>
              <a:t>n</a:t>
            </a:r>
            <a:r>
              <a:rPr lang="ru-RU" sz="2400" b="1">
                <a:solidFill>
                  <a:srgbClr val="007434"/>
                </a:solidFill>
              </a:rPr>
              <a:t> ) - M</a:t>
            </a:r>
            <a:r>
              <a:rPr lang="ru-RU" sz="2400" b="1" baseline="-25000">
                <a:solidFill>
                  <a:srgbClr val="007434"/>
                </a:solidFill>
              </a:rPr>
              <a:t>я</a:t>
            </a:r>
            <a:r>
              <a:rPr lang="ru-RU" sz="2400" b="1">
                <a:solidFill>
                  <a:srgbClr val="007434"/>
                </a:solidFill>
              </a:rPr>
              <a:t>]c</a:t>
            </a:r>
            <a:r>
              <a:rPr lang="ru-RU" sz="2400" b="1" baseline="30000">
                <a:solidFill>
                  <a:srgbClr val="007434"/>
                </a:solidFill>
              </a:rPr>
              <a:t>2</a:t>
            </a:r>
          </a:p>
        </p:txBody>
      </p:sp>
      <p:sp>
        <p:nvSpPr>
          <p:cNvPr id="18" name="Прямоугольник 72"/>
          <p:cNvSpPr/>
          <p:nvPr/>
        </p:nvSpPr>
        <p:spPr>
          <a:xfrm>
            <a:off x="5688013" y="6381750"/>
            <a:ext cx="3455987" cy="35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Е</a:t>
            </a:r>
            <a:r>
              <a:rPr lang="ru-RU" sz="2400" b="1" baseline="-25000" dirty="0" err="1">
                <a:solidFill>
                  <a:srgbClr val="FFFF00"/>
                </a:solidFill>
                <a:latin typeface="Arial" charset="0"/>
                <a:cs typeface="Arial" charset="0"/>
              </a:rPr>
              <a:t>уд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 = 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Е</a:t>
            </a:r>
            <a:r>
              <a:rPr lang="ru-RU" sz="2400" b="1" baseline="-25000" dirty="0" err="1">
                <a:solidFill>
                  <a:srgbClr val="FFFF00"/>
                </a:solidFill>
                <a:latin typeface="Arial" charset="0"/>
                <a:cs typeface="Arial" charset="0"/>
              </a:rPr>
              <a:t>св</a:t>
            </a:r>
            <a:r>
              <a:rPr lang="ru-RU" sz="2400" b="1" baseline="-25000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/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(Z+N)</a:t>
            </a:r>
            <a:endParaRPr lang="ru-RU" sz="2400" b="1" dirty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5191" name="Rectangle 93"/>
          <p:cNvSpPr>
            <a:spLocks noChangeArrowheads="1"/>
          </p:cNvSpPr>
          <p:nvPr/>
        </p:nvSpPr>
        <p:spPr bwMode="auto">
          <a:xfrm>
            <a:off x="4789488" y="5910263"/>
            <a:ext cx="4354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808080"/>
                </a:solidFill>
              </a:rPr>
              <a:t>Есв  =</a:t>
            </a:r>
            <a:r>
              <a:rPr lang="el-GR" sz="2800" b="1">
                <a:solidFill>
                  <a:srgbClr val="808080"/>
                </a:solidFill>
              </a:rPr>
              <a:t> Δ </a:t>
            </a:r>
            <a:r>
              <a:rPr lang="en-US" sz="2800" b="1">
                <a:solidFill>
                  <a:srgbClr val="808080"/>
                </a:solidFill>
              </a:rPr>
              <a:t>M</a:t>
            </a:r>
            <a:r>
              <a:rPr lang="ru-RU" sz="2800" b="1">
                <a:solidFill>
                  <a:srgbClr val="808080"/>
                </a:solidFill>
              </a:rPr>
              <a:t> 931,5 МэВ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71438" y="1052513"/>
            <a:ext cx="7740650" cy="190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1238250" y="3376613"/>
            <a:ext cx="37861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79388" y="4652963"/>
            <a:ext cx="29527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3" descr="3733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0"/>
            <a:ext cx="50006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97" name="Rectangle 77"/>
          <p:cNvSpPr>
            <a:spLocks noChangeArrowheads="1"/>
          </p:cNvSpPr>
          <p:nvPr/>
        </p:nvSpPr>
        <p:spPr bwMode="auto">
          <a:xfrm>
            <a:off x="6877050" y="188913"/>
            <a:ext cx="1166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200" b="1">
                <a:solidFill>
                  <a:schemeClr val="bg1"/>
                </a:solidFill>
              </a:rPr>
              <a:t>Используйте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2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4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6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7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7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8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8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9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9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714375"/>
            <a:ext cx="9144000" cy="6143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214563" y="4071938"/>
            <a:ext cx="792162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2273300" y="1989138"/>
            <a:ext cx="785813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endParaRPr lang="ru-RU" sz="2400" b="1" baseline="-250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2143125" y="3571875"/>
            <a:ext cx="5715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м</a:t>
            </a:r>
            <a:r>
              <a:rPr lang="en-US" sz="2000" b="1" dirty="0">
                <a:solidFill>
                  <a:schemeClr val="tx1"/>
                </a:solidFill>
                <a:latin typeface="Arial Narrow" pitchFamily="34" charset="0"/>
              </a:rPr>
              <a:t>/</a:t>
            </a:r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с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266950" y="1557338"/>
            <a:ext cx="792163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4925" y="735013"/>
            <a:ext cx="7956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>
                <a:latin typeface="Calibri" pitchFamily="34" charset="0"/>
              </a:rPr>
              <a:t>Определите </a:t>
            </a:r>
            <a:r>
              <a:rPr lang="en-US" sz="1600" b="1">
                <a:latin typeface="Calibri" pitchFamily="34" charset="0"/>
              </a:rPr>
              <a:t> </a:t>
            </a:r>
            <a:r>
              <a:rPr lang="ru-RU" sz="1600" b="1">
                <a:latin typeface="Calibri" pitchFamily="34" charset="0"/>
              </a:rPr>
              <a:t>дефект масс, энергию связи и удельную энергию связи атома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0125" y="1500188"/>
            <a:ext cx="1285875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charset="0"/>
              </a:rPr>
              <a:t>1.00728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57688" y="2071688"/>
            <a:ext cx="1500187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30,2601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57688" y="1571625"/>
            <a:ext cx="1500187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26,18928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429250" y="4929188"/>
            <a:ext cx="1500188" cy="2857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0,57538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29250" y="5357813"/>
            <a:ext cx="1500188" cy="2857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535,96647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0" y="5715000"/>
            <a:ext cx="1500188" cy="2857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15,638554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57250" y="1071563"/>
            <a:ext cx="914400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cs typeface="Arial" charset="0"/>
              </a:rPr>
              <a:t>Дано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4288" y="1416050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43250" y="1571625"/>
            <a:ext cx="1200150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288" y="1916113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m</a:t>
            </a:r>
            <a:r>
              <a:rPr lang="en-US" sz="2400" b="1" baseline="-2500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n </a:t>
            </a:r>
            <a:r>
              <a:rPr lang="en-US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 =</a:t>
            </a:r>
            <a:endParaRPr lang="ru-RU" sz="2400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150" y="2500313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50" y="3000375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 =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000125" y="2000250"/>
            <a:ext cx="1285875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1,00867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500313"/>
            <a:ext cx="1214438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26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000125" y="3000375"/>
            <a:ext cx="1214438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30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07950" y="3500438"/>
            <a:ext cx="91440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c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 =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00125" y="3500438"/>
            <a:ext cx="1214438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3 </a:t>
            </a:r>
            <a:r>
              <a:rPr lang="en-US" b="1" baseline="3000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r>
              <a:rPr lang="en-US" b="1">
                <a:solidFill>
                  <a:schemeClr val="bg1"/>
                </a:solidFill>
                <a:latin typeface="Arial" charset="0"/>
                <a:cs typeface="Arial" charset="0"/>
              </a:rPr>
              <a:t> 10</a:t>
            </a:r>
            <a:r>
              <a:rPr lang="en-US" b="1" baseline="30000">
                <a:solidFill>
                  <a:schemeClr val="bg1"/>
                </a:solidFill>
                <a:latin typeface="Arial" charset="0"/>
                <a:cs typeface="Arial" charset="0"/>
              </a:rPr>
              <a:t>8</a:t>
            </a:r>
            <a:r>
              <a:rPr lang="en-US" sz="2400" b="1" baseline="30000">
                <a:solidFill>
                  <a:schemeClr val="bg1"/>
                </a:solidFill>
                <a:cs typeface="Arial" charset="0"/>
              </a:rPr>
              <a:t> </a:t>
            </a:r>
            <a:endParaRPr lang="ru-RU" sz="2400" b="1" baseline="30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071563" y="4714875"/>
            <a:ext cx="1143000" cy="10001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- 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- 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уд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- ?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143250" y="2071688"/>
            <a:ext cx="1200150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N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867400" y="1643063"/>
            <a:ext cx="788988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867400" y="2135188"/>
            <a:ext cx="792163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214688" y="2571750"/>
            <a:ext cx="1928812" cy="35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+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N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143500" y="2571750"/>
            <a:ext cx="1500188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56,44938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3143250" y="3071813"/>
            <a:ext cx="3571875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 = (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Z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p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+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N m 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n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) –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я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096000" y="3648075"/>
            <a:ext cx="1500188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535,96647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243888" y="3143250"/>
            <a:ext cx="8128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715125" y="3071813"/>
            <a:ext cx="1500188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0,57538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059113" y="3648075"/>
            <a:ext cx="3025775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 </a:t>
            </a:r>
            <a:r>
              <a:rPr lang="en-US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931,5 МэВ 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7669213" y="3714750"/>
            <a:ext cx="719137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МэВ</a:t>
            </a:r>
            <a:endParaRPr lang="ru-RU" b="1" baseline="-25000" dirty="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659563" y="2638425"/>
            <a:ext cx="792162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а.е.м.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059113" y="4295775"/>
            <a:ext cx="2652712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уд</a:t>
            </a:r>
            <a:r>
              <a:rPr lang="ru-RU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= </a:t>
            </a: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/ (Z + N) =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 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715000" y="4295775"/>
            <a:ext cx="1500188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15,638554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7300913" y="4365625"/>
            <a:ext cx="8001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МэВ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356100" y="4929188"/>
            <a:ext cx="1000125" cy="10001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Arial Narrow" pitchFamily="34" charset="0"/>
              </a:rPr>
              <a:t>∆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M</a:t>
            </a:r>
            <a:r>
              <a:rPr lang="en-US" sz="2400" b="1" baseline="-25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 =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св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=</a:t>
            </a:r>
            <a:endParaRPr lang="ru-RU" sz="24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  <a:latin typeface="Arial Narrow" pitchFamily="34" charset="0"/>
              </a:rPr>
              <a:t>Е</a:t>
            </a:r>
            <a:r>
              <a:rPr lang="ru-RU" sz="2400" b="1" baseline="-25000" dirty="0" err="1">
                <a:solidFill>
                  <a:schemeClr val="tx1"/>
                </a:solidFill>
                <a:latin typeface="Arial Narrow" pitchFamily="34" charset="0"/>
              </a:rPr>
              <a:t>уд</a:t>
            </a:r>
            <a:r>
              <a:rPr lang="ru-RU" sz="2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 Narrow" pitchFamily="34" charset="0"/>
              </a:rPr>
              <a:t>=</a:t>
            </a:r>
            <a:endParaRPr lang="ru-RU" sz="2400" b="1" baseline="-25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7019925" y="4929188"/>
            <a:ext cx="796925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а.е.м</a:t>
            </a:r>
            <a:r>
              <a:rPr lang="ru-RU" b="1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.</a:t>
            </a:r>
            <a:endParaRPr lang="ru-RU" b="1" baseline="-25000" dirty="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929438" y="5715000"/>
            <a:ext cx="9144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МэВ</a:t>
            </a:r>
            <a:endParaRPr lang="ru-RU" b="1" baseline="-25000" dirty="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7019925" y="5373688"/>
            <a:ext cx="72390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МэВ</a:t>
            </a:r>
            <a:endParaRPr lang="ru-RU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059113" y="5013325"/>
            <a:ext cx="1357312" cy="3571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Ответ: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3286125" y="1071563"/>
            <a:ext cx="1644650" cy="35718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Решение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323850" y="4724400"/>
            <a:ext cx="2500313" cy="1143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581025" y="1143000"/>
            <a:ext cx="1276350" cy="285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3214688" y="1071563"/>
            <a:ext cx="1571625" cy="4127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107950" y="2420938"/>
            <a:ext cx="2714625" cy="50006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Прямоугольник 89"/>
          <p:cNvSpPr/>
          <p:nvPr/>
        </p:nvSpPr>
        <p:spPr>
          <a:xfrm>
            <a:off x="179388" y="2924175"/>
            <a:ext cx="2714625" cy="5048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179388" y="1920875"/>
            <a:ext cx="2773362" cy="5000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142875" y="1428750"/>
            <a:ext cx="2844800" cy="5000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3276600" y="1560513"/>
            <a:ext cx="3786188" cy="50006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3276600" y="2060575"/>
            <a:ext cx="4032250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3276600" y="2492375"/>
            <a:ext cx="4357688" cy="5048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3203575" y="2997200"/>
            <a:ext cx="5786438" cy="5746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3071813" y="3500438"/>
            <a:ext cx="5286375" cy="57626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3132138" y="4214813"/>
            <a:ext cx="5286375" cy="5826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176588" y="4764088"/>
            <a:ext cx="4824412" cy="13081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165" name="Picture 69" descr="C:\Users\Директор\Pictures\Изотопы\Рисунок1as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765175"/>
            <a:ext cx="118745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" name="Прямоугольник 70"/>
          <p:cNvSpPr/>
          <p:nvPr/>
        </p:nvSpPr>
        <p:spPr>
          <a:xfrm>
            <a:off x="34925" y="4076700"/>
            <a:ext cx="855663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М</a:t>
            </a:r>
            <a:r>
              <a:rPr lang="ru-RU" sz="2400" b="1" baseline="-25000">
                <a:solidFill>
                  <a:schemeClr val="tx1"/>
                </a:solidFill>
                <a:latin typeface="Arial" charset="0"/>
                <a:cs typeface="Arial" charset="0"/>
              </a:rPr>
              <a:t>я</a:t>
            </a:r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= </a:t>
            </a:r>
            <a:endParaRPr lang="ru-RU" sz="2400" b="1" baseline="-25000">
              <a:solidFill>
                <a:schemeClr val="tx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000125" y="4079875"/>
            <a:ext cx="1285875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 charset="0"/>
                <a:cs typeface="Arial" charset="0"/>
              </a:rPr>
              <a:t>55,847</a:t>
            </a:r>
          </a:p>
        </p:txBody>
      </p:sp>
      <p:sp>
        <p:nvSpPr>
          <p:cNvPr id="5" name="Прямоугольник 89"/>
          <p:cNvSpPr/>
          <p:nvPr/>
        </p:nvSpPr>
        <p:spPr>
          <a:xfrm>
            <a:off x="179388" y="3429000"/>
            <a:ext cx="2714625" cy="5746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57150" y="3933825"/>
            <a:ext cx="2930525" cy="5715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7950" y="1052513"/>
            <a:ext cx="7704138" cy="190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Прямоугольник 2"/>
          <p:cNvSpPr/>
          <p:nvPr/>
        </p:nvSpPr>
        <p:spPr>
          <a:xfrm>
            <a:off x="0" y="6072188"/>
            <a:ext cx="9144000" cy="981075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15" name="Прямоугольник 24"/>
          <p:cNvSpPr>
            <a:spLocks noChangeArrowheads="1"/>
          </p:cNvSpPr>
          <p:nvPr/>
        </p:nvSpPr>
        <p:spPr bwMode="auto">
          <a:xfrm>
            <a:off x="0" y="6021388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>
                <a:solidFill>
                  <a:srgbClr val="C00000"/>
                </a:solidFill>
              </a:rPr>
              <a:t>Δ </a:t>
            </a:r>
            <a:r>
              <a:rPr lang="en-US" sz="2400" b="1">
                <a:solidFill>
                  <a:srgbClr val="C00000"/>
                </a:solidFill>
              </a:rPr>
              <a:t>M </a:t>
            </a:r>
            <a:r>
              <a:rPr lang="el-GR" sz="2400" b="1">
                <a:solidFill>
                  <a:srgbClr val="C00000"/>
                </a:solidFill>
              </a:rPr>
              <a:t>= </a:t>
            </a:r>
            <a:r>
              <a:rPr lang="en-US" sz="2400" b="1">
                <a:solidFill>
                  <a:srgbClr val="C00000"/>
                </a:solidFill>
              </a:rPr>
              <a:t>(</a:t>
            </a:r>
            <a:r>
              <a:rPr lang="ru-RU" sz="2400" b="1">
                <a:solidFill>
                  <a:srgbClr val="C00000"/>
                </a:solidFill>
              </a:rPr>
              <a:t>Z m</a:t>
            </a:r>
            <a:r>
              <a:rPr lang="ru-RU" sz="2400" b="1" baseline="-25000">
                <a:solidFill>
                  <a:srgbClr val="C00000"/>
                </a:solidFill>
              </a:rPr>
              <a:t>p</a:t>
            </a:r>
            <a:r>
              <a:rPr lang="ru-RU" sz="2400" b="1">
                <a:solidFill>
                  <a:srgbClr val="C00000"/>
                </a:solidFill>
              </a:rPr>
              <a:t> + </a:t>
            </a:r>
            <a:r>
              <a:rPr lang="en-US" sz="2400" b="1">
                <a:solidFill>
                  <a:srgbClr val="C00000"/>
                </a:solidFill>
              </a:rPr>
              <a:t>N</a:t>
            </a:r>
            <a:r>
              <a:rPr lang="ru-RU" sz="2400" b="1">
                <a:solidFill>
                  <a:srgbClr val="C00000"/>
                </a:solidFill>
              </a:rPr>
              <a:t> m</a:t>
            </a:r>
            <a:r>
              <a:rPr lang="ru-RU" sz="2400" b="1" baseline="-25000">
                <a:solidFill>
                  <a:srgbClr val="C00000"/>
                </a:solidFill>
              </a:rPr>
              <a:t>n</a:t>
            </a:r>
            <a:r>
              <a:rPr lang="en-US" sz="2400" b="1">
                <a:solidFill>
                  <a:srgbClr val="C00000"/>
                </a:solidFill>
              </a:rPr>
              <a:t> )</a:t>
            </a:r>
            <a:r>
              <a:rPr lang="ru-RU" sz="2400" b="1">
                <a:solidFill>
                  <a:srgbClr val="C00000"/>
                </a:solidFill>
              </a:rPr>
              <a:t> - M</a:t>
            </a:r>
            <a:r>
              <a:rPr lang="ru-RU" sz="2400" b="1" baseline="-25000">
                <a:solidFill>
                  <a:srgbClr val="C00000"/>
                </a:solidFill>
              </a:rPr>
              <a:t>я</a:t>
            </a:r>
          </a:p>
        </p:txBody>
      </p:sp>
      <p:sp>
        <p:nvSpPr>
          <p:cNvPr id="6216" name="Прямоугольник 70"/>
          <p:cNvSpPr>
            <a:spLocks noChangeArrowheads="1"/>
          </p:cNvSpPr>
          <p:nvPr/>
        </p:nvSpPr>
        <p:spPr bwMode="auto">
          <a:xfrm>
            <a:off x="0" y="6381750"/>
            <a:ext cx="424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solidFill>
                  <a:srgbClr val="007434"/>
                </a:solidFill>
              </a:rPr>
              <a:t>Е</a:t>
            </a:r>
            <a:r>
              <a:rPr lang="ru-RU" sz="2400" b="1" baseline="-25000">
                <a:solidFill>
                  <a:srgbClr val="007434"/>
                </a:solidFill>
              </a:rPr>
              <a:t>св</a:t>
            </a:r>
            <a:r>
              <a:rPr lang="ru-RU" sz="2400" b="1">
                <a:solidFill>
                  <a:srgbClr val="007434"/>
                </a:solidFill>
              </a:rPr>
              <a:t> = [( Z m</a:t>
            </a:r>
            <a:r>
              <a:rPr lang="ru-RU" sz="2400" b="1" baseline="-25000">
                <a:solidFill>
                  <a:srgbClr val="007434"/>
                </a:solidFill>
              </a:rPr>
              <a:t>p</a:t>
            </a:r>
            <a:r>
              <a:rPr lang="ru-RU" sz="2400" b="1">
                <a:solidFill>
                  <a:srgbClr val="007434"/>
                </a:solidFill>
              </a:rPr>
              <a:t> + </a:t>
            </a:r>
            <a:r>
              <a:rPr lang="en-US" sz="2400" b="1">
                <a:solidFill>
                  <a:srgbClr val="007434"/>
                </a:solidFill>
              </a:rPr>
              <a:t>N</a:t>
            </a:r>
            <a:r>
              <a:rPr lang="ru-RU" sz="2400" b="1">
                <a:solidFill>
                  <a:srgbClr val="007434"/>
                </a:solidFill>
              </a:rPr>
              <a:t> m</a:t>
            </a:r>
            <a:r>
              <a:rPr lang="ru-RU" sz="2400" b="1" baseline="-25000">
                <a:solidFill>
                  <a:srgbClr val="007434"/>
                </a:solidFill>
              </a:rPr>
              <a:t>n</a:t>
            </a:r>
            <a:r>
              <a:rPr lang="ru-RU" sz="2400" b="1">
                <a:solidFill>
                  <a:srgbClr val="007434"/>
                </a:solidFill>
              </a:rPr>
              <a:t> ) - Mя]c</a:t>
            </a:r>
            <a:r>
              <a:rPr lang="ru-RU" sz="2400" b="1" baseline="30000">
                <a:solidFill>
                  <a:srgbClr val="007434"/>
                </a:solidFill>
              </a:rPr>
              <a:t>2</a:t>
            </a:r>
          </a:p>
        </p:txBody>
      </p:sp>
      <p:sp>
        <p:nvSpPr>
          <p:cNvPr id="6217" name="Rectangle 93"/>
          <p:cNvSpPr>
            <a:spLocks noChangeArrowheads="1"/>
          </p:cNvSpPr>
          <p:nvPr/>
        </p:nvSpPr>
        <p:spPr bwMode="auto">
          <a:xfrm>
            <a:off x="4789488" y="6053138"/>
            <a:ext cx="4354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808080"/>
                </a:solidFill>
              </a:rPr>
              <a:t>Есв  =</a:t>
            </a:r>
            <a:r>
              <a:rPr lang="el-GR" sz="2400" b="1">
                <a:solidFill>
                  <a:srgbClr val="808080"/>
                </a:solidFill>
              </a:rPr>
              <a:t> Δ </a:t>
            </a:r>
            <a:r>
              <a:rPr lang="en-US" sz="2400" b="1">
                <a:solidFill>
                  <a:srgbClr val="808080"/>
                </a:solidFill>
              </a:rPr>
              <a:t>M</a:t>
            </a:r>
            <a:r>
              <a:rPr lang="ru-RU" sz="2400" b="1">
                <a:solidFill>
                  <a:srgbClr val="808080"/>
                </a:solidFill>
              </a:rPr>
              <a:t> 931,5 МэВ</a:t>
            </a:r>
          </a:p>
        </p:txBody>
      </p:sp>
      <p:sp>
        <p:nvSpPr>
          <p:cNvPr id="102" name="Прямоугольник 72"/>
          <p:cNvSpPr/>
          <p:nvPr/>
        </p:nvSpPr>
        <p:spPr>
          <a:xfrm>
            <a:off x="5688013" y="6381750"/>
            <a:ext cx="3455987" cy="35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Е</a:t>
            </a:r>
            <a:r>
              <a:rPr lang="ru-RU" sz="2400" b="1" baseline="-25000" dirty="0" err="1">
                <a:solidFill>
                  <a:srgbClr val="FFFF00"/>
                </a:solidFill>
                <a:latin typeface="Arial" charset="0"/>
                <a:cs typeface="Arial" charset="0"/>
              </a:rPr>
              <a:t>уд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 = 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Е</a:t>
            </a:r>
            <a:r>
              <a:rPr lang="ru-RU" sz="2400" b="1" baseline="-25000" dirty="0" err="1">
                <a:solidFill>
                  <a:srgbClr val="FFFF00"/>
                </a:solidFill>
                <a:latin typeface="Arial" charset="0"/>
                <a:cs typeface="Arial" charset="0"/>
              </a:rPr>
              <a:t>св</a:t>
            </a:r>
            <a:r>
              <a:rPr lang="ru-RU" sz="2400" b="1" baseline="-25000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/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Arial" charset="0"/>
                <a:cs typeface="Arial" charset="0"/>
              </a:rPr>
              <a:t>(Z+N)</a:t>
            </a:r>
            <a:endParaRPr lang="ru-RU" sz="2400" b="1" dirty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>
            <a:off x="755650" y="3573463"/>
            <a:ext cx="44640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14313" y="4572000"/>
            <a:ext cx="278606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13" descr="3733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27988" y="0"/>
            <a:ext cx="50006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1" name="Rectangle 77"/>
          <p:cNvSpPr>
            <a:spLocks noChangeArrowheads="1"/>
          </p:cNvSpPr>
          <p:nvPr/>
        </p:nvSpPr>
        <p:spPr bwMode="auto">
          <a:xfrm>
            <a:off x="6877050" y="188913"/>
            <a:ext cx="1166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200" b="1">
                <a:solidFill>
                  <a:schemeClr val="bg1"/>
                </a:solidFill>
              </a:rPr>
              <a:t>Используйте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2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4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6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7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7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8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8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9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9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5" grpId="0" animBg="1"/>
      <p:bldP spid="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31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0" y="1844675"/>
            <a:ext cx="7885113" cy="33655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>
                <a:solidFill>
                  <a:srgbClr val="002060"/>
                </a:solidFill>
                <a:latin typeface="Calibri" pitchFamily="34" charset="0"/>
              </a:rPr>
              <a:t>Определите </a:t>
            </a:r>
            <a:r>
              <a:rPr lang="en-US" sz="1600" b="1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600" b="1">
                <a:solidFill>
                  <a:srgbClr val="002060"/>
                </a:solidFill>
                <a:latin typeface="Calibri" pitchFamily="34" charset="0"/>
              </a:rPr>
              <a:t>дефект масс, энергию связи и удельную энергию связи атома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2276475"/>
            <a:ext cx="7488238" cy="3968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000" b="1"/>
              <a:t>Международный союз чистой и прикладной химии (ИЮПАК) назвал 112-й элемент периодической системы химических элементов в честь Николая Коперника - Коперниций (Copernicium).</a:t>
            </a:r>
          </a:p>
        </p:txBody>
      </p:sp>
      <p:pic>
        <p:nvPicPr>
          <p:cNvPr id="29726" name="Picture 30" descr="Унунсептий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4365625"/>
            <a:ext cx="2736850" cy="2303463"/>
          </a:xfrm>
          <a:prstGeom prst="rect">
            <a:avLst/>
          </a:prstGeom>
          <a:noFill/>
        </p:spPr>
      </p:pic>
      <p:pic>
        <p:nvPicPr>
          <p:cNvPr id="29727" name="Picture 31" descr="Uu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13688" y="3429000"/>
            <a:ext cx="1230312" cy="1368425"/>
          </a:xfrm>
          <a:prstGeom prst="rect">
            <a:avLst/>
          </a:prstGeom>
          <a:noFill/>
        </p:spPr>
      </p:pic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0" y="3860800"/>
            <a:ext cx="7596188" cy="3968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1000" b="1"/>
              <a:t>7 апреля 2010 года российские ученые из Объединенного института ядерных исследований (ОИЯИ) в Дубне вместе с коллегами из США синтезировали 117-й элемент таблицы Менделеева.</a:t>
            </a:r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0" y="3429000"/>
            <a:ext cx="7885113" cy="33655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>
                <a:solidFill>
                  <a:srgbClr val="002060"/>
                </a:solidFill>
                <a:latin typeface="Calibri" pitchFamily="34" charset="0"/>
              </a:rPr>
              <a:t>Определите </a:t>
            </a:r>
            <a:r>
              <a:rPr lang="en-US" sz="1600" b="1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600" b="1">
                <a:solidFill>
                  <a:srgbClr val="002060"/>
                </a:solidFill>
                <a:latin typeface="Calibri" pitchFamily="34" charset="0"/>
              </a:rPr>
              <a:t>дефект масс, энергию связи и удельную энергию связи атома</a:t>
            </a:r>
          </a:p>
        </p:txBody>
      </p:sp>
      <p:pic>
        <p:nvPicPr>
          <p:cNvPr id="29701" name="Picture 5" descr="Коперниций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13688" y="1843088"/>
            <a:ext cx="1230312" cy="1370012"/>
          </a:xfrm>
          <a:prstGeom prst="rect">
            <a:avLst/>
          </a:prstGeom>
          <a:noFill/>
        </p:spPr>
      </p:pic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2916238" y="692150"/>
            <a:ext cx="4033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0000"/>
                </a:solidFill>
              </a:rPr>
              <a:t>Самостоятельная работа</a:t>
            </a:r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0" y="1341438"/>
            <a:ext cx="1301750" cy="366712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ru-RU" b="1">
                <a:solidFill>
                  <a:schemeClr val="bg1"/>
                </a:solidFill>
              </a:rPr>
              <a:t>1 вариант</a:t>
            </a:r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0" y="2924175"/>
            <a:ext cx="1301750" cy="366713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ru-RU" b="1">
                <a:solidFill>
                  <a:schemeClr val="bg1"/>
                </a:solidFill>
              </a:rPr>
              <a:t>2 вариант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38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baseline="-25000" dirty="0">
              <a:latin typeface="Arial Narrow" pitchFamily="34" charset="0"/>
              <a:cs typeface="+mn-cs"/>
            </a:endParaRPr>
          </a:p>
        </p:txBody>
      </p:sp>
      <p:sp>
        <p:nvSpPr>
          <p:cNvPr id="7172" name="Прямоугольник 72"/>
          <p:cNvSpPr>
            <a:spLocks noChangeArrowheads="1"/>
          </p:cNvSpPr>
          <p:nvPr/>
        </p:nvSpPr>
        <p:spPr bwMode="auto">
          <a:xfrm>
            <a:off x="8215313" y="3500438"/>
            <a:ext cx="857250" cy="28575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а.е.м.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173" name="Прямоугольник 1"/>
          <p:cNvSpPr>
            <a:spLocks noChangeArrowheads="1"/>
          </p:cNvSpPr>
          <p:nvPr/>
        </p:nvSpPr>
        <p:spPr bwMode="auto">
          <a:xfrm>
            <a:off x="144463" y="647700"/>
            <a:ext cx="89646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>
                <a:latin typeface="Calibri" pitchFamily="34" charset="0"/>
              </a:rPr>
              <a:t>Определите полную выделившуюся энергию (в Дж), если в реакции  </a:t>
            </a:r>
            <a:r>
              <a:rPr lang="en-US" sz="1600" b="1" baseline="-25000">
                <a:solidFill>
                  <a:srgbClr val="C00000"/>
                </a:solidFill>
                <a:latin typeface="Calibri" pitchFamily="34" charset="0"/>
              </a:rPr>
              <a:t>13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Al</a:t>
            </a:r>
            <a:r>
              <a:rPr lang="en-US" sz="1600" b="1" baseline="30000">
                <a:solidFill>
                  <a:srgbClr val="C00000"/>
                </a:solidFill>
                <a:latin typeface="Calibri" pitchFamily="34" charset="0"/>
              </a:rPr>
              <a:t>27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 + </a:t>
            </a:r>
            <a:r>
              <a:rPr lang="en-US" sz="1600" b="1" baseline="-2500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n</a:t>
            </a:r>
            <a:r>
              <a:rPr lang="en-US" sz="1600" b="1" baseline="3000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 -&gt; </a:t>
            </a:r>
            <a:r>
              <a:rPr lang="en-US" sz="1600" b="1" baseline="-25000">
                <a:solidFill>
                  <a:srgbClr val="C00000"/>
                </a:solidFill>
                <a:latin typeface="Calibri" pitchFamily="34" charset="0"/>
              </a:rPr>
              <a:t>11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Na</a:t>
            </a:r>
            <a:r>
              <a:rPr lang="en-US" sz="1600" b="1" baseline="30000">
                <a:solidFill>
                  <a:srgbClr val="C00000"/>
                </a:solidFill>
                <a:latin typeface="Calibri" pitchFamily="34" charset="0"/>
              </a:rPr>
              <a:t>24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 + </a:t>
            </a:r>
            <a:r>
              <a:rPr lang="en-US" sz="1600" b="1" baseline="-2500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He</a:t>
            </a:r>
            <a:r>
              <a:rPr lang="en-US" sz="1600" b="1" baseline="30000">
                <a:solidFill>
                  <a:srgbClr val="C00000"/>
                </a:solidFill>
                <a:latin typeface="Calibri" pitchFamily="34" charset="0"/>
              </a:rPr>
              <a:t>4</a:t>
            </a:r>
            <a:r>
              <a:rPr lang="en-US" sz="1400">
                <a:solidFill>
                  <a:srgbClr val="C00000"/>
                </a:solidFill>
                <a:latin typeface="Calibri" pitchFamily="34" charset="0"/>
              </a:rPr>
              <a:t>  </a:t>
            </a:r>
            <a:endParaRPr lang="en-US" sz="1400">
              <a:latin typeface="Calibri" pitchFamily="34" charset="0"/>
            </a:endParaRPr>
          </a:p>
          <a:p>
            <a:pPr algn="just"/>
            <a:r>
              <a:rPr lang="ru-RU" sz="1400" b="1">
                <a:latin typeface="Calibri" pitchFamily="34" charset="0"/>
              </a:rPr>
              <a:t>подверглись превращению все ядра, содержащиеся в 1 грамме алюминия.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1563" y="1857375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1,00867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4925" y="1857375"/>
            <a:ext cx="971550" cy="357188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n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 =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4925" y="2357438"/>
            <a:ext cx="1044575" cy="35718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l-GR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α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 =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71563" y="2357438"/>
            <a:ext cx="1143000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4</a:t>
            </a: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,00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26</a:t>
            </a:r>
            <a:endParaRPr lang="ru-RU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71563" y="2857500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bg1"/>
                </a:solidFill>
              </a:rPr>
              <a:t>26</a:t>
            </a:r>
            <a:r>
              <a:rPr lang="ru-RU" sz="2000" b="1" dirty="0">
                <a:solidFill>
                  <a:schemeClr val="bg1"/>
                </a:solidFill>
              </a:rPr>
              <a:t>,9815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071563" y="3357563"/>
            <a:ext cx="1143000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</a:rPr>
              <a:t>22,9898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635375" y="1700213"/>
            <a:ext cx="2651125" cy="433387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1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  </a:t>
            </a:r>
            <a:r>
              <a:rPr lang="en-US" sz="2400" b="1" dirty="0" err="1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Al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 +  </a:t>
            </a:r>
            <a:r>
              <a:rPr lang="en-US" sz="2400" b="1" dirty="0" err="1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n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3419475" y="2357438"/>
            <a:ext cx="938213" cy="35718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1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6372225" y="1700213"/>
            <a:ext cx="2606675" cy="433387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2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  </a:t>
            </a:r>
            <a:r>
              <a:rPr lang="en-US" sz="2400" b="1" dirty="0" err="1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Na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 + m </a:t>
            </a:r>
            <a:r>
              <a:rPr lang="el-GR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α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3419475" y="2857500"/>
            <a:ext cx="938213" cy="357188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ru-RU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2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427538" y="2357438"/>
            <a:ext cx="1143000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bg1"/>
                </a:solidFill>
              </a:rPr>
              <a:t>26</a:t>
            </a:r>
            <a:r>
              <a:rPr lang="ru-RU" sz="2000" b="1" dirty="0">
                <a:solidFill>
                  <a:schemeClr val="bg1"/>
                </a:solidFill>
              </a:rPr>
              <a:t>,9815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786438" y="2357438"/>
            <a:ext cx="1143000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1,00867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143750" y="2357438"/>
            <a:ext cx="1143000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</a:rPr>
              <a:t>27,9902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7143750" y="2857500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</a:rPr>
              <a:t>27,0924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786438" y="2857500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4</a:t>
            </a: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,00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26</a:t>
            </a:r>
            <a:endParaRPr lang="ru-RU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29125" y="2857500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</a:rPr>
              <a:t>22,9898</a:t>
            </a:r>
          </a:p>
        </p:txBody>
      </p:sp>
      <p:sp>
        <p:nvSpPr>
          <p:cNvPr id="42" name="Прямоугольник 41"/>
          <p:cNvSpPr>
            <a:spLocks noChangeArrowheads="1"/>
          </p:cNvSpPr>
          <p:nvPr/>
        </p:nvSpPr>
        <p:spPr bwMode="auto">
          <a:xfrm>
            <a:off x="4303713" y="3357563"/>
            <a:ext cx="2573337" cy="428625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+mn-lt"/>
                <a:cs typeface="+mn-cs"/>
              </a:rPr>
              <a:t>∆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 М =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1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-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m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2 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=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3492500" y="4581525"/>
            <a:ext cx="2936875" cy="357188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1Дж = 1,6 10</a:t>
            </a:r>
            <a:r>
              <a:rPr lang="ru-RU" sz="2400" b="1" baseline="30000" dirty="0">
                <a:solidFill>
                  <a:schemeClr val="bg1"/>
                </a:solidFill>
                <a:latin typeface="+mn-lt"/>
                <a:cs typeface="+mn-cs"/>
              </a:rPr>
              <a:t>-19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 эВ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000875" y="4008438"/>
            <a:ext cx="1316038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bg1"/>
                </a:solidFill>
                <a:cs typeface="Arial" charset="0"/>
              </a:rPr>
              <a:t>836,3007</a:t>
            </a:r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3294063" y="3929063"/>
            <a:ext cx="3509962" cy="508000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  <a:latin typeface="+mn-lt"/>
                <a:cs typeface="+mn-cs"/>
              </a:rPr>
              <a:t>Е</a:t>
            </a:r>
            <a:r>
              <a:rPr lang="ru-RU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св</a:t>
            </a:r>
            <a:r>
              <a:rPr lang="ru-RU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= ∆ М 931,5 МэВ. =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3429000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</a:rPr>
              <a:t>0,8978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7072313" y="6429375"/>
            <a:ext cx="11430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rgbClr val="C00000"/>
                </a:solidFill>
                <a:cs typeface="Arial" charset="0"/>
              </a:rPr>
              <a:t>116,63</a:t>
            </a:r>
            <a:endParaRPr lang="ru-RU" sz="2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572250" y="4584700"/>
            <a:ext cx="1714500" cy="357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</a:rPr>
              <a:t>522,67 •10</a:t>
            </a:r>
            <a:r>
              <a:rPr lang="ru-RU" sz="2000" b="1" baseline="30000" dirty="0">
                <a:solidFill>
                  <a:schemeClr val="bg1"/>
                </a:solidFill>
              </a:rPr>
              <a:t>-19</a:t>
            </a:r>
          </a:p>
        </p:txBody>
      </p:sp>
      <p:sp>
        <p:nvSpPr>
          <p:cNvPr id="7197" name="Прямоугольник 52"/>
          <p:cNvSpPr>
            <a:spLocks noChangeArrowheads="1"/>
          </p:cNvSpPr>
          <p:nvPr/>
        </p:nvSpPr>
        <p:spPr bwMode="auto">
          <a:xfrm>
            <a:off x="8388350" y="4581525"/>
            <a:ext cx="571500" cy="357188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Дж</a:t>
            </a:r>
            <a:endParaRPr lang="ru-RU" sz="16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198" name="Прямоугольник 53"/>
          <p:cNvSpPr>
            <a:spLocks noChangeArrowheads="1"/>
          </p:cNvSpPr>
          <p:nvPr/>
        </p:nvSpPr>
        <p:spPr bwMode="auto">
          <a:xfrm>
            <a:off x="8388350" y="4005263"/>
            <a:ext cx="642938" cy="35718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МэВ</a:t>
            </a:r>
            <a:endParaRPr lang="ru-RU" sz="16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199" name="Прямоугольник 54"/>
          <p:cNvSpPr>
            <a:spLocks noChangeArrowheads="1"/>
          </p:cNvSpPr>
          <p:nvPr/>
        </p:nvSpPr>
        <p:spPr bwMode="auto">
          <a:xfrm>
            <a:off x="5364163" y="6429375"/>
            <a:ext cx="1636712" cy="357188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Ответ: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  W</a:t>
            </a:r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 =</a:t>
            </a:r>
            <a:endParaRPr lang="ru-RU" sz="2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00" name="Прямоугольник 55"/>
          <p:cNvSpPr>
            <a:spLocks noChangeArrowheads="1"/>
          </p:cNvSpPr>
          <p:nvPr/>
        </p:nvSpPr>
        <p:spPr bwMode="auto">
          <a:xfrm>
            <a:off x="8286750" y="6429375"/>
            <a:ext cx="785813" cy="357188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кДж</a:t>
            </a:r>
            <a:endParaRPr lang="ru-RU" sz="2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7" name="Прямоугольник 56"/>
          <p:cNvSpPr>
            <a:spLocks noChangeArrowheads="1"/>
          </p:cNvSpPr>
          <p:nvPr/>
        </p:nvSpPr>
        <p:spPr bwMode="auto">
          <a:xfrm>
            <a:off x="34925" y="2857500"/>
            <a:ext cx="1030288" cy="357188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Al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>
            <a:off x="34925" y="3357563"/>
            <a:ext cx="1044575" cy="35718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chemeClr val="bg1"/>
                </a:solidFill>
                <a:latin typeface="+mn-lt"/>
                <a:cs typeface="+mn-cs"/>
              </a:rPr>
              <a:t>m</a:t>
            </a:r>
            <a:r>
              <a:rPr lang="en-US" sz="2400" b="1" baseline="-25000" dirty="0" err="1">
                <a:solidFill>
                  <a:schemeClr val="bg1"/>
                </a:solidFill>
                <a:latin typeface="+mn-lt"/>
                <a:cs typeface="+mn-cs"/>
              </a:rPr>
              <a:t>Na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214688" y="2643188"/>
            <a:ext cx="500062" cy="214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solidFill>
                  <a:schemeClr val="bg1"/>
                </a:solidFill>
              </a:rPr>
              <a:t>-</a:t>
            </a:r>
            <a:endParaRPr lang="ru-RU" sz="6000" i="1" dirty="0">
              <a:solidFill>
                <a:schemeClr val="bg1"/>
              </a:solidFill>
            </a:endParaRPr>
          </a:p>
        </p:txBody>
      </p:sp>
      <p:sp>
        <p:nvSpPr>
          <p:cNvPr id="7204" name="Прямоугольник 64"/>
          <p:cNvSpPr>
            <a:spLocks noChangeArrowheads="1"/>
          </p:cNvSpPr>
          <p:nvPr/>
        </p:nvSpPr>
        <p:spPr bwMode="auto">
          <a:xfrm>
            <a:off x="8316913" y="2924175"/>
            <a:ext cx="755650" cy="219075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а.е.м</a:t>
            </a:r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.</a:t>
            </a:r>
            <a:endParaRPr lang="ru-RU" sz="2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05" name="Прямоугольник 66"/>
          <p:cNvSpPr>
            <a:spLocks noChangeArrowheads="1"/>
          </p:cNvSpPr>
          <p:nvPr/>
        </p:nvSpPr>
        <p:spPr bwMode="auto">
          <a:xfrm>
            <a:off x="2268538" y="2420938"/>
            <a:ext cx="857250" cy="28575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а.е.м.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06" name="Прямоугольник 67"/>
          <p:cNvSpPr>
            <a:spLocks noChangeArrowheads="1"/>
          </p:cNvSpPr>
          <p:nvPr/>
        </p:nvSpPr>
        <p:spPr bwMode="auto">
          <a:xfrm>
            <a:off x="2286000" y="2928938"/>
            <a:ext cx="857250" cy="28575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а.е.м.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07" name="Прямоугольник 68"/>
          <p:cNvSpPr>
            <a:spLocks noChangeArrowheads="1"/>
          </p:cNvSpPr>
          <p:nvPr/>
        </p:nvSpPr>
        <p:spPr bwMode="auto">
          <a:xfrm>
            <a:off x="2286000" y="1928813"/>
            <a:ext cx="857250" cy="28575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а.е.м.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08" name="Прямоугольник 69"/>
          <p:cNvSpPr>
            <a:spLocks noChangeArrowheads="1"/>
          </p:cNvSpPr>
          <p:nvPr/>
        </p:nvSpPr>
        <p:spPr bwMode="auto">
          <a:xfrm>
            <a:off x="2286000" y="3429000"/>
            <a:ext cx="857250" cy="28575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а.е.м.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09" name="Прямоугольник 71"/>
          <p:cNvSpPr>
            <a:spLocks noChangeArrowheads="1"/>
          </p:cNvSpPr>
          <p:nvPr/>
        </p:nvSpPr>
        <p:spPr bwMode="auto">
          <a:xfrm>
            <a:off x="8286750" y="2420938"/>
            <a:ext cx="857250" cy="28733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а.е.м</a:t>
            </a:r>
            <a:r>
              <a:rPr lang="ru-RU" sz="1400" b="1">
                <a:solidFill>
                  <a:schemeClr val="bg1"/>
                </a:solidFill>
                <a:latin typeface="Calibri" pitchFamily="34" charset="0"/>
              </a:rPr>
              <a:t>.</a:t>
            </a:r>
            <a:endParaRPr lang="ru-RU" sz="140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142875" y="4214813"/>
            <a:ext cx="2916238" cy="63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/>
          <p:cNvSpPr>
            <a:spLocks noChangeArrowheads="1"/>
          </p:cNvSpPr>
          <p:nvPr/>
        </p:nvSpPr>
        <p:spPr bwMode="auto">
          <a:xfrm>
            <a:off x="642938" y="4286250"/>
            <a:ext cx="2214562" cy="1000125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  <a:latin typeface="+mn-lt"/>
                <a:cs typeface="+mn-cs"/>
              </a:rPr>
              <a:t>Есв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-? (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+mn-cs"/>
              </a:rPr>
              <a:t> в Дж)</a:t>
            </a:r>
            <a:endParaRPr lang="en-US" sz="24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W - ?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212" name="Прямоугольник 46"/>
          <p:cNvSpPr>
            <a:spLocks noChangeArrowheads="1"/>
          </p:cNvSpPr>
          <p:nvPr/>
        </p:nvSpPr>
        <p:spPr bwMode="auto">
          <a:xfrm>
            <a:off x="0" y="6550025"/>
            <a:ext cx="247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rgbClr val="FF0000"/>
                </a:solidFill>
                <a:hlinkClick r:id="rId4" action="ppaction://hlinkfile"/>
              </a:rPr>
              <a:t>Таблица Д.И. Менделеева</a:t>
            </a:r>
            <a:endParaRPr lang="ru-RU" sz="1400" b="1">
              <a:solidFill>
                <a:srgbClr val="FF0000"/>
              </a:solidFill>
            </a:endParaRPr>
          </a:p>
        </p:txBody>
      </p:sp>
      <p:sp>
        <p:nvSpPr>
          <p:cNvPr id="7213" name="Прямоугольник 63"/>
          <p:cNvSpPr>
            <a:spLocks noChangeArrowheads="1"/>
          </p:cNvSpPr>
          <p:nvPr/>
        </p:nvSpPr>
        <p:spPr bwMode="auto">
          <a:xfrm>
            <a:off x="5500688" y="2857500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+</a:t>
            </a:r>
            <a:endParaRPr lang="ru-RU"/>
          </a:p>
        </p:txBody>
      </p:sp>
      <p:sp>
        <p:nvSpPr>
          <p:cNvPr id="7214" name="Прямоугольник 65"/>
          <p:cNvSpPr>
            <a:spLocks noChangeArrowheads="1"/>
          </p:cNvSpPr>
          <p:nvPr/>
        </p:nvSpPr>
        <p:spPr bwMode="auto">
          <a:xfrm>
            <a:off x="5500688" y="2357438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+</a:t>
            </a:r>
            <a:endParaRPr lang="ru-RU"/>
          </a:p>
        </p:txBody>
      </p:sp>
      <p:sp>
        <p:nvSpPr>
          <p:cNvPr id="7215" name="Прямоугольник 70"/>
          <p:cNvSpPr>
            <a:spLocks noChangeArrowheads="1"/>
          </p:cNvSpPr>
          <p:nvPr/>
        </p:nvSpPr>
        <p:spPr bwMode="auto">
          <a:xfrm>
            <a:off x="6858000" y="28575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=</a:t>
            </a:r>
            <a:endParaRPr lang="ru-RU"/>
          </a:p>
        </p:txBody>
      </p:sp>
      <p:sp>
        <p:nvSpPr>
          <p:cNvPr id="7216" name="Прямоугольник 73"/>
          <p:cNvSpPr>
            <a:spLocks noChangeArrowheads="1"/>
          </p:cNvSpPr>
          <p:nvPr/>
        </p:nvSpPr>
        <p:spPr bwMode="auto">
          <a:xfrm>
            <a:off x="6858000" y="235743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=</a:t>
            </a:r>
            <a:endParaRPr lang="ru-RU"/>
          </a:p>
        </p:txBody>
      </p:sp>
      <p:sp>
        <p:nvSpPr>
          <p:cNvPr id="76" name="Прямоугольник 75"/>
          <p:cNvSpPr>
            <a:spLocks noChangeArrowheads="1"/>
          </p:cNvSpPr>
          <p:nvPr/>
        </p:nvSpPr>
        <p:spPr bwMode="auto">
          <a:xfrm>
            <a:off x="4356100" y="2205038"/>
            <a:ext cx="4000500" cy="1071562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7218" name="Прямоугольник 80"/>
          <p:cNvSpPr>
            <a:spLocks noChangeArrowheads="1"/>
          </p:cNvSpPr>
          <p:nvPr/>
        </p:nvSpPr>
        <p:spPr bwMode="auto">
          <a:xfrm>
            <a:off x="214313" y="5610225"/>
            <a:ext cx="5238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W = </a:t>
            </a:r>
            <a:r>
              <a:rPr lang="ru-RU" sz="2400" b="1">
                <a:solidFill>
                  <a:schemeClr val="bg1"/>
                </a:solidFill>
              </a:rPr>
              <a:t>Е</a:t>
            </a:r>
            <a:r>
              <a:rPr lang="ru-RU" sz="2400" b="1" baseline="-25000">
                <a:solidFill>
                  <a:schemeClr val="bg1"/>
                </a:solidFill>
              </a:rPr>
              <a:t>св</a:t>
            </a:r>
            <a:r>
              <a:rPr lang="en-US" sz="2400" b="1">
                <a:solidFill>
                  <a:schemeClr val="bg1"/>
                </a:solidFill>
              </a:rPr>
              <a:t> N</a:t>
            </a:r>
            <a:r>
              <a:rPr lang="ru-RU" sz="2400" b="1">
                <a:solidFill>
                  <a:schemeClr val="bg1"/>
                </a:solidFill>
              </a:rPr>
              <a:t> = Е</a:t>
            </a:r>
            <a:r>
              <a:rPr lang="ru-RU" sz="2400" b="1" baseline="-25000">
                <a:solidFill>
                  <a:schemeClr val="bg1"/>
                </a:solidFill>
              </a:rPr>
              <a:t>св</a:t>
            </a:r>
            <a:r>
              <a:rPr lang="ru-RU" sz="2400" b="1">
                <a:solidFill>
                  <a:schemeClr val="bg1"/>
                </a:solidFill>
              </a:rPr>
              <a:t> </a:t>
            </a:r>
            <a:r>
              <a:rPr lang="en-US" sz="2400" b="1">
                <a:solidFill>
                  <a:schemeClr val="bg1"/>
                </a:solidFill>
              </a:rPr>
              <a:t>m/m</a:t>
            </a:r>
            <a:r>
              <a:rPr lang="en-US" sz="2400" b="1" baseline="-25000">
                <a:solidFill>
                  <a:schemeClr val="bg1"/>
                </a:solidFill>
              </a:rPr>
              <a:t>0 </a:t>
            </a:r>
            <a:r>
              <a:rPr lang="en-US" sz="2400" b="1">
                <a:solidFill>
                  <a:schemeClr val="bg1"/>
                </a:solidFill>
              </a:rPr>
              <a:t>= </a:t>
            </a:r>
            <a:r>
              <a:rPr lang="ru-RU" sz="2400" b="1">
                <a:solidFill>
                  <a:schemeClr val="bg1"/>
                </a:solidFill>
              </a:rPr>
              <a:t>Е</a:t>
            </a:r>
            <a:r>
              <a:rPr lang="ru-RU" sz="2400" b="1" baseline="-25000">
                <a:solidFill>
                  <a:schemeClr val="bg1"/>
                </a:solidFill>
              </a:rPr>
              <a:t>св</a:t>
            </a:r>
            <a:r>
              <a:rPr lang="en-US" sz="2400" b="1">
                <a:solidFill>
                  <a:schemeClr val="bg1"/>
                </a:solidFill>
              </a:rPr>
              <a:t> mN</a:t>
            </a:r>
            <a:r>
              <a:rPr lang="en-US" sz="2400" b="1" baseline="-25000">
                <a:solidFill>
                  <a:schemeClr val="bg1"/>
                </a:solidFill>
              </a:rPr>
              <a:t>A</a:t>
            </a:r>
            <a:r>
              <a:rPr lang="en-US" sz="2400" b="1">
                <a:solidFill>
                  <a:schemeClr val="bg1"/>
                </a:solidFill>
              </a:rPr>
              <a:t>/</a:t>
            </a:r>
            <a:r>
              <a:rPr lang="el-GR" sz="2400" b="1">
                <a:solidFill>
                  <a:schemeClr val="bg1"/>
                </a:solidFill>
              </a:rPr>
              <a:t>μ</a:t>
            </a:r>
            <a:r>
              <a:rPr lang="en-US" sz="2400" b="1">
                <a:solidFill>
                  <a:schemeClr val="bg1"/>
                </a:solidFill>
              </a:rPr>
              <a:t> =</a:t>
            </a:r>
            <a:endParaRPr lang="ru-RU" sz="2400" b="1">
              <a:solidFill>
                <a:schemeClr val="bg1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5643563"/>
            <a:ext cx="3319462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C00000"/>
                </a:solidFill>
                <a:cs typeface="Arial" charset="0"/>
              </a:rPr>
              <a:t>116,62</a:t>
            </a:r>
            <a:r>
              <a:rPr lang="ru-RU" sz="2000" b="1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1600" b="1">
                <a:solidFill>
                  <a:srgbClr val="C00000"/>
                </a:solidFill>
                <a:cs typeface="Arial" charset="0"/>
              </a:rPr>
              <a:t>•</a:t>
            </a:r>
            <a:r>
              <a:rPr lang="ru-RU" sz="2000" b="1">
                <a:solidFill>
                  <a:srgbClr val="C00000"/>
                </a:solidFill>
                <a:cs typeface="Arial" charset="0"/>
              </a:rPr>
              <a:t> 10</a:t>
            </a:r>
            <a:r>
              <a:rPr lang="ru-RU" sz="2000" b="1" baseline="30000">
                <a:solidFill>
                  <a:srgbClr val="C00000"/>
                </a:solidFill>
                <a:cs typeface="Arial" charset="0"/>
              </a:rPr>
              <a:t>3</a:t>
            </a:r>
            <a:r>
              <a:rPr lang="ru-RU" sz="2000" b="1">
                <a:solidFill>
                  <a:srgbClr val="C00000"/>
                </a:solidFill>
                <a:cs typeface="Arial" charset="0"/>
              </a:rPr>
              <a:t> = 116,63 кДж</a:t>
            </a:r>
          </a:p>
        </p:txBody>
      </p:sp>
      <p:sp>
        <p:nvSpPr>
          <p:cNvPr id="83" name="Прямоугольник 82"/>
          <p:cNvSpPr>
            <a:spLocks noChangeArrowheads="1"/>
          </p:cNvSpPr>
          <p:nvPr/>
        </p:nvSpPr>
        <p:spPr bwMode="auto">
          <a:xfrm>
            <a:off x="34925" y="3786188"/>
            <a:ext cx="1044575" cy="35718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m  </a:t>
            </a:r>
            <a:r>
              <a:rPr lang="en-US" sz="2400" b="1" baseline="-250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</a:rPr>
              <a:t> =</a:t>
            </a:r>
            <a:r>
              <a:rPr lang="en-US" sz="240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071563" y="3786188"/>
            <a:ext cx="1143000" cy="3571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bg1"/>
                </a:solidFill>
              </a:rPr>
              <a:t>10</a:t>
            </a:r>
            <a:r>
              <a:rPr lang="en-US" sz="2000" b="1" baseline="30000" dirty="0">
                <a:solidFill>
                  <a:schemeClr val="bg1"/>
                </a:solidFill>
              </a:rPr>
              <a:t>-3</a:t>
            </a:r>
            <a:endParaRPr lang="ru-RU" sz="2000" b="1" baseline="30000" dirty="0">
              <a:solidFill>
                <a:schemeClr val="bg1"/>
              </a:solidFill>
            </a:endParaRPr>
          </a:p>
        </p:txBody>
      </p:sp>
      <p:sp>
        <p:nvSpPr>
          <p:cNvPr id="7222" name="Прямоугольник 85"/>
          <p:cNvSpPr>
            <a:spLocks noChangeArrowheads="1"/>
          </p:cNvSpPr>
          <p:nvPr/>
        </p:nvSpPr>
        <p:spPr bwMode="auto">
          <a:xfrm>
            <a:off x="2286000" y="3857625"/>
            <a:ext cx="857250" cy="28575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кг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223" name="Прямоугольник 88"/>
          <p:cNvSpPr>
            <a:spLocks noChangeArrowheads="1"/>
          </p:cNvSpPr>
          <p:nvPr/>
        </p:nvSpPr>
        <p:spPr bwMode="auto">
          <a:xfrm>
            <a:off x="0" y="6072188"/>
            <a:ext cx="2744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800000"/>
                </a:solidFill>
              </a:rPr>
              <a:t>N</a:t>
            </a:r>
            <a:r>
              <a:rPr lang="en-US" b="1" baseline="-25000">
                <a:solidFill>
                  <a:srgbClr val="800000"/>
                </a:solidFill>
              </a:rPr>
              <a:t>A</a:t>
            </a:r>
            <a:r>
              <a:rPr lang="ru-RU" b="1" baseline="-25000">
                <a:solidFill>
                  <a:srgbClr val="800000"/>
                </a:solidFill>
              </a:rPr>
              <a:t> </a:t>
            </a:r>
            <a:r>
              <a:rPr lang="en-US" b="1">
                <a:solidFill>
                  <a:srgbClr val="800000"/>
                </a:solidFill>
              </a:rPr>
              <a:t>=</a:t>
            </a:r>
            <a:r>
              <a:rPr lang="ru-RU" b="1">
                <a:solidFill>
                  <a:srgbClr val="800000"/>
                </a:solidFill>
              </a:rPr>
              <a:t> 6,02 • 10 </a:t>
            </a:r>
            <a:r>
              <a:rPr lang="ru-RU" b="1" baseline="30000">
                <a:solidFill>
                  <a:srgbClr val="800000"/>
                </a:solidFill>
              </a:rPr>
              <a:t>-23 </a:t>
            </a:r>
            <a:r>
              <a:rPr lang="ru-RU" b="1">
                <a:solidFill>
                  <a:srgbClr val="800000"/>
                </a:solidFill>
              </a:rPr>
              <a:t>моль</a:t>
            </a:r>
            <a:r>
              <a:rPr lang="ru-RU" b="1" baseline="30000">
                <a:solidFill>
                  <a:srgbClr val="800000"/>
                </a:solidFill>
              </a:rPr>
              <a:t>-1</a:t>
            </a:r>
            <a:r>
              <a:rPr lang="ru-RU" b="1" baseline="-25000">
                <a:solidFill>
                  <a:srgbClr val="793409"/>
                </a:solidFill>
              </a:rPr>
              <a:t>  </a:t>
            </a:r>
            <a:endParaRPr lang="ru-RU">
              <a:solidFill>
                <a:srgbClr val="793409"/>
              </a:solidFill>
            </a:endParaRPr>
          </a:p>
        </p:txBody>
      </p:sp>
      <p:sp>
        <p:nvSpPr>
          <p:cNvPr id="7224" name="Прямоугольник 89"/>
          <p:cNvSpPr>
            <a:spLocks noChangeArrowheads="1"/>
          </p:cNvSpPr>
          <p:nvPr/>
        </p:nvSpPr>
        <p:spPr bwMode="auto">
          <a:xfrm>
            <a:off x="2643188" y="6072188"/>
            <a:ext cx="2857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b="1">
                <a:solidFill>
                  <a:srgbClr val="800000"/>
                </a:solidFill>
              </a:rPr>
              <a:t>μ</a:t>
            </a:r>
            <a:r>
              <a:rPr lang="en-US" b="1">
                <a:solidFill>
                  <a:srgbClr val="800000"/>
                </a:solidFill>
              </a:rPr>
              <a:t> =26</a:t>
            </a:r>
            <a:r>
              <a:rPr lang="ru-RU" b="1">
                <a:solidFill>
                  <a:srgbClr val="800000"/>
                </a:solidFill>
              </a:rPr>
              <a:t>,9815</a:t>
            </a:r>
            <a:r>
              <a:rPr lang="en-US" b="1">
                <a:solidFill>
                  <a:srgbClr val="800000"/>
                </a:solidFill>
              </a:rPr>
              <a:t> </a:t>
            </a:r>
            <a:r>
              <a:rPr lang="ru-RU" b="1">
                <a:solidFill>
                  <a:srgbClr val="800000"/>
                </a:solidFill>
              </a:rPr>
              <a:t>• </a:t>
            </a:r>
            <a:r>
              <a:rPr lang="en-US" b="1">
                <a:solidFill>
                  <a:srgbClr val="800000"/>
                </a:solidFill>
              </a:rPr>
              <a:t>10</a:t>
            </a:r>
            <a:r>
              <a:rPr lang="en-US" b="1" baseline="30000">
                <a:solidFill>
                  <a:srgbClr val="800000"/>
                </a:solidFill>
              </a:rPr>
              <a:t>-3</a:t>
            </a:r>
            <a:r>
              <a:rPr lang="en-US" b="1">
                <a:solidFill>
                  <a:srgbClr val="800000"/>
                </a:solidFill>
              </a:rPr>
              <a:t> </a:t>
            </a:r>
            <a:r>
              <a:rPr lang="ru-RU" sz="1400" b="1">
                <a:solidFill>
                  <a:srgbClr val="800000"/>
                </a:solidFill>
              </a:rPr>
              <a:t>кг</a:t>
            </a:r>
            <a:r>
              <a:rPr lang="en-US" sz="1400" b="1">
                <a:solidFill>
                  <a:srgbClr val="800000"/>
                </a:solidFill>
              </a:rPr>
              <a:t>/</a:t>
            </a:r>
            <a:r>
              <a:rPr lang="ru-RU" sz="1400" b="1">
                <a:solidFill>
                  <a:srgbClr val="800000"/>
                </a:solidFill>
              </a:rPr>
              <a:t>моль</a:t>
            </a:r>
          </a:p>
        </p:txBody>
      </p:sp>
      <p:sp>
        <p:nvSpPr>
          <p:cNvPr id="92" name="Прямоугольник 91"/>
          <p:cNvSpPr>
            <a:spLocks noChangeArrowheads="1"/>
          </p:cNvSpPr>
          <p:nvPr/>
        </p:nvSpPr>
        <p:spPr bwMode="auto">
          <a:xfrm>
            <a:off x="214313" y="5143500"/>
            <a:ext cx="5143500" cy="91440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3" name="Прямоугольник 92"/>
          <p:cNvSpPr>
            <a:spLocks noChangeArrowheads="1"/>
          </p:cNvSpPr>
          <p:nvPr/>
        </p:nvSpPr>
        <p:spPr bwMode="auto">
          <a:xfrm>
            <a:off x="0" y="6092825"/>
            <a:ext cx="5286375" cy="35560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4" name="Прямоугольник 93"/>
          <p:cNvSpPr>
            <a:spLocks noChangeArrowheads="1"/>
          </p:cNvSpPr>
          <p:nvPr/>
        </p:nvSpPr>
        <p:spPr bwMode="auto">
          <a:xfrm>
            <a:off x="5322888" y="6308725"/>
            <a:ext cx="3821112" cy="549275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5" name="Прямоугольник 94"/>
          <p:cNvSpPr>
            <a:spLocks noChangeArrowheads="1"/>
          </p:cNvSpPr>
          <p:nvPr/>
        </p:nvSpPr>
        <p:spPr bwMode="auto">
          <a:xfrm>
            <a:off x="5435600" y="5589588"/>
            <a:ext cx="3463925" cy="50323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7" name="Прямоугольник 96"/>
          <p:cNvSpPr>
            <a:spLocks noChangeArrowheads="1"/>
          </p:cNvSpPr>
          <p:nvPr/>
        </p:nvSpPr>
        <p:spPr bwMode="auto">
          <a:xfrm>
            <a:off x="6948488" y="3357563"/>
            <a:ext cx="2016125" cy="1219200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Прямоугольник 96"/>
          <p:cNvSpPr>
            <a:spLocks noChangeArrowheads="1"/>
          </p:cNvSpPr>
          <p:nvPr/>
        </p:nvSpPr>
        <p:spPr bwMode="auto">
          <a:xfrm>
            <a:off x="6516688" y="4508500"/>
            <a:ext cx="2376487" cy="504825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3643313" y="3286125"/>
            <a:ext cx="50720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8" name="Rectangle 72"/>
          <p:cNvSpPr>
            <a:spLocks noChangeArrowheads="1"/>
          </p:cNvSpPr>
          <p:nvPr/>
        </p:nvSpPr>
        <p:spPr bwMode="auto">
          <a:xfrm>
            <a:off x="179388" y="1125538"/>
            <a:ext cx="5030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N</a:t>
            </a:r>
            <a:r>
              <a:rPr lang="en-US" sz="2400" b="1" baseline="-25000"/>
              <a:t>A </a:t>
            </a:r>
            <a:r>
              <a:rPr lang="en-US" sz="2400" b="1"/>
              <a:t>= N/v      N</a:t>
            </a:r>
            <a:r>
              <a:rPr lang="en-US" sz="2400" b="1" baseline="-25000"/>
              <a:t>A</a:t>
            </a:r>
            <a:r>
              <a:rPr lang="en-US" sz="2400" b="1"/>
              <a:t> = 6</a:t>
            </a:r>
            <a:r>
              <a:rPr lang="ru-RU" sz="2400" b="1"/>
              <a:t>,</a:t>
            </a:r>
            <a:r>
              <a:rPr lang="en-US" sz="2400" b="1"/>
              <a:t>02 ·</a:t>
            </a:r>
            <a:r>
              <a:rPr lang="ru-RU" sz="2400"/>
              <a:t> </a:t>
            </a:r>
            <a:r>
              <a:rPr lang="en-US" sz="2400" b="1"/>
              <a:t>10</a:t>
            </a:r>
            <a:r>
              <a:rPr lang="en-US" sz="2400" b="1" baseline="30000"/>
              <a:t>23</a:t>
            </a:r>
            <a:r>
              <a:rPr lang="en-US" sz="2400" b="1"/>
              <a:t> </a:t>
            </a:r>
            <a:r>
              <a:rPr lang="ru-RU" sz="2400" b="1"/>
              <a:t>моль</a:t>
            </a:r>
            <a:r>
              <a:rPr lang="en-US" sz="2400" b="1" baseline="30000"/>
              <a:t>-1</a:t>
            </a:r>
            <a:endParaRPr lang="ru-RU" sz="2400" b="1" baseline="30000"/>
          </a:p>
        </p:txBody>
      </p:sp>
      <p:sp>
        <p:nvSpPr>
          <p:cNvPr id="9289" name="Rectangle 73"/>
          <p:cNvSpPr>
            <a:spLocks noChangeArrowheads="1"/>
          </p:cNvSpPr>
          <p:nvPr/>
        </p:nvSpPr>
        <p:spPr bwMode="auto">
          <a:xfrm>
            <a:off x="5345113" y="1125538"/>
            <a:ext cx="3711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400" b="1"/>
              <a:t>m</a:t>
            </a:r>
            <a:r>
              <a:rPr lang="en-US" sz="2400" b="1" baseline="-25000"/>
              <a:t>0</a:t>
            </a:r>
            <a:r>
              <a:rPr lang="en-US" sz="2400" b="1"/>
              <a:t> = m/N = m/vN</a:t>
            </a:r>
            <a:r>
              <a:rPr lang="en-US" sz="2400" b="1" baseline="-25000"/>
              <a:t>A</a:t>
            </a:r>
            <a:r>
              <a:rPr lang="en-US" sz="2400" b="1"/>
              <a:t> = </a:t>
            </a:r>
            <a:r>
              <a:rPr lang="el-GR" sz="2400" b="1"/>
              <a:t>μ</a:t>
            </a:r>
            <a:r>
              <a:rPr lang="en-US" sz="2400" b="1"/>
              <a:t>/N</a:t>
            </a:r>
            <a:r>
              <a:rPr lang="en-US" sz="2400" b="1" baseline="-25000"/>
              <a:t>A</a:t>
            </a:r>
            <a:endParaRPr lang="ru-RU" sz="2400" b="1" baseline="-2500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rot="5400000">
            <a:off x="1487488" y="3344863"/>
            <a:ext cx="31432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0" y="1125538"/>
            <a:ext cx="3203575" cy="5688012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3203575" y="1150938"/>
            <a:ext cx="5940425" cy="5157787"/>
          </a:xfrm>
          <a:prstGeom prst="rect">
            <a:avLst/>
          </a:prstGeom>
          <a:solidFill>
            <a:srgbClr val="99CC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6877050" y="188913"/>
            <a:ext cx="1166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200" b="1">
                <a:solidFill>
                  <a:schemeClr val="bg1"/>
                </a:solidFill>
              </a:rPr>
              <a:t>Используйте</a:t>
            </a:r>
          </a:p>
        </p:txBody>
      </p:sp>
      <p:pic>
        <p:nvPicPr>
          <p:cNvPr id="5" name="Picture 13" descr="3733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0"/>
            <a:ext cx="50006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1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8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92" grpId="0" animBg="1"/>
      <p:bldP spid="93" grpId="0" animBg="1"/>
      <p:bldP spid="95" grpId="0" animBg="1"/>
      <p:bldP spid="97" grpId="0" animBg="1"/>
      <p:bldP spid="2" grpId="0" animBg="1"/>
      <p:bldP spid="9288" grpId="0"/>
      <p:bldP spid="9289" grpId="0"/>
      <p:bldP spid="52" grpId="0" animBg="1"/>
      <p:bldP spid="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1" descr="C:\Users\Директор\Pictures\Т.Менд.1.jpg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2378075"/>
            <a:ext cx="4645025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Прямоугольник 2"/>
          <p:cNvSpPr>
            <a:spLocks noChangeArrowheads="1"/>
          </p:cNvSpPr>
          <p:nvPr/>
        </p:nvSpPr>
        <p:spPr bwMode="auto">
          <a:xfrm>
            <a:off x="5435600" y="5229225"/>
            <a:ext cx="32146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rgbClr val="C00000"/>
                </a:solidFill>
              </a:rPr>
              <a:t>Щелкните </a:t>
            </a:r>
            <a:r>
              <a:rPr lang="en-US" sz="1400" b="1">
                <a:solidFill>
                  <a:srgbClr val="C00000"/>
                </a:solidFill>
              </a:rPr>
              <a:t>        </a:t>
            </a:r>
            <a:r>
              <a:rPr lang="ru-RU" sz="1400" b="1">
                <a:solidFill>
                  <a:srgbClr val="C00000"/>
                </a:solidFill>
              </a:rPr>
              <a:t>по таблице </a:t>
            </a:r>
          </a:p>
          <a:p>
            <a:pPr algn="ctr"/>
            <a:r>
              <a:rPr lang="ru-RU" sz="1400" b="1">
                <a:solidFill>
                  <a:srgbClr val="C00000"/>
                </a:solidFill>
              </a:rPr>
              <a:t>для перехода к интерактивной</a:t>
            </a:r>
          </a:p>
          <a:p>
            <a:pPr algn="ctr"/>
            <a:r>
              <a:rPr lang="ru-RU" sz="1400" b="1">
                <a:solidFill>
                  <a:srgbClr val="C00000"/>
                </a:solidFill>
              </a:rPr>
              <a:t> таблице Менделеева.</a:t>
            </a:r>
          </a:p>
        </p:txBody>
      </p:sp>
      <p:sp>
        <p:nvSpPr>
          <p:cNvPr id="4" name="Стрелка вправо 3"/>
          <p:cNvSpPr/>
          <p:nvPr/>
        </p:nvSpPr>
        <p:spPr>
          <a:xfrm flipH="1">
            <a:off x="214313" y="6429375"/>
            <a:ext cx="1000125" cy="428625"/>
          </a:xfrm>
          <a:prstGeom prst="rightArrow">
            <a:avLst/>
          </a:prstGeom>
          <a:solidFill>
            <a:srgbClr val="92D05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6" action="ppaction://hlinksldjump"/>
              </a:rPr>
              <a:t>Назад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7929563" y="6429375"/>
            <a:ext cx="1000125" cy="428625"/>
          </a:xfrm>
          <a:prstGeom prst="rightArrow">
            <a:avLst/>
          </a:prstGeom>
          <a:solidFill>
            <a:srgbClr val="92D05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7" action="ppaction://hlinksldjump"/>
              </a:rPr>
              <a:t>Далее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Прямоугольник 1"/>
          <p:cNvSpPr>
            <a:spLocks noChangeArrowheads="1"/>
          </p:cNvSpPr>
          <p:nvPr/>
        </p:nvSpPr>
        <p:spPr bwMode="auto">
          <a:xfrm>
            <a:off x="0" y="1196975"/>
            <a:ext cx="9144000" cy="88582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>
                <a:latin typeface="Calibri" pitchFamily="34" charset="0"/>
              </a:rPr>
              <a:t>Определите энергию связи бериллия </a:t>
            </a:r>
            <a:r>
              <a:rPr lang="ru-RU" sz="1600" b="1" baseline="-25000">
                <a:latin typeface="Calibri" pitchFamily="34" charset="0"/>
              </a:rPr>
              <a:t>4</a:t>
            </a:r>
            <a:r>
              <a:rPr lang="en-US" sz="1600" b="1">
                <a:latin typeface="Calibri" pitchFamily="34" charset="0"/>
              </a:rPr>
              <a:t>Be</a:t>
            </a:r>
            <a:r>
              <a:rPr lang="en-US" sz="1600" b="1" baseline="30000">
                <a:latin typeface="Calibri" pitchFamily="34" charset="0"/>
              </a:rPr>
              <a:t>9</a:t>
            </a:r>
            <a:r>
              <a:rPr lang="en-US" sz="1600" b="1">
                <a:latin typeface="Calibri" pitchFamily="34" charset="0"/>
              </a:rPr>
              <a:t> </a:t>
            </a:r>
            <a:r>
              <a:rPr lang="ru-RU" sz="1600" b="1">
                <a:latin typeface="Calibri" pitchFamily="34" charset="0"/>
              </a:rPr>
              <a:t>и полную выделившуюся энергию, если при реакции     </a:t>
            </a:r>
            <a:r>
              <a:rPr lang="en-US" sz="2000" b="1" baseline="-25000">
                <a:solidFill>
                  <a:srgbClr val="C00000"/>
                </a:solidFill>
                <a:latin typeface="Calibri" pitchFamily="34" charset="0"/>
              </a:rPr>
              <a:t>4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Be</a:t>
            </a:r>
            <a:r>
              <a:rPr lang="en-US" sz="2000" b="1" baseline="30000">
                <a:solidFill>
                  <a:srgbClr val="C00000"/>
                </a:solidFill>
                <a:latin typeface="Calibri" pitchFamily="34" charset="0"/>
              </a:rPr>
              <a:t>9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 + </a:t>
            </a:r>
            <a:r>
              <a:rPr lang="en-US" sz="2000" b="1" baseline="-2500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H</a:t>
            </a:r>
            <a:r>
              <a:rPr lang="en-US" sz="2000" b="1" baseline="3000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 -&gt; </a:t>
            </a:r>
            <a:r>
              <a:rPr lang="en-US" sz="2000" b="1" baseline="-25000">
                <a:solidFill>
                  <a:srgbClr val="C00000"/>
                </a:solidFill>
                <a:latin typeface="Calibri" pitchFamily="34" charset="0"/>
              </a:rPr>
              <a:t>4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Be</a:t>
            </a:r>
            <a:r>
              <a:rPr lang="en-US" sz="2000" b="1" baseline="30000">
                <a:solidFill>
                  <a:srgbClr val="C00000"/>
                </a:solidFill>
                <a:latin typeface="Calibri" pitchFamily="34" charset="0"/>
              </a:rPr>
              <a:t>10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 + </a:t>
            </a:r>
            <a:r>
              <a:rPr lang="en-US" sz="2000" b="1" baseline="-2500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 sz="2000" b="1">
                <a:solidFill>
                  <a:srgbClr val="C00000"/>
                </a:solidFill>
                <a:latin typeface="Calibri" pitchFamily="34" charset="0"/>
              </a:rPr>
              <a:t>n</a:t>
            </a:r>
            <a:r>
              <a:rPr lang="en-US" sz="2000" b="1" baseline="3000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sz="1600" b="1">
                <a:latin typeface="Calibri" pitchFamily="34" charset="0"/>
              </a:rPr>
              <a:t>подверглись превращению все ядра, содержащиеся в 1 грамме бериллия.</a:t>
            </a:r>
          </a:p>
        </p:txBody>
      </p:sp>
      <p:pic>
        <p:nvPicPr>
          <p:cNvPr id="2" name="Picture 13" descr="37337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32588" y="4941888"/>
            <a:ext cx="50006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758825"/>
            <a:ext cx="4475163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ru-RU" b="1"/>
              <a:t>Задача для самостоятельной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0325" y="-4763"/>
            <a:ext cx="926465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2" descr="C:\Users\Директор\Pictures\Безымянный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47813" y="1196975"/>
            <a:ext cx="60198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Прямоугольник 2"/>
          <p:cNvSpPr>
            <a:spLocks noChangeArrowheads="1"/>
          </p:cNvSpPr>
          <p:nvPr/>
        </p:nvSpPr>
        <p:spPr bwMode="auto">
          <a:xfrm>
            <a:off x="0" y="714375"/>
            <a:ext cx="9144000" cy="3048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Calibri" pitchFamily="34" charset="0"/>
              </a:rPr>
              <a:t>Для перехода к интерактивной задаче</a:t>
            </a:r>
            <a:r>
              <a:rPr lang="ru-RU" sz="1400" b="1">
                <a:solidFill>
                  <a:schemeClr val="bg1"/>
                </a:solidFill>
              </a:rPr>
              <a:t>, если Вы в сети Интернет,</a:t>
            </a:r>
            <a:r>
              <a:rPr lang="ru-RU" sz="1400" b="1">
                <a:solidFill>
                  <a:schemeClr val="bg1"/>
                </a:solidFill>
                <a:latin typeface="Calibri" pitchFamily="34" charset="0"/>
              </a:rPr>
              <a:t> щелкните        по таблице</a:t>
            </a:r>
          </a:p>
        </p:txBody>
      </p:sp>
      <p:pic>
        <p:nvPicPr>
          <p:cNvPr id="4" name="Picture 13" descr="3733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7563" y="476250"/>
            <a:ext cx="50006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0" y="5911850"/>
            <a:ext cx="9144000" cy="8223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 b="1"/>
              <a:t>Уважаемый пользователь!</a:t>
            </a:r>
            <a:br>
              <a:rPr lang="ru-RU" sz="1200" b="1"/>
            </a:br>
            <a:r>
              <a:rPr lang="ru-RU" sz="1200" b="1"/>
              <a:t>Если ваша школа находится </a:t>
            </a:r>
            <a:r>
              <a:rPr lang="ru-RU" sz="1200" b="1">
                <a:solidFill>
                  <a:srgbClr val="CC0000"/>
                </a:solidFill>
              </a:rPr>
              <a:t>не</a:t>
            </a:r>
            <a:r>
              <a:rPr lang="ru-RU" sz="1200" b="1"/>
              <a:t> на территории России, то система зарегистрирует Вас как зарубежного пользователя. Вам будет </a:t>
            </a:r>
            <a:r>
              <a:rPr lang="ru-RU" sz="1200" b="1">
                <a:solidFill>
                  <a:srgbClr val="CC0000"/>
                </a:solidFill>
              </a:rPr>
              <a:t>отказано</a:t>
            </a:r>
            <a:r>
              <a:rPr lang="ru-RU" sz="1200" b="1"/>
              <a:t> в доступе на основании лицензионного соглашения о праве использования данного ресурса только на территории России.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 descr="C:\Users\Директор\Documents\Моми ЛОГОТИПЫ\Для презентаций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9213" y="0"/>
            <a:ext cx="9264651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62210" y="4206890"/>
            <a:ext cx="618951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Спасибо за урок!</a:t>
            </a:r>
            <a:endParaRPr lang="ru-RU" sz="5400" b="1" spc="50" dirty="0">
              <a:ln w="11430"/>
              <a:solidFill>
                <a:srgbClr val="CC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642918"/>
            <a:ext cx="152317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solidFill>
                  <a:srgbClr val="C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Д.З.</a:t>
            </a: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827088" y="2565400"/>
            <a:ext cx="77660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/>
              <a:t>По усмотрению учителя!</a:t>
            </a:r>
          </a:p>
        </p:txBody>
      </p:sp>
      <p:pic>
        <p:nvPicPr>
          <p:cNvPr id="10246" name="Picture 6" descr="C:\Users\Директор\Pictures\Изотопы\ssmiless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924175"/>
            <a:ext cx="7905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0" y="6237288"/>
            <a:ext cx="9144000" cy="45720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/>
              <a:t>В презентации использован материал (идея) с сайта Единая коллекция Цифровых образовательных ресурсов, так как доступ на указанный сайт школам, находящимся </a:t>
            </a:r>
            <a:r>
              <a:rPr lang="ru-RU" sz="1200" b="1">
                <a:solidFill>
                  <a:srgbClr val="CC0000"/>
                </a:solidFill>
              </a:rPr>
              <a:t>не </a:t>
            </a:r>
            <a:r>
              <a:rPr lang="ru-RU" sz="1200" b="1"/>
              <a:t>на территории России,  </a:t>
            </a:r>
            <a:r>
              <a:rPr lang="ru-RU" sz="1200" b="1">
                <a:solidFill>
                  <a:srgbClr val="CC0000"/>
                </a:solidFill>
              </a:rPr>
              <a:t>закрыт!</a:t>
            </a:r>
            <a:r>
              <a:rPr lang="ru-RU" sz="1200" b="1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Words>931</Words>
  <Application>Microsoft Office PowerPoint</Application>
  <PresentationFormat>On-screen Show (4:3)</PresentationFormat>
  <Paragraphs>215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Arial Narrow</vt:lpstr>
      <vt:lpstr>Тема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Директор</dc:creator>
  <cp:lastModifiedBy>Windows User</cp:lastModifiedBy>
  <cp:revision>114</cp:revision>
  <dcterms:created xsi:type="dcterms:W3CDTF">2009-04-23T16:24:30Z</dcterms:created>
  <dcterms:modified xsi:type="dcterms:W3CDTF">2016-11-02T04:25:55Z</dcterms:modified>
</cp:coreProperties>
</file>