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28" r:id="rId1"/>
  </p:sldMasterIdLst>
  <p:notesMasterIdLst>
    <p:notesMasterId r:id="rId17"/>
  </p:notesMasterIdLst>
  <p:sldIdLst>
    <p:sldId id="257" r:id="rId2"/>
    <p:sldId id="298" r:id="rId3"/>
    <p:sldId id="258" r:id="rId4"/>
    <p:sldId id="262" r:id="rId5"/>
    <p:sldId id="265" r:id="rId6"/>
    <p:sldId id="271" r:id="rId7"/>
    <p:sldId id="285" r:id="rId8"/>
    <p:sldId id="315" r:id="rId9"/>
    <p:sldId id="319" r:id="rId10"/>
    <p:sldId id="279" r:id="rId11"/>
    <p:sldId id="269" r:id="rId12"/>
    <p:sldId id="322" r:id="rId13"/>
    <p:sldId id="321" r:id="rId14"/>
    <p:sldId id="324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766" autoAdjust="0"/>
  </p:normalViewPr>
  <p:slideViewPr>
    <p:cSldViewPr>
      <p:cViewPr>
        <p:scale>
          <a:sx n="77" d="100"/>
          <a:sy n="77" d="100"/>
        </p:scale>
        <p:origin x="-1146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3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AB135-DF0B-4FBC-95B3-D0D8C6F762D9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2C9AE-F828-4F8C-94ED-06ABCE9A4C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154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2C9AE-F828-4F8C-94ED-06ABCE9A4C2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331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2C9AE-F828-4F8C-94ED-06ABCE9A4C2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969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BD4372-B4C3-46C2-A1D7-25E73F81CE7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BFA312-B728-46EC-B950-9EC672EA538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5395BF-676A-43E2-B4E4-B6B73696529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106077-E256-463D-BDC3-BE6B03E5CD4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0D76BE-B202-422A-B908-C2CE4822B95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A925E9-98A5-4E61-ADA0-FD4E28957CA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E42C12-93DB-46F9-8155-AF3367AFBFF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4CEDB0-9178-4422-8746-7CB215EF648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90FCA8-0C1B-4AFA-868C-89D96403E22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067F77-8BCF-48BC-9068-500E1AE98FD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03A046-12ED-4E83-9129-AE0B6E2B9D4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4F12E7-9A71-4EEC-AE7C-93A53EF5FADD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29" r:id="rId1"/>
    <p:sldLayoutId id="2147484430" r:id="rId2"/>
    <p:sldLayoutId id="2147484431" r:id="rId3"/>
    <p:sldLayoutId id="2147484432" r:id="rId4"/>
    <p:sldLayoutId id="2147484433" r:id="rId5"/>
    <p:sldLayoutId id="2147484434" r:id="rId6"/>
    <p:sldLayoutId id="2147484435" r:id="rId7"/>
    <p:sldLayoutId id="2147484436" r:id="rId8"/>
    <p:sldLayoutId id="2147484437" r:id="rId9"/>
    <p:sldLayoutId id="2147484438" r:id="rId10"/>
    <p:sldLayoutId id="214748443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5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60;&#1072;&#1081;&#1083;&#1099;%20&#1089;&#1083;&#1091;&#1096;&#1072;&#1090;&#1077;&#1083;&#1077;&#1081;\&#1053;&#1080;&#1082;&#1072;&#1085;&#1086;&#1088;&#1086;&#1074;&#1072;\&#1089;&#1083;&#1072;&#1074;&#1085;&#1099;&#1077;%20&#1089;&#1080;&#1084;&#1074;&#1086;&#1083;&#1099;%20&#1056;&#1086;&#1089;&#1089;&#1080;&#1080;\g.mp3" TargetMode="Externa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&#1074;&#1080;&#1082;&#1090;&#1086;&#1088;&#1080;&#1085;&#1072;.htm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gif"/><Relationship Id="rId5" Type="http://schemas.openxmlformats.org/officeDocument/2006/relationships/image" Target="../media/image11.png"/><Relationship Id="rId4" Type="http://schemas.openxmlformats.org/officeDocument/2006/relationships/slide" Target="slide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91766" y="0"/>
            <a:ext cx="8158162" cy="3287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Славные Символы России</a:t>
            </a:r>
            <a:br>
              <a:rPr lang="ru-RU" sz="4000" dirty="0" smtClean="0"/>
            </a:br>
            <a:r>
              <a:rPr lang="ru-RU" sz="4000" dirty="0" smtClean="0"/>
              <a:t>Урок окружающего мира</a:t>
            </a:r>
            <a:br>
              <a:rPr lang="ru-RU" sz="4000" dirty="0" smtClean="0"/>
            </a:br>
            <a:r>
              <a:rPr lang="ru-RU" sz="4000" dirty="0" smtClean="0"/>
              <a:t>4 класс</a:t>
            </a:r>
            <a:endParaRPr lang="ru-RU" sz="400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 rot="10800000" flipV="1">
            <a:off x="2571736" y="5000636"/>
            <a:ext cx="5715040" cy="1285884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800" dirty="0"/>
          </a:p>
        </p:txBody>
      </p:sp>
      <p:pic>
        <p:nvPicPr>
          <p:cNvPr id="5" name="Picture 2" descr="C:\Documents and Settings\86356\Мои документы\Мои рисунки\символы символы россии\герб на фоне неба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7" r="22417" b="14221"/>
          <a:stretch/>
        </p:blipFill>
        <p:spPr bwMode="auto">
          <a:xfrm>
            <a:off x="395536" y="1601744"/>
            <a:ext cx="5724128" cy="33953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522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0">
        <p:cut/>
      </p:transition>
    </mc:Choice>
    <mc:Fallback xmlns="">
      <p:transition advTm="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  <p:par>
                                <p:cTn id="10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86356\Мои документы\Мои рисунки\символы символы россии\флаг 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751" y="1649625"/>
            <a:ext cx="7389742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21363942">
            <a:off x="1451304" y="2598045"/>
            <a:ext cx="4273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Свобода,  </a:t>
            </a:r>
            <a:r>
              <a:rPr lang="ru-RU" sz="2000" dirty="0"/>
              <a:t>м</a:t>
            </a:r>
            <a:r>
              <a:rPr lang="ru-RU" sz="2000" dirty="0" smtClean="0"/>
              <a:t>ир, благородство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 rot="20987356">
            <a:off x="2015490" y="3843324"/>
            <a:ext cx="41797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Постоянство,  </a:t>
            </a:r>
            <a:r>
              <a:rPr lang="ru-RU" sz="2000" dirty="0"/>
              <a:t>в</a:t>
            </a:r>
            <a:r>
              <a:rPr lang="ru-RU" sz="2000" dirty="0" smtClean="0"/>
              <a:t>ера, верность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 rot="21123799">
            <a:off x="1682510" y="5040975"/>
            <a:ext cx="47386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Отвага, мужество, героизм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476672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Государственный флаг России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084924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mai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817064"/>
            <a:ext cx="2687720" cy="298884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10" descr="mihalkov_0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6657" y="2743252"/>
            <a:ext cx="2400335" cy="29542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TextBox 1"/>
          <p:cNvSpPr txBox="1"/>
          <p:nvPr/>
        </p:nvSpPr>
        <p:spPr>
          <a:xfrm>
            <a:off x="-180527" y="454209"/>
            <a:ext cx="10842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95536" y="332656"/>
            <a:ext cx="84309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Государственный </a:t>
            </a:r>
            <a:r>
              <a:rPr lang="ru-RU" sz="4000" dirty="0" smtClean="0">
                <a:hlinkClick r:id="rId5" action="ppaction://hlinksldjump"/>
              </a:rPr>
              <a:t>гимн</a:t>
            </a:r>
            <a:r>
              <a:rPr lang="ru-RU" sz="4000" dirty="0" smtClean="0"/>
              <a:t> России</a:t>
            </a:r>
            <a:endParaRPr lang="ru-RU" sz="4000" dirty="0"/>
          </a:p>
        </p:txBody>
      </p:sp>
      <p:sp>
        <p:nvSpPr>
          <p:cNvPr id="15" name="TextBox 14"/>
          <p:cNvSpPr txBox="1"/>
          <p:nvPr/>
        </p:nvSpPr>
        <p:spPr>
          <a:xfrm>
            <a:off x="611559" y="1040542"/>
            <a:ext cx="81215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Первые государственные гимны возникли в 18 веке. Слова и музыка гимна на протяжении многих  веков изменялась несколько раз. Каждый день наша страна встречает и провожает мелодией гимна, который звучит 1 минуту 19 секунд. Государственный гимн исполняется в особых случаях.</a:t>
            </a:r>
          </a:p>
          <a:p>
            <a:pPr algn="just"/>
            <a:endParaRPr lang="ru-RU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539552" y="6021288"/>
            <a:ext cx="8440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Композитор А. Александров 1938 г.          Поэт С. Михалков    2000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8900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611560" y="260648"/>
            <a:ext cx="8012403" cy="6408712"/>
          </a:xfrm>
          <a:prstGeom prst="rect">
            <a:avLst/>
          </a:prstGeom>
        </p:spPr>
        <p:txBody>
          <a:bodyPr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000" i="1" kern="0" dirty="0">
                <a:solidFill>
                  <a:srgbClr val="000000"/>
                </a:solidFill>
              </a:rPr>
              <a:t>Россия — </a:t>
            </a:r>
            <a:r>
              <a:rPr lang="ru-RU" sz="1400" i="1" kern="0" dirty="0">
                <a:solidFill>
                  <a:srgbClr val="000000"/>
                </a:solidFill>
              </a:rPr>
              <a:t>священная наша держава,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i="1" kern="0" dirty="0">
                <a:solidFill>
                  <a:srgbClr val="000000"/>
                </a:solidFill>
              </a:rPr>
              <a:t>Россия — любимая наша страна.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i="1" kern="0" dirty="0">
                <a:solidFill>
                  <a:srgbClr val="000000"/>
                </a:solidFill>
              </a:rPr>
              <a:t>Могучая воля, великая слава —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i="1" kern="0" dirty="0">
                <a:solidFill>
                  <a:srgbClr val="000000"/>
                </a:solidFill>
              </a:rPr>
              <a:t>Твоё </a:t>
            </a:r>
            <a:r>
              <a:rPr lang="ru-RU" sz="1400" i="1" kern="0" dirty="0" smtClean="0">
                <a:solidFill>
                  <a:srgbClr val="000000"/>
                </a:solidFill>
              </a:rPr>
              <a:t>достоянье </a:t>
            </a:r>
            <a:r>
              <a:rPr lang="ru-RU" sz="1400" i="1" kern="0" dirty="0">
                <a:solidFill>
                  <a:srgbClr val="000000"/>
                </a:solidFill>
              </a:rPr>
              <a:t>на все времена</a:t>
            </a:r>
            <a:r>
              <a:rPr lang="ru-RU" sz="1400" i="1" kern="0" dirty="0" smtClean="0">
                <a:solidFill>
                  <a:srgbClr val="000000"/>
                </a:solidFill>
              </a:rPr>
              <a:t>!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i="1" kern="0" dirty="0">
                <a:solidFill>
                  <a:srgbClr val="000000"/>
                </a:solidFill>
              </a:rPr>
              <a:t> </a:t>
            </a:r>
            <a:r>
              <a:rPr lang="ru-RU" sz="1400" i="1" kern="0" dirty="0" smtClean="0">
                <a:solidFill>
                  <a:srgbClr val="000000"/>
                </a:solidFill>
              </a:rPr>
              <a:t>                </a:t>
            </a:r>
            <a:r>
              <a:rPr lang="ru-RU" sz="1400" b="1" i="1" kern="0" dirty="0" smtClean="0">
                <a:solidFill>
                  <a:srgbClr val="000000"/>
                </a:solidFill>
              </a:rPr>
              <a:t>Славься, Отечество наше свободное, </a:t>
            </a:r>
            <a:endParaRPr lang="ru-RU" sz="1400" b="1" kern="0" dirty="0">
              <a:solidFill>
                <a:srgbClr val="000000"/>
              </a:solidFill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srgbClr val="000000"/>
                </a:solidFill>
              </a:rPr>
              <a:t>                Братских народов </a:t>
            </a:r>
            <a:r>
              <a:rPr lang="ru-RU" sz="1400" b="1" kern="0" dirty="0">
                <a:solidFill>
                  <a:srgbClr val="000000"/>
                </a:solidFill>
              </a:rPr>
              <a:t>союз вековой,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srgbClr val="000000"/>
                </a:solidFill>
              </a:rPr>
              <a:t>                Предками </a:t>
            </a:r>
            <a:r>
              <a:rPr lang="ru-RU" sz="1400" b="1" kern="0" dirty="0">
                <a:solidFill>
                  <a:srgbClr val="000000"/>
                </a:solidFill>
              </a:rPr>
              <a:t>данная мудрость народная!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srgbClr val="000000"/>
                </a:solidFill>
              </a:rPr>
              <a:t>                Славься</a:t>
            </a:r>
            <a:r>
              <a:rPr lang="ru-RU" sz="1400" b="1" kern="0" dirty="0">
                <a:solidFill>
                  <a:srgbClr val="000000"/>
                </a:solidFill>
              </a:rPr>
              <a:t>, страна! Мы гордимся </a:t>
            </a:r>
            <a:r>
              <a:rPr lang="ru-RU" sz="1400" b="1" kern="0" dirty="0" smtClean="0">
                <a:solidFill>
                  <a:srgbClr val="000000"/>
                </a:solidFill>
              </a:rPr>
              <a:t>тобой!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srgbClr val="000000"/>
                </a:solidFill>
              </a:rPr>
              <a:t>                                                                 </a:t>
            </a:r>
            <a:r>
              <a:rPr lang="ru-RU" sz="1400" i="1" kern="0" dirty="0" smtClean="0">
                <a:solidFill>
                  <a:srgbClr val="000000"/>
                </a:solidFill>
              </a:rPr>
              <a:t>От </a:t>
            </a:r>
            <a:r>
              <a:rPr lang="ru-RU" sz="1400" i="1" kern="0" dirty="0">
                <a:solidFill>
                  <a:srgbClr val="000000"/>
                </a:solidFill>
              </a:rPr>
              <a:t>южных морей до полярного края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i="1" kern="0" dirty="0" smtClean="0">
                <a:solidFill>
                  <a:srgbClr val="000000"/>
                </a:solidFill>
              </a:rPr>
              <a:t>                                                                Раскинулись </a:t>
            </a:r>
            <a:r>
              <a:rPr lang="ru-RU" sz="1400" i="1" kern="0" dirty="0">
                <a:solidFill>
                  <a:srgbClr val="000000"/>
                </a:solidFill>
              </a:rPr>
              <a:t>наши леса и поля.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i="1" kern="0" dirty="0" smtClean="0">
                <a:solidFill>
                  <a:srgbClr val="000000"/>
                </a:solidFill>
              </a:rPr>
              <a:t>                                                                Одна </a:t>
            </a:r>
            <a:r>
              <a:rPr lang="ru-RU" sz="1400" i="1" kern="0" dirty="0">
                <a:solidFill>
                  <a:srgbClr val="000000"/>
                </a:solidFill>
              </a:rPr>
              <a:t>ты на свете! Одна ты такая —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i="1" kern="0" dirty="0" smtClean="0">
                <a:solidFill>
                  <a:srgbClr val="000000"/>
                </a:solidFill>
              </a:rPr>
              <a:t>                                                                Хранимая </a:t>
            </a:r>
            <a:r>
              <a:rPr lang="ru-RU" sz="1400" i="1" kern="0" dirty="0">
                <a:solidFill>
                  <a:srgbClr val="000000"/>
                </a:solidFill>
              </a:rPr>
              <a:t>Богом родная земля</a:t>
            </a:r>
            <a:r>
              <a:rPr lang="ru-RU" sz="1400" i="1" kern="0" dirty="0" smtClean="0">
                <a:solidFill>
                  <a:srgbClr val="000000"/>
                </a:solidFill>
              </a:rPr>
              <a:t>!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srgbClr val="000000"/>
                </a:solidFill>
              </a:rPr>
              <a:t>                Славься</a:t>
            </a:r>
            <a:r>
              <a:rPr lang="ru-RU" sz="1400" b="1" kern="0" dirty="0">
                <a:solidFill>
                  <a:srgbClr val="000000"/>
                </a:solidFill>
              </a:rPr>
              <a:t>, Отечество наше свободное,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srgbClr val="000000"/>
                </a:solidFill>
              </a:rPr>
              <a:t>                Братских </a:t>
            </a:r>
            <a:r>
              <a:rPr lang="ru-RU" sz="1400" b="1" kern="0" dirty="0">
                <a:solidFill>
                  <a:srgbClr val="000000"/>
                </a:solidFill>
              </a:rPr>
              <a:t>народов союз вековой,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srgbClr val="000000"/>
                </a:solidFill>
              </a:rPr>
              <a:t>                 Предками </a:t>
            </a:r>
            <a:r>
              <a:rPr lang="ru-RU" sz="1400" b="1" kern="0" dirty="0">
                <a:solidFill>
                  <a:srgbClr val="000000"/>
                </a:solidFill>
              </a:rPr>
              <a:t>данная мудрость народная!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srgbClr val="000000"/>
                </a:solidFill>
              </a:rPr>
              <a:t>                 Славься</a:t>
            </a:r>
            <a:r>
              <a:rPr lang="ru-RU" sz="1400" b="1" kern="0" dirty="0">
                <a:solidFill>
                  <a:srgbClr val="000000"/>
                </a:solidFill>
              </a:rPr>
              <a:t>, страна! Мы гордимся тобой!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i="1" kern="0" dirty="0">
                <a:solidFill>
                  <a:srgbClr val="000000"/>
                </a:solidFill>
              </a:rPr>
              <a:t>Широкий простор для мечты и для жизни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i="1" kern="0" dirty="0">
                <a:solidFill>
                  <a:srgbClr val="000000"/>
                </a:solidFill>
              </a:rPr>
              <a:t>Грядущие нам открывают года.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i="1" kern="0" dirty="0">
                <a:solidFill>
                  <a:srgbClr val="000000"/>
                </a:solidFill>
              </a:rPr>
              <a:t>Нам силу даёт наша верность Отчизне.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i="1" kern="0" dirty="0">
                <a:solidFill>
                  <a:srgbClr val="000000"/>
                </a:solidFill>
              </a:rPr>
              <a:t>Так было, так есть и так будет всегда!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srgbClr val="000000"/>
                </a:solidFill>
              </a:rPr>
              <a:t>                                                  Славься</a:t>
            </a:r>
            <a:r>
              <a:rPr lang="ru-RU" sz="1400" b="1" kern="0" dirty="0">
                <a:solidFill>
                  <a:srgbClr val="000000"/>
                </a:solidFill>
              </a:rPr>
              <a:t>, Отечество наше свободное,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srgbClr val="000000"/>
                </a:solidFill>
              </a:rPr>
              <a:t>                                                 Братских народов союз вековой, </a:t>
            </a:r>
            <a:endParaRPr lang="ru-RU" sz="1400" b="1" kern="0" dirty="0">
              <a:solidFill>
                <a:srgbClr val="000000"/>
              </a:solidFill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srgbClr val="000000"/>
                </a:solidFill>
              </a:rPr>
              <a:t>                                                 Предками </a:t>
            </a:r>
            <a:r>
              <a:rPr lang="ru-RU" sz="1400" b="1" kern="0" dirty="0">
                <a:solidFill>
                  <a:srgbClr val="000000"/>
                </a:solidFill>
              </a:rPr>
              <a:t>данная мудрость народная!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srgbClr val="000000"/>
                </a:solidFill>
              </a:rPr>
              <a:t>                                                 Славься</a:t>
            </a:r>
            <a:r>
              <a:rPr lang="ru-RU" sz="1400" b="1" kern="0" dirty="0">
                <a:solidFill>
                  <a:srgbClr val="000000"/>
                </a:solidFill>
              </a:rPr>
              <a:t>, страна! Мы гордимся тобой</a:t>
            </a:r>
            <a:r>
              <a:rPr lang="ru-RU" sz="1400" b="1" kern="0" dirty="0" smtClean="0">
                <a:solidFill>
                  <a:srgbClr val="000000"/>
                </a:solidFill>
              </a:rPr>
              <a:t>!       </a:t>
            </a:r>
            <a:endParaRPr lang="ru-RU" sz="1400" b="1" kern="0" dirty="0">
              <a:solidFill>
                <a:srgbClr val="000000"/>
              </a:solidFill>
            </a:endParaRPr>
          </a:p>
        </p:txBody>
      </p:sp>
      <p:pic>
        <p:nvPicPr>
          <p:cNvPr id="4" name="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16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9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5492" y="332655"/>
            <a:ext cx="7776864" cy="1474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/>
              <a:t>Проектная деятельность. </a:t>
            </a:r>
            <a:r>
              <a:rPr lang="ru-RU" sz="2000" dirty="0" smtClean="0"/>
              <a:t>У нашей страны есть герб, у нашего города есть герб. Создайте герб своего класса, используя информационную карту и картинки- символы на тему школьной жизни, спорта, искусства …. </a:t>
            </a:r>
            <a:r>
              <a:rPr lang="ru-RU" sz="2400" dirty="0" smtClean="0"/>
              <a:t> </a:t>
            </a:r>
          </a:p>
          <a:p>
            <a:pPr algn="just"/>
            <a:r>
              <a:rPr lang="ru-RU" sz="2400" b="1" dirty="0" smtClean="0"/>
              <a:t>Информационная карта.</a:t>
            </a:r>
          </a:p>
          <a:p>
            <a:pPr algn="just"/>
            <a:r>
              <a:rPr lang="ru-RU" sz="2000" dirty="0" smtClean="0"/>
              <a:t> 1.Изображение герба должно располагаться на геральдическом щите, который может быть различной формы(круглой,  прямоугольной, овальной).</a:t>
            </a:r>
          </a:p>
          <a:p>
            <a:pPr algn="just"/>
            <a:r>
              <a:rPr lang="ru-RU" sz="2000" dirty="0" smtClean="0"/>
              <a:t>2. Ваш  класс является частью школьного коллектива. Подумайте, какое главное назначение у школы. Исходя из этого решите, что может главным элементом на гербе класса. Поместите его в центр герба.</a:t>
            </a:r>
          </a:p>
          <a:p>
            <a:pPr algn="just"/>
            <a:r>
              <a:rPr lang="ru-RU" sz="2000" dirty="0" smtClean="0"/>
              <a:t>3. Подумайте, чем славится ваш класс в школе. Отразите этот факт также в гербе. </a:t>
            </a:r>
          </a:p>
          <a:p>
            <a:pPr algn="just"/>
            <a:r>
              <a:rPr lang="ru-RU" sz="2000" dirty="0" smtClean="0"/>
              <a:t>4. Защитите свой проект.  </a:t>
            </a:r>
            <a:endParaRPr lang="ru-RU" sz="2000" dirty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/>
          </a:p>
          <a:p>
            <a:pPr algn="just"/>
            <a:endParaRPr lang="ru-RU" sz="2000" b="1" dirty="0" smtClean="0"/>
          </a:p>
          <a:p>
            <a:pPr algn="just"/>
            <a:endParaRPr lang="ru-RU" sz="2000" b="1" dirty="0"/>
          </a:p>
          <a:p>
            <a:pPr algn="just"/>
            <a:endParaRPr lang="ru-RU" sz="2000" b="1" dirty="0" smtClean="0"/>
          </a:p>
          <a:p>
            <a:pPr algn="just"/>
            <a:r>
              <a:rPr lang="ru-RU" sz="2000" b="1" dirty="0"/>
              <a:t>б</a:t>
            </a:r>
          </a:p>
        </p:txBody>
      </p:sp>
    </p:spTree>
    <p:extLst>
      <p:ext uri="{BB962C8B-B14F-4D97-AF65-F5344CB8AC3E}">
        <p14:creationId xmlns:p14="http://schemas.microsoft.com/office/powerpoint/2010/main" val="1624251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Картинка 1 из 160367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14480" y="1428736"/>
            <a:ext cx="5715000" cy="4286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5989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6022085" y="323498"/>
            <a:ext cx="2683727" cy="2375386"/>
            <a:chOff x="864" y="-384"/>
            <a:chExt cx="1968" cy="1968"/>
          </a:xfrm>
        </p:grpSpPr>
        <p:pic>
          <p:nvPicPr>
            <p:cNvPr id="3" name="Picture 28" descr="BOOK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64" y="-384"/>
              <a:ext cx="1968" cy="1968"/>
            </a:xfrm>
            <a:prstGeom prst="rect">
              <a:avLst/>
            </a:prstGeom>
            <a:noFill/>
          </p:spPr>
        </p:pic>
        <p:sp>
          <p:nvSpPr>
            <p:cNvPr id="4" name="WordArt 30"/>
            <p:cNvSpPr>
              <a:spLocks noChangeArrowheads="1" noChangeShapeType="1" noTextEdit="1"/>
            </p:cNvSpPr>
            <p:nvPr/>
          </p:nvSpPr>
          <p:spPr bwMode="auto">
            <a:xfrm>
              <a:off x="1008" y="1104"/>
              <a:ext cx="1152" cy="240"/>
            </a:xfrm>
            <a:prstGeom prst="rect">
              <a:avLst/>
            </a:prstGeom>
          </p:spPr>
          <p:txBody>
            <a:bodyPr wrap="none" numCol="1" fromWordArt="1">
              <a:prstTxWarp prst="textPlain">
                <a:avLst>
                  <a:gd name="adj" fmla="val 50000"/>
                </a:avLst>
              </a:prstTxWarp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3600" kern="10" dirty="0"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700000" algn="ctr" rotWithShape="0">
                      <a:srgbClr val="C0C0C0">
                        <a:alpha val="80000"/>
                      </a:srgbClr>
                    </a:outerShdw>
                  </a:effectLst>
                  <a:latin typeface="A La Russ"/>
                </a:rPr>
                <a:t>Словарь</a:t>
              </a:r>
            </a:p>
          </p:txBody>
        </p:sp>
      </p:grpSp>
      <p:sp>
        <p:nvSpPr>
          <p:cNvPr id="11" name="Управляющая кнопка: возврат 10">
            <a:hlinkClick r:id="" action="ppaction://hlinkshowjump?jump=lastslideviewed" highlightClick="1"/>
          </p:cNvPr>
          <p:cNvSpPr/>
          <p:nvPr/>
        </p:nvSpPr>
        <p:spPr>
          <a:xfrm>
            <a:off x="7643834" y="6000768"/>
            <a:ext cx="714380" cy="571480"/>
          </a:xfrm>
          <a:prstGeom prst="actionButtonRetur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80066" y="479245"/>
            <a:ext cx="518457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Ассоциация </a:t>
            </a:r>
            <a:r>
              <a:rPr lang="ru-RU" sz="2000" dirty="0"/>
              <a:t>– связь между отдельными представлениями, при которых  одно представление вызывает другое.                           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Символы – знаки или изображения, имеющие для человека очень важное значение.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Герб - в переводе с немецкого «</a:t>
            </a:r>
            <a:r>
              <a:rPr lang="ru-RU" sz="2000" dirty="0" err="1"/>
              <a:t>эрбе</a:t>
            </a:r>
            <a:r>
              <a:rPr lang="ru-RU" sz="2000" dirty="0"/>
              <a:t>» - </a:t>
            </a:r>
          </a:p>
          <a:p>
            <a:pPr algn="just"/>
            <a:r>
              <a:rPr lang="ru-RU" sz="2000" dirty="0"/>
              <a:t>наследство, фамильное достояние.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err="1"/>
              <a:t>Геральдмейстер</a:t>
            </a:r>
            <a:r>
              <a:rPr lang="ru-RU" sz="2000" dirty="0"/>
              <a:t> – </a:t>
            </a:r>
            <a:r>
              <a:rPr lang="ru-RU" sz="2000" dirty="0" err="1" smtClean="0"/>
              <a:t>человек,составляющий</a:t>
            </a:r>
            <a:r>
              <a:rPr lang="ru-RU" sz="2000" dirty="0" smtClean="0"/>
              <a:t> </a:t>
            </a:r>
            <a:r>
              <a:rPr lang="ru-RU" sz="2000" dirty="0"/>
              <a:t>гербы. 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Гимн – в переводе с греческого «восхваление», торжественная, хвалебная песня о величии Родины</a:t>
            </a:r>
          </a:p>
        </p:txBody>
      </p:sp>
    </p:spTree>
    <p:extLst>
      <p:ext uri="{BB962C8B-B14F-4D97-AF65-F5344CB8AC3E}">
        <p14:creationId xmlns:p14="http://schemas.microsoft.com/office/powerpoint/2010/main" val="524943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51142" y="172607"/>
            <a:ext cx="36496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Игра «</a:t>
            </a:r>
            <a:r>
              <a:rPr lang="ru-RU" sz="2800" dirty="0" smtClean="0">
                <a:hlinkClick r:id="rId2" action="ppaction://hlinksldjump"/>
              </a:rPr>
              <a:t>Ассоциация</a:t>
            </a:r>
            <a:r>
              <a:rPr lang="ru-RU" sz="2800" dirty="0" smtClean="0"/>
              <a:t>»</a:t>
            </a:r>
            <a:endParaRPr lang="ru-RU" sz="2800" dirty="0"/>
          </a:p>
        </p:txBody>
      </p:sp>
      <p:pic>
        <p:nvPicPr>
          <p:cNvPr id="9" name="Picture 5" descr="0_6909_a6d64e70_L"/>
          <p:cNvPicPr>
            <a:picLocks noGrp="1"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03075" y="1874652"/>
            <a:ext cx="2527534" cy="3125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1434108" y="5599720"/>
            <a:ext cx="12121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Франция</a:t>
            </a:r>
            <a:endParaRPr lang="ru-RU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8103640" y="5556381"/>
            <a:ext cx="7168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США</a:t>
            </a:r>
            <a:endParaRPr lang="ru-RU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237880" y="5156271"/>
            <a:ext cx="22856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Эйфелева башня</a:t>
            </a:r>
            <a:endParaRPr lang="ru-RU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6885758" y="5190717"/>
            <a:ext cx="20940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Статуя Свободы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19802" y="998046"/>
            <a:ext cx="76085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Какая страна вам приходит на ум, когда вы видите следующие изображения?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2741504" y="6196823"/>
            <a:ext cx="10743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Кремль</a:t>
            </a:r>
            <a:endParaRPr lang="ru-RU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4889766" y="6196823"/>
            <a:ext cx="10021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Россия</a:t>
            </a:r>
            <a:endParaRPr lang="ru-RU" sz="2000" dirty="0"/>
          </a:p>
        </p:txBody>
      </p:sp>
      <p:pic>
        <p:nvPicPr>
          <p:cNvPr id="19" name="Picture 5" descr="1204968445_e47666cda0">
            <a:hlinkClick r:id="rId2" action="ppaction://hlinksldjump"/>
          </p:cNvPr>
          <p:cNvPicPr>
            <a:picLocks noGrp="1"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29"/>
          <a:stretch/>
        </p:blipFill>
        <p:spPr bwMode="auto">
          <a:xfrm>
            <a:off x="298313" y="2138822"/>
            <a:ext cx="2347986" cy="2803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5" descr="100_2471"/>
          <p:cNvPicPr>
            <a:picLocks noGrp="1"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2" y="3133931"/>
            <a:ext cx="2581485" cy="2963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74080116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13" grpId="0"/>
      <p:bldP spid="6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 descr="Медведь1"/>
          <p:cNvPicPr>
            <a:picLocks noGrp="1"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6351934" y="3011670"/>
            <a:ext cx="2474077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C:\Documents and Settings\86356\Мои документы\Мои рисунки\символы символы россии\матрешки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11760" y="4721893"/>
            <a:ext cx="3410385" cy="2058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WINTERTREE01"/>
          <p:cNvPicPr>
            <a:picLocks noGrp="1"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32"/>
          <a:stretch/>
        </p:blipFill>
        <p:spPr bwMode="auto">
          <a:xfrm>
            <a:off x="3027967" y="2277095"/>
            <a:ext cx="3087514" cy="22891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317438" y="199861"/>
            <a:ext cx="85085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Неофициальные символы  России</a:t>
            </a:r>
            <a:endParaRPr lang="ru-RU" sz="4000" dirty="0"/>
          </a:p>
        </p:txBody>
      </p:sp>
      <p:pic>
        <p:nvPicPr>
          <p:cNvPr id="1028" name="Picture 4" descr="C:\Documents and Settings\86356\Мои документы\Мои рисунки\символы символы россии\береза2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793"/>
          <a:stretch/>
        </p:blipFill>
        <p:spPr bwMode="auto">
          <a:xfrm>
            <a:off x="107504" y="2708920"/>
            <a:ext cx="2235008" cy="28169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63778" y="1099967"/>
            <a:ext cx="3677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 Ассоциации – наоборот.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11560" y="1700808"/>
            <a:ext cx="8064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Страна – Россия. С какими символами она ассоциируется?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8366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 descr="1 слайд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63688" y="2230777"/>
            <a:ext cx="6057478" cy="45473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5" descr="3dflagsdotcom_russi_2fawm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64545" y="2188421"/>
            <a:ext cx="1365195" cy="926613"/>
          </a:xfrm>
          <a:prstGeom prst="rect">
            <a:avLst/>
          </a:prstGeom>
          <a:noFill/>
        </p:spPr>
      </p:pic>
      <p:pic>
        <p:nvPicPr>
          <p:cNvPr id="4" name="Picture 7" descr="rusgerb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744717" y="2230777"/>
            <a:ext cx="936104" cy="112504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92978" y="3180995"/>
            <a:ext cx="53988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Государственные         символы России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6250" y="-58348"/>
            <a:ext cx="799288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   Каждое современное государство имеет символы своего суверенитета – главные отличительные знаки. Они существуют в триединстве: герб, флаг, гимн и являются своеобразной  визитной карточкой государства. Жители стран по праву гордятся своими символами, но важно не только гордиться ими и знать, как выглядят символы, но и  иметь представление об их истории. </a:t>
            </a:r>
            <a:endParaRPr lang="ru-RU" sz="2000" dirty="0"/>
          </a:p>
        </p:txBody>
      </p:sp>
      <p:pic>
        <p:nvPicPr>
          <p:cNvPr id="8" name="Picture 2" descr="C:\Documents and Settings\86356\Мои документы\Мои рисунки\символы символы россии\гимн2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428" y="4504434"/>
            <a:ext cx="682740" cy="868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465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247570"/>
            <a:ext cx="5217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 История герба России</a:t>
            </a:r>
            <a:endParaRPr lang="ru-RU" sz="2400" dirty="0"/>
          </a:p>
        </p:txBody>
      </p:sp>
      <p:pic>
        <p:nvPicPr>
          <p:cNvPr id="5" name="Picture 27" descr="7E4720A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8F7FD"/>
              </a:clrFrom>
              <a:clrTo>
                <a:srgbClr val="F8F7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930" y="3453795"/>
            <a:ext cx="2833918" cy="2833918"/>
          </a:xfrm>
          <a:prstGeom prst="rect">
            <a:avLst/>
          </a:prstGeom>
          <a:noFill/>
        </p:spPr>
      </p:pic>
      <p:pic>
        <p:nvPicPr>
          <p:cNvPr id="6" name="Picture 28" descr="7E4720A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4F3F9"/>
              </a:clrFrom>
              <a:clrTo>
                <a:srgbClr val="F4F3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2742" y="3675856"/>
            <a:ext cx="3113955" cy="3266160"/>
          </a:xfrm>
          <a:prstGeom prst="rect">
            <a:avLst/>
          </a:prstGeom>
          <a:noFill/>
        </p:spPr>
      </p:pic>
      <p:pic>
        <p:nvPicPr>
          <p:cNvPr id="18" name="Picture 2" descr="C:\Documents and Settings\86356\Мои документы\Мои рисунки\символы символы россии\двуглавый орел.jpe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697" y="3007415"/>
            <a:ext cx="2629497" cy="3280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781989"/>
            <a:ext cx="79928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ru-RU" sz="2000" dirty="0" smtClean="0"/>
              <a:t>1497 год – появление символов будущего российского герба на печати Ивана Третьего.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dirty="0" smtClean="0"/>
              <a:t>Двуглавый орел – символ власти, могущества, мудрости.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dirty="0" smtClean="0"/>
              <a:t>Святой Георгий Победоносец – символ победы добра над злом.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dirty="0" smtClean="0"/>
              <a:t>1667 год – появление пе</a:t>
            </a:r>
            <a:r>
              <a:rPr lang="ru-RU" sz="2000" dirty="0"/>
              <a:t>р</a:t>
            </a:r>
            <a:r>
              <a:rPr lang="ru-RU" sz="2000" dirty="0" smtClean="0"/>
              <a:t>вого русского герба.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dirty="0" smtClean="0"/>
              <a:t>Скипетр, держава и 3 короны – символы императорской власти.</a:t>
            </a:r>
          </a:p>
          <a:p>
            <a:pPr marL="342900" indent="-342900" algn="just">
              <a:buFont typeface="Wingdings" pitchFamily="2" charset="2"/>
              <a:buChar char="q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9808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rusgerb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226" y="1484784"/>
            <a:ext cx="3643338" cy="478634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1" y="260648"/>
            <a:ext cx="80166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Государственный герб России</a:t>
            </a:r>
            <a:endParaRPr lang="ru-RU" sz="4000" dirty="0"/>
          </a:p>
        </p:txBody>
      </p:sp>
      <p:sp>
        <p:nvSpPr>
          <p:cNvPr id="11" name="TextBox 10"/>
          <p:cNvSpPr txBox="1"/>
          <p:nvPr/>
        </p:nvSpPr>
        <p:spPr>
          <a:xfrm>
            <a:off x="4048730" y="1628800"/>
            <a:ext cx="489654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ru-RU" sz="2000" dirty="0" smtClean="0"/>
              <a:t>Двуглавый орел – охрана своих земель на западе и востоке.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dirty="0" smtClean="0"/>
              <a:t>Три короны, скипетр и держава – </a:t>
            </a:r>
            <a:r>
              <a:rPr lang="ru-RU" sz="2000" dirty="0"/>
              <a:t>с</a:t>
            </a:r>
            <a:r>
              <a:rPr lang="ru-RU" sz="2000" dirty="0" smtClean="0"/>
              <a:t>ильная власть и </a:t>
            </a:r>
            <a:r>
              <a:rPr lang="ru-RU" sz="2000" dirty="0" err="1" smtClean="0"/>
              <a:t>единсво</a:t>
            </a:r>
            <a:r>
              <a:rPr lang="ru-RU" sz="2000" dirty="0" smtClean="0"/>
              <a:t> государства.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dirty="0" smtClean="0"/>
              <a:t>Всадник , разящий копьём дракона –</a:t>
            </a:r>
          </a:p>
          <a:p>
            <a:pPr algn="just"/>
            <a:r>
              <a:rPr lang="ru-RU" sz="2000" dirty="0"/>
              <a:t> </a:t>
            </a:r>
            <a:r>
              <a:rPr lang="ru-RU" sz="2000" dirty="0" smtClean="0"/>
              <a:t>    символ победы добра над   злом,</a:t>
            </a:r>
          </a:p>
          <a:p>
            <a:pPr algn="just"/>
            <a:r>
              <a:rPr lang="ru-RU" sz="2000" dirty="0" smtClean="0"/>
              <a:t>     готовность   народа   встать    на</a:t>
            </a:r>
          </a:p>
          <a:p>
            <a:pPr algn="just"/>
            <a:r>
              <a:rPr lang="ru-RU" sz="2000" dirty="0"/>
              <a:t> </a:t>
            </a:r>
            <a:r>
              <a:rPr lang="ru-RU" sz="2000" dirty="0" smtClean="0"/>
              <a:t>    защиту    Родины.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dirty="0" smtClean="0"/>
              <a:t>Красный цвет щита – неустрашимость, великодушие.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000" dirty="0" smtClean="0"/>
              <a:t>Золото в оперении орла – Сила, богатство, могущество. </a:t>
            </a:r>
          </a:p>
          <a:p>
            <a:pPr marL="342900" indent="-342900" algn="just">
              <a:buFont typeface="Wingdings" pitchFamily="2" charset="2"/>
              <a:buChar char="q"/>
            </a:pPr>
            <a:endParaRPr lang="ru-RU" sz="2000" dirty="0" smtClean="0"/>
          </a:p>
          <a:p>
            <a:pPr algn="just"/>
            <a:endParaRPr lang="ru-RU" sz="2000" dirty="0" smtClean="0"/>
          </a:p>
          <a:p>
            <a:pPr marL="342900" indent="-342900" algn="just">
              <a:buFont typeface="Wingdings" pitchFamily="2" charset="2"/>
              <a:buChar char="q"/>
            </a:pP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218622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3209193"/>
            <a:ext cx="2571768" cy="3505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94" y="3214686"/>
            <a:ext cx="2485707" cy="34996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23528" y="260648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 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539552" y="260648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                    Первые русские стяги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23528" y="836712"/>
            <a:ext cx="86409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  Много веков тому назад вместо флага использовали  шест(палку), привязывая к его верхушке пучок травы, ветки или конский хвост , окрашенный </a:t>
            </a:r>
            <a:r>
              <a:rPr lang="ru-RU" sz="2000" dirty="0"/>
              <a:t>я</a:t>
            </a:r>
            <a:r>
              <a:rPr lang="ru-RU" sz="2000" dirty="0" smtClean="0"/>
              <a:t>ркой краской. Назывался он стягом. Главным его назначением было – собрать, объединить всех воинов для защиты своей земли. если нападали враги. Происходит от слова «стянуть» к себе – стяг. Позднее стали делать из ткани. Они развевались на ветру</a:t>
            </a:r>
          </a:p>
          <a:p>
            <a:pPr algn="just"/>
            <a:r>
              <a:rPr lang="ru-RU" sz="2000" dirty="0" smtClean="0"/>
              <a:t>и придавали воинам уверенность.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5995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88794"/>
            <a:ext cx="3122285" cy="2307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252" y="692497"/>
            <a:ext cx="3096344" cy="2349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6" y="3714752"/>
            <a:ext cx="4095317" cy="2387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67544" y="3798332"/>
            <a:ext cx="32015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Знамя Дмитрия Донского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79512" y="925664"/>
            <a:ext cx="47611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В 14 веке стяги получают название – «знамения». Из описания следует, что русские воинские знамена несли изображения святых. Перед одним из таких знамен, начиная Куликовскую битву, упал на колени Дмитрий Донской, чтобы помолиться о победе над</a:t>
            </a:r>
            <a:r>
              <a:rPr lang="en-US" sz="2000" dirty="0" smtClean="0"/>
              <a:t> </a:t>
            </a:r>
            <a:r>
              <a:rPr lang="ru-RU" sz="2000" dirty="0" err="1" smtClean="0"/>
              <a:t>татаро-монголами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2068302" y="230832"/>
            <a:ext cx="3555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Знамена средних веков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4373142" y="6143644"/>
            <a:ext cx="47708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Гербовое знамя Алексея Михайловича</a:t>
            </a:r>
            <a:endParaRPr lang="ru-RU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3919868" y="3071810"/>
            <a:ext cx="5224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              Знамёна времён Ивана Грозного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08547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303" y="633771"/>
            <a:ext cx="2777449" cy="3112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088932"/>
            <a:ext cx="2809929" cy="2810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021341"/>
            <a:ext cx="2519022" cy="269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39552" y="292006"/>
            <a:ext cx="7874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Государственные флаги Российской империи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51518" y="1722494"/>
            <a:ext cx="534978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q"/>
            </a:pPr>
            <a:r>
              <a:rPr lang="ru-RU" dirty="0" smtClean="0"/>
              <a:t>Увлечение Петра Первого морем и флотом стало основой появления  на  русских    судах </a:t>
            </a:r>
            <a:r>
              <a:rPr lang="ru-RU" sz="2000" dirty="0" smtClean="0"/>
              <a:t>знакомого</a:t>
            </a:r>
            <a:r>
              <a:rPr lang="ru-RU" dirty="0" smtClean="0"/>
              <a:t> нам трёхцветного   знамени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51519" y="3068960"/>
            <a:ext cx="55899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ru-RU" dirty="0" smtClean="0"/>
              <a:t>В 19 веке  существовали два государственных </a:t>
            </a:r>
          </a:p>
          <a:p>
            <a:r>
              <a:rPr lang="ru-RU" dirty="0" smtClean="0"/>
              <a:t>    полосатых флага.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8748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2805</TotalTime>
  <Words>833</Words>
  <Application>Microsoft Office PowerPoint</Application>
  <PresentationFormat>Экран (4:3)</PresentationFormat>
  <Paragraphs>126</Paragraphs>
  <Slides>15</Slides>
  <Notes>2</Notes>
  <HiddenSlides>1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Славные Символы России Урок окружающего мира 4 класс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86356</dc:creator>
  <cp:lastModifiedBy>Admin</cp:lastModifiedBy>
  <cp:revision>232</cp:revision>
  <dcterms:created xsi:type="dcterms:W3CDTF">2012-06-25T18:12:36Z</dcterms:created>
  <dcterms:modified xsi:type="dcterms:W3CDTF">2020-05-05T07:02:10Z</dcterms:modified>
</cp:coreProperties>
</file>