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70" r:id="rId9"/>
    <p:sldId id="262" r:id="rId10"/>
    <p:sldId id="263" r:id="rId11"/>
    <p:sldId id="264" r:id="rId12"/>
    <p:sldId id="265" r:id="rId13"/>
    <p:sldId id="266" r:id="rId14"/>
    <p:sldId id="269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55AB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1" autoAdjust="0"/>
    <p:restoredTop sz="94728" autoAdjust="0"/>
  </p:normalViewPr>
  <p:slideViewPr>
    <p:cSldViewPr>
      <p:cViewPr varScale="1">
        <p:scale>
          <a:sx n="59" d="100"/>
          <a:sy n="59" d="100"/>
        </p:scale>
        <p:origin x="-8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B71900E-1976-48B2-83B1-E198AB7ADC53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43050710-7B42-4DDD-B020-97D8BA17F2DF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16EFAD04-7DD5-4DBB-BBAD-E591A17A0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>
                <a:gd name="T0" fmla="*/ 0 w 1019"/>
                <a:gd name="T1" fmla="*/ 566 h 907"/>
                <a:gd name="T2" fmla="*/ 0 w 1019"/>
                <a:gd name="T3" fmla="*/ 906 h 907"/>
                <a:gd name="T4" fmla="*/ 1014 w 1019"/>
                <a:gd name="T5" fmla="*/ 283 h 907"/>
                <a:gd name="T6" fmla="*/ 1018 w 1019"/>
                <a:gd name="T7" fmla="*/ 307 h 907"/>
                <a:gd name="T8" fmla="*/ 869 w 1019"/>
                <a:gd name="T9" fmla="*/ 0 h 907"/>
                <a:gd name="T10" fmla="*/ 0 w 1019"/>
                <a:gd name="T11" fmla="*/ 566 h 9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25AC663F-EAEC-4324-B3E6-AB6474262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>
                <a:gd name="T0" fmla="*/ 1018 w 1019"/>
                <a:gd name="T1" fmla="*/ 566 h 907"/>
                <a:gd name="T2" fmla="*/ 1018 w 1019"/>
                <a:gd name="T3" fmla="*/ 906 h 907"/>
                <a:gd name="T4" fmla="*/ 3 w 1019"/>
                <a:gd name="T5" fmla="*/ 283 h 907"/>
                <a:gd name="T6" fmla="*/ 0 w 1019"/>
                <a:gd name="T7" fmla="*/ 307 h 907"/>
                <a:gd name="T8" fmla="*/ 148 w 1019"/>
                <a:gd name="T9" fmla="*/ 0 h 907"/>
                <a:gd name="T10" fmla="*/ 1018 w 1019"/>
                <a:gd name="T11" fmla="*/ 566 h 9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84B19B5D-4998-4E58-86CF-1B0A356630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10" name="AutoShape 7" descr="Green marble">
                <a:extLst>
                  <a:ext uri="{FF2B5EF4-FFF2-40B4-BE49-F238E27FC236}">
                    <a16:creationId xmlns:a16="http://schemas.microsoft.com/office/drawing/2014/main" id="{F11B2A6C-1282-424E-AADB-CE8573469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Freeform 8">
                <a:extLst>
                  <a:ext uri="{FF2B5EF4-FFF2-40B4-BE49-F238E27FC236}">
                    <a16:creationId xmlns:a16="http://schemas.microsoft.com/office/drawing/2014/main" id="{1FD67309-776B-4F91-9AB8-950A52676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>
                  <a:gd name="T0" fmla="*/ 1315 w 1316"/>
                  <a:gd name="T1" fmla="*/ 2198 h 2199"/>
                  <a:gd name="T2" fmla="*/ 1315 w 1316"/>
                  <a:gd name="T3" fmla="*/ 1815 h 2199"/>
                  <a:gd name="T4" fmla="*/ 409 w 1316"/>
                  <a:gd name="T5" fmla="*/ 214 h 2199"/>
                  <a:gd name="T6" fmla="*/ 0 w 1316"/>
                  <a:gd name="T7" fmla="*/ 0 h 2199"/>
                  <a:gd name="T8" fmla="*/ 1315 w 1316"/>
                  <a:gd name="T9" fmla="*/ 2198 h 21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DBFE6F39-1CD8-408E-A5DA-41839FD630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>
                  <a:gd name="T0" fmla="*/ 0 w 2632"/>
                  <a:gd name="T1" fmla="*/ 0 h 217"/>
                  <a:gd name="T2" fmla="*/ 409 w 2632"/>
                  <a:gd name="T3" fmla="*/ 216 h 217"/>
                  <a:gd name="T4" fmla="*/ 2279 w 2632"/>
                  <a:gd name="T5" fmla="*/ 216 h 217"/>
                  <a:gd name="T6" fmla="*/ 2631 w 2632"/>
                  <a:gd name="T7" fmla="*/ 0 h 217"/>
                  <a:gd name="T8" fmla="*/ 0 w 2632"/>
                  <a:gd name="T9" fmla="*/ 0 h 2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90A14191-29C2-42BE-A9B3-959A96E363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>
                  <a:gd name="T0" fmla="*/ 0 w 1317"/>
                  <a:gd name="T1" fmla="*/ 2198 h 2199"/>
                  <a:gd name="T2" fmla="*/ 0 w 1317"/>
                  <a:gd name="T3" fmla="*/ 1815 h 2199"/>
                  <a:gd name="T4" fmla="*/ 906 w 1317"/>
                  <a:gd name="T5" fmla="*/ 214 h 2199"/>
                  <a:gd name="T6" fmla="*/ 1316 w 1317"/>
                  <a:gd name="T7" fmla="*/ 0 h 2199"/>
                  <a:gd name="T8" fmla="*/ 0 w 1317"/>
                  <a:gd name="T9" fmla="*/ 2198 h 21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E988FB3B-3839-462D-A1E6-A1B24DF6A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3788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3789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Правка образца подзаголовка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47F7378-2E9A-47E8-8529-070470361DE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3552F04F-8C6D-4D8F-B244-D193F8B4B0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BD246D90-050B-40E8-9073-5339B33300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3F6727-557F-4B33-ADF5-A67B5F90530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65031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57BB9E4-13B9-46C4-8A64-F491C3E78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CC9CC7F1-97FE-48E5-A7B1-0C79CEA75E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0413601-67AD-432E-906F-81632293F2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D9058-39B4-48D7-BB1E-4C162E30AC2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4315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B9A3BA9-5B60-4FC0-B752-04E64BE30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1EE2C56-F74F-435E-8CB7-E7EEA0E291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8FD9779-9651-48CB-85EB-9EB39DC21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98A674-D551-4488-A461-4A99A381B45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0302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4847D60-CCB8-4A59-BF42-9973A03548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BF9473C-C1D2-456B-9ECE-281D6AE881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89BAF13-F419-4510-AD55-A53A0A3BE2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473F3-94C3-4C5B-8FDF-F934D5C84DC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88188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24388" y="19050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24388" y="40386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D7C5684-CF67-4AF1-8EE3-C1FD9121DF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45960599-1FEE-4247-847E-10BD28186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C8820664-C17E-479F-9C8B-D5BB2E6D7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F26E3-69E9-4DCD-B3EC-E7137B94657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9369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9ABBFA9E-9980-43AD-AD2C-E60E6DD84F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ED855233-B9B8-4910-AA75-6F8151996B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432E61D-4323-428D-B373-BD4122FA9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8D22A5-E602-4072-BBD7-087CD584B1C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5541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5048965-6844-497C-BF42-0A05588CF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9BD86F2-2F10-4332-8007-58D06EDD0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08CAAB5-C4B9-4AFA-A102-24DCC6A0D5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C7C65-60F3-4FB6-98A3-16E346071F4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969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0A93AC1C-ED00-4E9D-A28B-7F2BEF138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5A2FCD0C-EA33-4A2C-954B-A0FCA670C2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3BCE3E3-069F-4160-ADF7-CED46D5635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D2A807-F6C4-4655-9A4E-D0A8521B339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6035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45DF2AD2-31FF-447D-8736-7A211EA5BE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FCC6C2EB-FA3F-4DEC-92F8-3C7A5F0A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B4BACBC1-2FDA-49C6-A115-2B5E2CC8BA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39993-4434-4A6F-A644-F385EC653C4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08308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DE7933CE-7135-4E09-BEB5-274BB62569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C0354E29-5ED1-4100-BA08-E1D863233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626EECD1-F36C-4340-B8CF-9FCD6EB0A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720A26-126D-4E3E-BA55-628D00A07F6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57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8A49F06C-2680-4AA7-9566-DC5D99C89F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7E1EEB65-6C55-4D95-8AB1-724B959BD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EA0C583A-6F57-438D-827D-823DEE46B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F4D6CD-DC2B-4D6E-A0EC-40BB995349D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3614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57B9AE8-22A6-4989-B12E-76009B2A0F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9856DD7-7E1B-415F-A405-8E53E5E982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68EFD6A-C616-4F78-A7B2-A3D5C3425F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D863E-B1EA-4C1B-AC19-7B7059B82C5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752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F991968-A1BB-4300-BF12-95065C0F5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489AB71C-6F3B-4F79-96D4-3B857D76C5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F3A4F29-042D-4F69-8055-3FC32696D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410E6-B496-464F-B1B9-F64BD4D908A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2598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1.jpe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>
            <a:extLst>
              <a:ext uri="{FF2B5EF4-FFF2-40B4-BE49-F238E27FC236}">
                <a16:creationId xmlns:a16="http://schemas.microsoft.com/office/drawing/2014/main" id="{244D5CFB-82FD-4C52-AFA4-DA3325544119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1027" name="Group 3">
            <a:extLst>
              <a:ext uri="{FF2B5EF4-FFF2-40B4-BE49-F238E27FC236}">
                <a16:creationId xmlns:a16="http://schemas.microsoft.com/office/drawing/2014/main" id="{EDC6CDE8-54EB-4D4B-876F-0F91B9A5F0C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E1FC7583-0BEE-464C-AC97-CE9A7A3BA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>
                <a:gd name="T0" fmla="*/ 318 w 319"/>
                <a:gd name="T1" fmla="*/ 198 h 319"/>
                <a:gd name="T2" fmla="*/ 318 w 319"/>
                <a:gd name="T3" fmla="*/ 318 h 319"/>
                <a:gd name="T4" fmla="*/ 1 w 319"/>
                <a:gd name="T5" fmla="*/ 99 h 319"/>
                <a:gd name="T6" fmla="*/ 0 w 319"/>
                <a:gd name="T7" fmla="*/ 108 h 319"/>
                <a:gd name="T8" fmla="*/ 46 w 319"/>
                <a:gd name="T9" fmla="*/ 0 h 319"/>
                <a:gd name="T10" fmla="*/ 318 w 319"/>
                <a:gd name="T11" fmla="*/ 198 h 3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>
              <a:extLst>
                <a:ext uri="{FF2B5EF4-FFF2-40B4-BE49-F238E27FC236}">
                  <a16:creationId xmlns:a16="http://schemas.microsoft.com/office/drawing/2014/main" id="{B7FA9A46-D12D-435C-BBBF-27D7EA2D4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>
                <a:gd name="T0" fmla="*/ 0 w 319"/>
                <a:gd name="T1" fmla="*/ 198 h 319"/>
                <a:gd name="T2" fmla="*/ 0 w 319"/>
                <a:gd name="T3" fmla="*/ 318 h 319"/>
                <a:gd name="T4" fmla="*/ 316 w 319"/>
                <a:gd name="T5" fmla="*/ 99 h 319"/>
                <a:gd name="T6" fmla="*/ 318 w 319"/>
                <a:gd name="T7" fmla="*/ 108 h 319"/>
                <a:gd name="T8" fmla="*/ 271 w 319"/>
                <a:gd name="T9" fmla="*/ 0 h 319"/>
                <a:gd name="T10" fmla="*/ 0 w 319"/>
                <a:gd name="T11" fmla="*/ 198 h 3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FE369479-7F67-40B8-A5A7-03A02B6088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1037" name="AutoShape 7" descr="Green marble">
                <a:extLst>
                  <a:ext uri="{FF2B5EF4-FFF2-40B4-BE49-F238E27FC236}">
                    <a16:creationId xmlns:a16="http://schemas.microsoft.com/office/drawing/2014/main" id="{8BBA1A39-FAA5-4B94-8475-11E8EC83F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5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8" name="Freeform 8">
                <a:extLst>
                  <a:ext uri="{FF2B5EF4-FFF2-40B4-BE49-F238E27FC236}">
                    <a16:creationId xmlns:a16="http://schemas.microsoft.com/office/drawing/2014/main" id="{B7CEE1E6-6A8A-4F00-B035-80EB57584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>
                  <a:gd name="T0" fmla="*/ 411 w 412"/>
                  <a:gd name="T1" fmla="*/ 772 h 773"/>
                  <a:gd name="T2" fmla="*/ 411 w 412"/>
                  <a:gd name="T3" fmla="*/ 637 h 773"/>
                  <a:gd name="T4" fmla="*/ 127 w 412"/>
                  <a:gd name="T5" fmla="*/ 75 h 773"/>
                  <a:gd name="T6" fmla="*/ 0 w 412"/>
                  <a:gd name="T7" fmla="*/ 0 h 773"/>
                  <a:gd name="T8" fmla="*/ 411 w 412"/>
                  <a:gd name="T9" fmla="*/ 772 h 77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9">
                <a:extLst>
                  <a:ext uri="{FF2B5EF4-FFF2-40B4-BE49-F238E27FC236}">
                    <a16:creationId xmlns:a16="http://schemas.microsoft.com/office/drawing/2014/main" id="{C5BD2802-8CA6-4D6C-808D-13273E6DE2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>
                  <a:gd name="T0" fmla="*/ 0 w 823"/>
                  <a:gd name="T1" fmla="*/ 0 h 77"/>
                  <a:gd name="T2" fmla="*/ 127 w 823"/>
                  <a:gd name="T3" fmla="*/ 76 h 77"/>
                  <a:gd name="T4" fmla="*/ 712 w 823"/>
                  <a:gd name="T5" fmla="*/ 76 h 77"/>
                  <a:gd name="T6" fmla="*/ 822 w 823"/>
                  <a:gd name="T7" fmla="*/ 0 h 77"/>
                  <a:gd name="T8" fmla="*/ 0 w 823"/>
                  <a:gd name="T9" fmla="*/ 0 h 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0">
                <a:extLst>
                  <a:ext uri="{FF2B5EF4-FFF2-40B4-BE49-F238E27FC236}">
                    <a16:creationId xmlns:a16="http://schemas.microsoft.com/office/drawing/2014/main" id="{2681B71E-3514-4A92-9C7A-C6A7168AA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>
                  <a:gd name="T0" fmla="*/ 0 w 412"/>
                  <a:gd name="T1" fmla="*/ 772 h 773"/>
                  <a:gd name="T2" fmla="*/ 0 w 412"/>
                  <a:gd name="T3" fmla="*/ 637 h 773"/>
                  <a:gd name="T4" fmla="*/ 283 w 412"/>
                  <a:gd name="T5" fmla="*/ 75 h 773"/>
                  <a:gd name="T6" fmla="*/ 411 w 412"/>
                  <a:gd name="T7" fmla="*/ 0 h 773"/>
                  <a:gd name="T8" fmla="*/ 0 w 412"/>
                  <a:gd name="T9" fmla="*/ 772 h 77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195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2763" name="Rectangle 11">
              <a:extLst>
                <a:ext uri="{FF2B5EF4-FFF2-40B4-BE49-F238E27FC236}">
                  <a16:creationId xmlns:a16="http://schemas.microsoft.com/office/drawing/2014/main" id="{63970C91-BF37-4DB5-9DE1-C2B9263EA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8" name="Rectangle 12">
            <a:extLst>
              <a:ext uri="{FF2B5EF4-FFF2-40B4-BE49-F238E27FC236}">
                <a16:creationId xmlns:a16="http://schemas.microsoft.com/office/drawing/2014/main" id="{D17FBA87-ED5C-426E-A6C4-B56932C97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9" name="Rectangle 13">
            <a:extLst>
              <a:ext uri="{FF2B5EF4-FFF2-40B4-BE49-F238E27FC236}">
                <a16:creationId xmlns:a16="http://schemas.microsoft.com/office/drawing/2014/main" id="{EA5F2457-371D-4F16-899F-3CF89870CB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202766" name="Rectangle 14">
            <a:extLst>
              <a:ext uri="{FF2B5EF4-FFF2-40B4-BE49-F238E27FC236}">
                <a16:creationId xmlns:a16="http://schemas.microsoft.com/office/drawing/2014/main" id="{64660062-E945-452F-B5E0-06A468F4DE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67" name="Rectangle 15">
            <a:extLst>
              <a:ext uri="{FF2B5EF4-FFF2-40B4-BE49-F238E27FC236}">
                <a16:creationId xmlns:a16="http://schemas.microsoft.com/office/drawing/2014/main" id="{F8B13BC4-8791-4B88-AC65-C18B202E35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68" name="Rectangle 16">
            <a:extLst>
              <a:ext uri="{FF2B5EF4-FFF2-40B4-BE49-F238E27FC236}">
                <a16:creationId xmlns:a16="http://schemas.microsoft.com/office/drawing/2014/main" id="{A929745D-EFF7-4569-B0A8-1097E86139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74BCE940-63D6-4B7B-8D2A-FBECB4DA10D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9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  <p:sldLayoutId id="214748390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anose="05000000000000000000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4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3.xml" /><Relationship Id="rId4" Type="http://schemas.openxmlformats.org/officeDocument/2006/relationships/image" Target="../media/image12.jpeg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13.xml" /><Relationship Id="rId4" Type="http://schemas.openxmlformats.org/officeDocument/2006/relationships/image" Target="../media/image3.jpeg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2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 /><Relationship Id="rId3" Type="http://schemas.openxmlformats.org/officeDocument/2006/relationships/image" Target="../media/image4.jpeg" /><Relationship Id="rId7" Type="http://schemas.openxmlformats.org/officeDocument/2006/relationships/image" Target="../media/image8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7.jpeg" /><Relationship Id="rId5" Type="http://schemas.openxmlformats.org/officeDocument/2006/relationships/image" Target="../media/image6.jpeg" /><Relationship Id="rId4" Type="http://schemas.openxmlformats.org/officeDocument/2006/relationships/image" Target="../media/image5.jpe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1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1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3FA25F-7E69-4FB6-B708-DCF9050B77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3330575"/>
            <a:ext cx="7772400" cy="2714625"/>
          </a:xfrm>
        </p:spPr>
        <p:txBody>
          <a:bodyPr/>
          <a:lstStyle/>
          <a:p>
            <a:pPr eaLnBrk="1" hangingPunct="1"/>
            <a:r>
              <a:rPr lang="ru-RU" altLang="en-US"/>
              <a:t>Символизм и модерн </a:t>
            </a:r>
            <a:br>
              <a:rPr lang="ru-RU" altLang="en-US"/>
            </a:br>
            <a:r>
              <a:rPr lang="ru-RU" altLang="en-US"/>
              <a:t>как стилистические направления начала </a:t>
            </a:r>
            <a:r>
              <a:rPr lang="en-US" altLang="en-US"/>
              <a:t>XX</a:t>
            </a:r>
            <a:r>
              <a:rPr lang="ru-RU" altLang="en-US"/>
              <a:t> века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6" name="Rectangle 4">
            <a:extLst>
              <a:ext uri="{FF2B5EF4-FFF2-40B4-BE49-F238E27FC236}">
                <a16:creationId xmlns:a16="http://schemas.microsoft.com/office/drawing/2014/main" id="{946C489E-0A55-48A0-8E2D-805329A30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Творчество Малютина С.В.</a:t>
            </a:r>
          </a:p>
        </p:txBody>
      </p:sp>
      <p:pic>
        <p:nvPicPr>
          <p:cNvPr id="218119" name="Picture 7">
            <a:extLst>
              <a:ext uri="{FF2B5EF4-FFF2-40B4-BE49-F238E27FC236}">
                <a16:creationId xmlns:a16="http://schemas.microsoft.com/office/drawing/2014/main" id="{EDC9B19D-A991-4976-B419-DC8849E3540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8738" y="1905000"/>
            <a:ext cx="2474912" cy="4114800"/>
          </a:xfrm>
          <a:solidFill>
            <a:srgbClr val="FFFFFF"/>
          </a:solidFill>
        </p:spPr>
      </p:pic>
      <p:pic>
        <p:nvPicPr>
          <p:cNvPr id="218120" name="Picture 8">
            <a:extLst>
              <a:ext uri="{FF2B5EF4-FFF2-40B4-BE49-F238E27FC236}">
                <a16:creationId xmlns:a16="http://schemas.microsoft.com/office/drawing/2014/main" id="{63099498-F03E-452B-A72E-20B59818C79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7313" y="1905000"/>
            <a:ext cx="2722562" cy="4114800"/>
          </a:xfrm>
          <a:solidFill>
            <a:srgbClr val="FFFFFF"/>
          </a:solidFill>
        </p:spPr>
      </p:pic>
      <p:sp>
        <p:nvSpPr>
          <p:cNvPr id="218121" name="Rectangle 9">
            <a:extLst>
              <a:ext uri="{FF2B5EF4-FFF2-40B4-BE49-F238E27FC236}">
                <a16:creationId xmlns:a16="http://schemas.microsoft.com/office/drawing/2014/main" id="{28504C0F-5F00-4C49-AE52-2AC0D2282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021388"/>
            <a:ext cx="4302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Скульптурная мастерская. </a:t>
            </a:r>
          </a:p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1903. Масло</a:t>
            </a:r>
            <a:endParaRPr kumimoji="0" lang="ru-RU" altLang="en-US">
              <a:solidFill>
                <a:schemeClr val="accent2"/>
              </a:solidFill>
            </a:endParaRPr>
          </a:p>
        </p:txBody>
      </p:sp>
      <p:sp>
        <p:nvSpPr>
          <p:cNvPr id="218122" name="Rectangle 10">
            <a:extLst>
              <a:ext uri="{FF2B5EF4-FFF2-40B4-BE49-F238E27FC236}">
                <a16:creationId xmlns:a16="http://schemas.microsoft.com/office/drawing/2014/main" id="{F004ED16-2C60-41B4-84CA-62D043682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6021388"/>
            <a:ext cx="399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Портрет Н. II. Богданова-Белъского.</a:t>
            </a:r>
          </a:p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 1915. Масло</a:t>
            </a:r>
            <a:r>
              <a:rPr kumimoji="0" lang="ru-RU" altLang="en-US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8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81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8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6" grpId="0"/>
      <p:bldP spid="218121" grpId="0"/>
      <p:bldP spid="2181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8" name="Picture 8">
            <a:extLst>
              <a:ext uri="{FF2B5EF4-FFF2-40B4-BE49-F238E27FC236}">
                <a16:creationId xmlns:a16="http://schemas.microsoft.com/office/drawing/2014/main" id="{4870AC55-C004-4220-91C3-CCC4CEBEA7A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700213"/>
            <a:ext cx="3160713" cy="4114800"/>
          </a:xfrm>
          <a:solidFill>
            <a:srgbClr val="FFFFFF"/>
          </a:solidFill>
        </p:spPr>
      </p:pic>
      <p:pic>
        <p:nvPicPr>
          <p:cNvPr id="220169" name="Picture 9">
            <a:extLst>
              <a:ext uri="{FF2B5EF4-FFF2-40B4-BE49-F238E27FC236}">
                <a16:creationId xmlns:a16="http://schemas.microsoft.com/office/drawing/2014/main" id="{A7BE6FD1-F9A9-42C1-9B64-5E479860F348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404813"/>
            <a:ext cx="3541713" cy="2351087"/>
          </a:xfrm>
          <a:solidFill>
            <a:srgbClr val="FFFFFF"/>
          </a:solidFill>
        </p:spPr>
      </p:pic>
      <p:pic>
        <p:nvPicPr>
          <p:cNvPr id="220171" name="Picture 11">
            <a:extLst>
              <a:ext uri="{FF2B5EF4-FFF2-40B4-BE49-F238E27FC236}">
                <a16:creationId xmlns:a16="http://schemas.microsoft.com/office/drawing/2014/main" id="{807E6F60-EFF8-438F-9A96-9EB78DBA692C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3213100"/>
            <a:ext cx="3168650" cy="2889250"/>
          </a:xfrm>
          <a:solidFill>
            <a:srgbClr val="FFFFFF"/>
          </a:solidFill>
        </p:spPr>
      </p:pic>
      <p:sp>
        <p:nvSpPr>
          <p:cNvPr id="13317" name="Rectangle 16">
            <a:extLst>
              <a:ext uri="{FF2B5EF4-FFF2-40B4-BE49-F238E27FC236}">
                <a16:creationId xmlns:a16="http://schemas.microsoft.com/office/drawing/2014/main" id="{27809B91-BF6B-4D44-AF5D-4163C84CB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27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0177" name="Rectangle 17">
            <a:extLst>
              <a:ext uri="{FF2B5EF4-FFF2-40B4-BE49-F238E27FC236}">
                <a16:creationId xmlns:a16="http://schemas.microsoft.com/office/drawing/2014/main" id="{31745D11-6CA4-4DB1-B448-230BC2F3D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805488"/>
            <a:ext cx="33131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>
                <a:solidFill>
                  <a:schemeClr val="accent2"/>
                </a:solidFill>
                <a:latin typeface="Verdana" panose="020B0604030504040204" pitchFamily="34" charset="0"/>
                <a:ea typeface="Lucida Sans Unicode" panose="020B0602030504020204" pitchFamily="34" charset="0"/>
                <a:cs typeface="Arial" panose="020B0604020202020204" pitchFamily="34" charset="0"/>
              </a:rPr>
              <a:t>Портрет писателя Д. А. Фурманова. 1922. Масло</a:t>
            </a:r>
            <a:r>
              <a:rPr kumimoji="0" lang="ru-RU" altLang="en-US" sz="700" b="1">
                <a:latin typeface="Verdana" panose="020B0604030504040204" pitchFamily="34" charset="0"/>
                <a:ea typeface="Lucida Sans Unicode" panose="020B0602030504020204" pitchFamily="34" charset="0"/>
                <a:cs typeface="Arial" panose="020B0604020202020204" pitchFamily="34" charset="0"/>
              </a:rPr>
              <a:t> </a:t>
            </a:r>
            <a:endParaRPr kumimoji="0" lang="ru-RU" altLang="en-US">
              <a:latin typeface="Arial" panose="020B0604020202020204" pitchFamily="34" charset="0"/>
              <a:ea typeface="Lucida Sans Unicode" panose="020B0602030504020204" pitchFamily="34" charset="0"/>
              <a:cs typeface="Arial" panose="020B0604020202020204" pitchFamily="34" charset="0"/>
            </a:endParaRPr>
          </a:p>
        </p:txBody>
      </p:sp>
      <p:sp>
        <p:nvSpPr>
          <p:cNvPr id="220178" name="Rectangle 18">
            <a:extLst>
              <a:ext uri="{FF2B5EF4-FFF2-40B4-BE49-F238E27FC236}">
                <a16:creationId xmlns:a16="http://schemas.microsoft.com/office/drawing/2014/main" id="{C257B56D-974F-470D-9918-9A2557704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781300"/>
            <a:ext cx="361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Рыбацкий баркас. 1920-е. Масло</a:t>
            </a:r>
            <a:r>
              <a:rPr kumimoji="0" lang="ru-RU" altLang="en-US"/>
              <a:t> </a:t>
            </a:r>
          </a:p>
        </p:txBody>
      </p:sp>
      <p:sp>
        <p:nvSpPr>
          <p:cNvPr id="220179" name="Rectangle 19">
            <a:extLst>
              <a:ext uri="{FF2B5EF4-FFF2-40B4-BE49-F238E27FC236}">
                <a16:creationId xmlns:a16="http://schemas.microsoft.com/office/drawing/2014/main" id="{D1F08F2B-F18A-4052-849E-7136D070F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6165850"/>
            <a:ext cx="3035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kumimoji="0" lang="ru-RU" altLang="en-US" b="1">
                <a:solidFill>
                  <a:schemeClr val="accent2"/>
                </a:solidFill>
              </a:rPr>
              <a:t>Кащей. 1904. Масло, резьба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77" grpId="0"/>
      <p:bldP spid="220178" grpId="0"/>
      <p:bldP spid="2201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07F22C11-3CDB-4976-B792-57D7529EE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Виктор Михайлович Васнецов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C9FAD6DE-257C-4BDE-97C9-63941C98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964612" cy="50403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br>
              <a:rPr lang="ru-RU" altLang="en-US" sz="2000"/>
            </a:br>
            <a:r>
              <a:rPr lang="ru-RU" altLang="en-US" sz="2400">
                <a:solidFill>
                  <a:schemeClr val="tx2"/>
                </a:solidFill>
              </a:rPr>
              <a:t>Виктор Михайлович Васнецов родился 3 (15) мая 1848 г. в чувашском селе Лопьял (Лăпăял — «Плетенка, кошель»-деревня в переводе с чувашского) Уржумской волости Вятской губернии (ныне Кировская область), в семье православного священника, происходившего из древней вятской фамилии Васнецовых. Себя художник считал скифом. Образование получил в Вятской духовной семинарии. Учился живописи в Петербурге — сперва у И. Н. Крамского в Рисовальной школе общества поощрения художеств (1867—1868), затем в Академии художеств (1868—1873). По окончании Академии ездил за границу. Выставлять свои работы начал с 1869 г., сначала участвуя в экспозициях Академии, потом — в выставках Передвижников. В 1893 г. Васнецов становится действительным членом Академии художеств. Виктор Васнецов скончался 23 июля 1926 г. в Москве, похоронен на Введенском кладбище.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22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2222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F3D80A6C-4FAB-4167-BB25-383B1F536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Творчество Васнецова В.М. </a:t>
            </a:r>
          </a:p>
        </p:txBody>
      </p:sp>
      <p:pic>
        <p:nvPicPr>
          <p:cNvPr id="223239" name="Picture 7">
            <a:extLst>
              <a:ext uri="{FF2B5EF4-FFF2-40B4-BE49-F238E27FC236}">
                <a16:creationId xmlns:a16="http://schemas.microsoft.com/office/drawing/2014/main" id="{5415BC63-C000-4918-BD3C-9DDE6E0A52B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1341438"/>
            <a:ext cx="3744912" cy="1519237"/>
          </a:xfrm>
          <a:solidFill>
            <a:srgbClr val="FFFFFF"/>
          </a:solidFill>
        </p:spPr>
      </p:pic>
      <p:pic>
        <p:nvPicPr>
          <p:cNvPr id="223240" name="Picture 8">
            <a:extLst>
              <a:ext uri="{FF2B5EF4-FFF2-40B4-BE49-F238E27FC236}">
                <a16:creationId xmlns:a16="http://schemas.microsoft.com/office/drawing/2014/main" id="{1680ECF3-1BD5-410A-BAA4-D17FD751D37B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412875"/>
            <a:ext cx="4319588" cy="3000375"/>
          </a:xfrm>
          <a:solidFill>
            <a:srgbClr val="FFFFFF"/>
          </a:solidFill>
        </p:spPr>
      </p:pic>
      <p:pic>
        <p:nvPicPr>
          <p:cNvPr id="223242" name="Picture 10">
            <a:extLst>
              <a:ext uri="{FF2B5EF4-FFF2-40B4-BE49-F238E27FC236}">
                <a16:creationId xmlns:a16="http://schemas.microsoft.com/office/drawing/2014/main" id="{89CDEAB3-FF04-42B2-9B40-846C5730CA4B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lum bright="-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3789363"/>
            <a:ext cx="3382963" cy="2847975"/>
          </a:xfrm>
          <a:solidFill>
            <a:srgbClr val="FFFFFF"/>
          </a:solidFill>
        </p:spPr>
      </p:pic>
      <p:sp>
        <p:nvSpPr>
          <p:cNvPr id="223243" name="Rectangle 11">
            <a:extLst>
              <a:ext uri="{FF2B5EF4-FFF2-40B4-BE49-F238E27FC236}">
                <a16:creationId xmlns:a16="http://schemas.microsoft.com/office/drawing/2014/main" id="{C8D7C6CC-16F8-4508-84B4-F4A596547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852738"/>
            <a:ext cx="38512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Эскиз 1904 год.</a:t>
            </a:r>
            <a:br>
              <a:rPr kumimoji="0" lang="ru-RU" altLang="en-US" b="1">
                <a:solidFill>
                  <a:schemeClr val="accent2"/>
                </a:solidFill>
              </a:rPr>
            </a:br>
            <a:r>
              <a:rPr kumimoji="0" lang="ru-RU" altLang="en-US" b="1">
                <a:solidFill>
                  <a:schemeClr val="accent2"/>
                </a:solidFill>
              </a:rPr>
              <a:t>Фасад галереи Третьякова</a:t>
            </a:r>
          </a:p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 выполнен по рисункам Васнецова</a:t>
            </a:r>
            <a:r>
              <a:rPr kumimoji="0" lang="ru-RU" altLang="en-US"/>
              <a:t> </a:t>
            </a:r>
          </a:p>
        </p:txBody>
      </p:sp>
      <p:sp>
        <p:nvSpPr>
          <p:cNvPr id="223245" name="Rectangle 13">
            <a:extLst>
              <a:ext uri="{FF2B5EF4-FFF2-40B4-BE49-F238E27FC236}">
                <a16:creationId xmlns:a16="http://schemas.microsoft.com/office/drawing/2014/main" id="{29BD7CD0-35AF-4219-8121-D636497D8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365625"/>
            <a:ext cx="43862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Марка добровольного сбора жертвам </a:t>
            </a:r>
          </a:p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войны 1914 года, Московское городское </a:t>
            </a:r>
          </a:p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общественное управление </a:t>
            </a:r>
          </a:p>
        </p:txBody>
      </p:sp>
      <p:sp>
        <p:nvSpPr>
          <p:cNvPr id="223246" name="Rectangle 14">
            <a:extLst>
              <a:ext uri="{FF2B5EF4-FFF2-40B4-BE49-F238E27FC236}">
                <a16:creationId xmlns:a16="http://schemas.microsoft.com/office/drawing/2014/main" id="{AEEB76D0-A7E4-47FC-A99D-35FAD5BBB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938" y="6165850"/>
            <a:ext cx="2770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kumimoji="0" lang="ru-RU" altLang="en-US" b="1">
                <a:solidFill>
                  <a:schemeClr val="accent2"/>
                </a:solidFill>
              </a:rPr>
              <a:t>«Илья Муромец», 1914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32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2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  <p:bldP spid="223243" grpId="0"/>
      <p:bldP spid="223245" grpId="0"/>
      <p:bldP spid="2232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C0F205B3-ED84-4433-9145-97181F23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057275"/>
          </a:xfrm>
        </p:spPr>
        <p:txBody>
          <a:bodyPr/>
          <a:lstStyle/>
          <a:p>
            <a:pPr eaLnBrk="1" hangingPunct="1"/>
            <a:r>
              <a:rPr lang="ru-RU" altLang="en-US">
                <a:solidFill>
                  <a:srgbClr val="FFC000"/>
                </a:solidFill>
              </a:rPr>
              <a:t>Символизм</a:t>
            </a:r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1B73A799-CB8A-47FD-A84A-EFCAB316C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1428750"/>
            <a:ext cx="7981950" cy="45910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В 90-е годы </a:t>
            </a:r>
            <a:r>
              <a:rPr lang="en-US" altLang="en-US">
                <a:solidFill>
                  <a:schemeClr val="tx2"/>
                </a:solidFill>
              </a:rPr>
              <a:t>XIX</a:t>
            </a:r>
            <a:r>
              <a:rPr lang="ru-RU" altLang="en-US">
                <a:solidFill>
                  <a:schemeClr val="tx2"/>
                </a:solidFill>
              </a:rPr>
              <a:t> века в России становится модным направление символизма. Оно также получило развитие в разных видах искусства, но ярче всего – в поэзии. Именно к ней мы и обратимся.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Символизм – одно из направлений в «чистом искусстве». Возник во Франции в противовес натурализму.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5FEC931C-06F5-49C1-814E-A025A2267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2050" y="1000125"/>
            <a:ext cx="7981950" cy="53054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 Символистам присуще то, что обычные слова для них имеют символический, божественный, мистический смысл, постигаемый не разумом, а откровением.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 В 90-е годы </a:t>
            </a:r>
            <a:r>
              <a:rPr lang="en-US" altLang="en-US">
                <a:solidFill>
                  <a:schemeClr val="tx2"/>
                </a:solidFill>
              </a:rPr>
              <a:t>XIX </a:t>
            </a:r>
            <a:r>
              <a:rPr lang="ru-RU" altLang="en-US">
                <a:solidFill>
                  <a:schemeClr val="tx2"/>
                </a:solidFill>
              </a:rPr>
              <a:t>века сформировалось так называемое «старшее поколение» символистов (наиболее яркий представитель – Брюсов В.Я.), а в начале </a:t>
            </a:r>
            <a:r>
              <a:rPr lang="en-US" altLang="en-US">
                <a:solidFill>
                  <a:schemeClr val="tx2"/>
                </a:solidFill>
              </a:rPr>
              <a:t>XX</a:t>
            </a:r>
            <a:r>
              <a:rPr lang="ru-RU" altLang="en-US">
                <a:solidFill>
                  <a:schemeClr val="tx2"/>
                </a:solidFill>
              </a:rPr>
              <a:t> века – «младшее поколение» (Блок А.А.). Рассмотрим их творчество подробнее.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E6064-AD28-4862-AE66-FD78300C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057275"/>
          </a:xfrm>
        </p:spPr>
        <p:txBody>
          <a:bodyPr/>
          <a:lstStyle/>
          <a:p>
            <a:r>
              <a:rPr lang="ru-RU" altLang="en-US">
                <a:solidFill>
                  <a:schemeClr val="accent2"/>
                </a:solidFill>
              </a:rPr>
              <a:t>В.Я. Брюсов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9995E55-84D2-48D5-A78B-6C39EE45B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1285875"/>
            <a:ext cx="8196262" cy="47339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 Валерий Яковлевич Брюсов (1873-1924) – закончил историко-филологический факультет Московского университета. В 1894-1895 годах выпустил три сборника под названием «Русские символисты». Важнейшая установка в его творчестве – поразить читателя чем-то необыкновенным, эпатировать его.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932B7-431F-4B77-A39C-ED198F02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628650"/>
          </a:xfrm>
        </p:spPr>
        <p:txBody>
          <a:bodyPr/>
          <a:lstStyle/>
          <a:p>
            <a:r>
              <a:rPr lang="ru-RU" altLang="en-US">
                <a:solidFill>
                  <a:schemeClr val="accent2"/>
                </a:solidFill>
              </a:rPr>
              <a:t>Творчество Брюсова В.Я.</a:t>
            </a:r>
            <a:endParaRPr lang="ru-RU" altLang="en-US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5745C066-5C46-431C-B580-CAA469029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857250"/>
            <a:ext cx="7910512" cy="5643563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en-US">
                <a:solidFill>
                  <a:srgbClr val="FF0000"/>
                </a:solidFill>
              </a:rPr>
              <a:t>Творчество (1895 год)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Тень несозданных созданий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Колыхается во сне,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Словно лопасти латаний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На эмалевой стене.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Фиолетовые руки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На эмалевой стене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Полусонно чертят звуки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В звонко-звучной тишине.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E766F-6993-40D1-8692-398887DAE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985838"/>
          </a:xfrm>
        </p:spPr>
        <p:txBody>
          <a:bodyPr/>
          <a:lstStyle/>
          <a:p>
            <a:r>
              <a:rPr lang="ru-RU" altLang="en-US">
                <a:solidFill>
                  <a:schemeClr val="accent2"/>
                </a:solidFill>
              </a:rPr>
              <a:t>А.А. Блок 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59DDC635-DFBE-4D9A-86C0-5C1223B70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1285875"/>
            <a:ext cx="7981950" cy="47339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Александр Александрович Блок (1880-1921) – свой творческий путь начал в символизме. В 1904 году вышел первый сборник его стихов «Стихи о Прекрасной Даме». Прекрасной Дамой в творчестве Блока выступает «вечная женственность». В зрелый период творчества одной из ведущих тем лирики становится тема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F7F6E-30C7-44C6-B141-B8EDE2C92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842963"/>
          </a:xfrm>
        </p:spPr>
        <p:txBody>
          <a:bodyPr/>
          <a:lstStyle/>
          <a:p>
            <a:r>
              <a:rPr lang="ru-RU" altLang="en-US">
                <a:solidFill>
                  <a:schemeClr val="accent2"/>
                </a:solidFill>
              </a:rPr>
              <a:t>Творчество А.А. Блока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2E74E0A-BFF5-45D9-9DCD-FF497BC4EE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1000125"/>
            <a:ext cx="7910512" cy="5643563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Servus – Reginae</a:t>
            </a:r>
            <a:r>
              <a:rPr lang="ru-RU" altLang="en-US">
                <a:solidFill>
                  <a:srgbClr val="FF0000"/>
                </a:solidFill>
              </a:rPr>
              <a:t> (Слуга – царице)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Не призывай. И без призыва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Приду во храм.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Склонюсь главою молчаливо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К твоим ногам.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И буду слушать приказанья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И робко ждать.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Ловить мгновенные свиданья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И вновь желать.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9" name="Rectangle 5">
            <a:extLst>
              <a:ext uri="{FF2B5EF4-FFF2-40B4-BE49-F238E27FC236}">
                <a16:creationId xmlns:a16="http://schemas.microsoft.com/office/drawing/2014/main" id="{9B31066B-FFED-485A-965A-4070A4704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1988" y="1773238"/>
            <a:ext cx="7870825" cy="48958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 Начало</a:t>
            </a:r>
            <a:r>
              <a:rPr lang="ru-RU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XX</a:t>
            </a:r>
            <a:r>
              <a:rPr lang="ru-RU" altLang="en-US">
                <a:solidFill>
                  <a:schemeClr val="tx2"/>
                </a:solidFill>
              </a:rPr>
              <a:t> века в мире характеризуется большим количеством направлений в искусстве. Естественно, Россию это не обошло.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       В презентации пойдёт речь всего о двух направлениях того периода: стиль модерн (только в изобразительном искусстве) и символизм (в поэзии). </a:t>
            </a:r>
            <a:endParaRPr lang="ru-RU" altLang="en-US"/>
          </a:p>
        </p:txBody>
      </p:sp>
      <p:sp>
        <p:nvSpPr>
          <p:cNvPr id="195590" name="Rectangle 6">
            <a:extLst>
              <a:ext uri="{FF2B5EF4-FFF2-40B4-BE49-F238E27FC236}">
                <a16:creationId xmlns:a16="http://schemas.microsoft.com/office/drawing/2014/main" id="{B0F20ED0-EA0E-4421-B598-6CDB3B95AB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Начало </a:t>
            </a:r>
            <a:r>
              <a:rPr lang="en-US" altLang="en-US">
                <a:solidFill>
                  <a:schemeClr val="accent2"/>
                </a:solidFill>
              </a:rPr>
              <a:t>XX</a:t>
            </a:r>
            <a:r>
              <a:rPr lang="ru-RU" altLang="en-US">
                <a:solidFill>
                  <a:schemeClr val="accent2"/>
                </a:solidFill>
              </a:rPr>
              <a:t> века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5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5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C8B0C59-BC1F-47D4-AB1B-5B9F64A9DB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8" y="357188"/>
            <a:ext cx="7981950" cy="5662612"/>
          </a:xfrm>
        </p:spPr>
        <p:txBody>
          <a:bodyPr/>
          <a:lstStyle/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Твоих страстей повержен силой.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Под игом слаб.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Порой – слуга; порою – милый;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И  вечно – раб.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rgbClr val="FF0000"/>
                </a:solidFill>
              </a:rPr>
              <a:t>Россия (отрывок)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Россия, нищая Россия,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Мне избы серые твои,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Твои мне песни ветровые – 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r>
              <a:rPr lang="ru-RU" altLang="en-US">
                <a:solidFill>
                  <a:schemeClr val="tx2"/>
                </a:solidFill>
              </a:rPr>
              <a:t>Как слёзы первые любви!</a:t>
            </a: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  <a:p>
            <a:pPr algn="ctr">
              <a:lnSpc>
                <a:spcPts val="3000"/>
              </a:lnSpc>
              <a:buFont typeface="Wingdings" panose="05000000000000000000" pitchFamily="2" charset="2"/>
              <a:buNone/>
            </a:pPr>
            <a:endParaRPr lang="ru-RU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Rectangle 4">
            <a:extLst>
              <a:ext uri="{FF2B5EF4-FFF2-40B4-BE49-F238E27FC236}">
                <a16:creationId xmlns:a16="http://schemas.microsoft.com/office/drawing/2014/main" id="{23857264-F13D-4724-85EF-FFC0D8E31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086600" cy="1471613"/>
          </a:xfrm>
        </p:spPr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Модерн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9CA331D0-7235-4D13-8E2E-46BAE4A260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800">
                <a:solidFill>
                  <a:schemeClr val="tx2"/>
                </a:solidFill>
              </a:rPr>
              <a:t>      Модерн расцвёл ещё в 90-е годы </a:t>
            </a:r>
            <a:r>
              <a:rPr lang="en-US" altLang="en-US" sz="2800">
                <a:solidFill>
                  <a:schemeClr val="tx2"/>
                </a:solidFill>
              </a:rPr>
              <a:t>XIX</a:t>
            </a:r>
            <a:r>
              <a:rPr lang="ru-RU" altLang="en-US" sz="2800">
                <a:solidFill>
                  <a:schemeClr val="tx2"/>
                </a:solidFill>
              </a:rPr>
              <a:t> века. В 1898 году было создано сообщество «Мир искусства». В него входили такие художники как Бенуа, Сомов, Рерих, Врубель, Бакст</a:t>
            </a:r>
          </a:p>
        </p:txBody>
      </p:sp>
      <p:pic>
        <p:nvPicPr>
          <p:cNvPr id="204806" name="Picture 6">
            <a:extLst>
              <a:ext uri="{FF2B5EF4-FFF2-40B4-BE49-F238E27FC236}">
                <a16:creationId xmlns:a16="http://schemas.microsoft.com/office/drawing/2014/main" id="{0AA67819-8504-4EC6-B3DF-08371542A4C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56100" y="2060575"/>
            <a:ext cx="4787900" cy="3035300"/>
          </a:xfrm>
          <a:solidFill>
            <a:srgbClr val="FFFFFF"/>
          </a:solidFill>
        </p:spPr>
      </p:pic>
      <p:sp>
        <p:nvSpPr>
          <p:cNvPr id="204807" name="Rectangle 7">
            <a:extLst>
              <a:ext uri="{FF2B5EF4-FFF2-40B4-BE49-F238E27FC236}">
                <a16:creationId xmlns:a16="http://schemas.microsoft.com/office/drawing/2014/main" id="{81C65438-CF39-4345-9074-D1C24B791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5084763"/>
            <a:ext cx="30638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en-US" b="1">
                <a:solidFill>
                  <a:schemeClr val="accent2"/>
                </a:solidFill>
              </a:rPr>
              <a:t>Мир искусства. 1916—1920.</a:t>
            </a:r>
            <a:br>
              <a:rPr kumimoji="0" lang="ru-RU" altLang="en-US" b="1">
                <a:solidFill>
                  <a:schemeClr val="accent2"/>
                </a:solidFill>
              </a:rPr>
            </a:br>
            <a:r>
              <a:rPr kumimoji="0" lang="ru-RU" altLang="en-US" b="1">
                <a:solidFill>
                  <a:schemeClr val="accent2"/>
                </a:solidFill>
              </a:rPr>
              <a:t>Б. М. Кустодиев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/>
      <p:bldP spid="2048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>
            <a:extLst>
              <a:ext uri="{FF2B5EF4-FFF2-40B4-BE49-F238E27FC236}">
                <a16:creationId xmlns:a16="http://schemas.microsoft.com/office/drawing/2014/main" id="{7D275557-E725-4F19-8730-19EC0787F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088" y="1773238"/>
            <a:ext cx="7772400" cy="36988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 sz="2800">
                <a:solidFill>
                  <a:schemeClr val="tx2"/>
                </a:solidFill>
              </a:rPr>
              <a:t>       Модерн – одно из течений в модернизме, этот стиль противопоставил себя нетворческому воспроизведению стилей прошлого. Модерн отказался от прямых линий (применялся растительный орнамент). Рассмотрим этот стиль в творчестве русских художников </a:t>
            </a:r>
          </a:p>
        </p:txBody>
      </p:sp>
      <p:pic>
        <p:nvPicPr>
          <p:cNvPr id="229383" name="Picture 7">
            <a:extLst>
              <a:ext uri="{FF2B5EF4-FFF2-40B4-BE49-F238E27FC236}">
                <a16:creationId xmlns:a16="http://schemas.microsoft.com/office/drawing/2014/main" id="{E0992FDB-2927-4055-9680-B69562EFE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229225"/>
            <a:ext cx="1522412" cy="1281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4" name="Picture 8">
            <a:extLst>
              <a:ext uri="{FF2B5EF4-FFF2-40B4-BE49-F238E27FC236}">
                <a16:creationId xmlns:a16="http://schemas.microsoft.com/office/drawing/2014/main" id="{AC86DF53-ABBF-4756-B90A-01EF167D2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941888"/>
            <a:ext cx="1528763" cy="16779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5" name="Picture 9">
            <a:extLst>
              <a:ext uri="{FF2B5EF4-FFF2-40B4-BE49-F238E27FC236}">
                <a16:creationId xmlns:a16="http://schemas.microsoft.com/office/drawing/2014/main" id="{0DFD5CA7-AF03-405E-8D89-40A0C061C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88913"/>
            <a:ext cx="1290638" cy="15573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6" name="Picture 10">
            <a:extLst>
              <a:ext uri="{FF2B5EF4-FFF2-40B4-BE49-F238E27FC236}">
                <a16:creationId xmlns:a16="http://schemas.microsoft.com/office/drawing/2014/main" id="{1949AC20-5322-4DB5-B319-B741A1680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797425"/>
            <a:ext cx="1519238" cy="1806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7" name="Picture 11">
            <a:extLst>
              <a:ext uri="{FF2B5EF4-FFF2-40B4-BE49-F238E27FC236}">
                <a16:creationId xmlns:a16="http://schemas.microsoft.com/office/drawing/2014/main" id="{039B146B-7543-4199-9726-884DD2AD0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60350"/>
            <a:ext cx="2376487" cy="1450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8" name="Picture 12">
            <a:extLst>
              <a:ext uri="{FF2B5EF4-FFF2-40B4-BE49-F238E27FC236}">
                <a16:creationId xmlns:a16="http://schemas.microsoft.com/office/drawing/2014/main" id="{E933FB6B-4AAA-4A33-8441-B2B25388D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437063"/>
            <a:ext cx="1335087" cy="22034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9" name="Picture 13">
            <a:extLst>
              <a:ext uri="{FF2B5EF4-FFF2-40B4-BE49-F238E27FC236}">
                <a16:creationId xmlns:a16="http://schemas.microsoft.com/office/drawing/2014/main" id="{2D188830-632F-4312-82D1-22565FDF2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60350"/>
            <a:ext cx="2284412" cy="13255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9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3" name="Rectangle 7">
            <a:extLst>
              <a:ext uri="{FF2B5EF4-FFF2-40B4-BE49-F238E27FC236}">
                <a16:creationId xmlns:a16="http://schemas.microsoft.com/office/drawing/2014/main" id="{BC749077-F05D-4C43-AC41-DD7CFD131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5150" y="260350"/>
            <a:ext cx="7086600" cy="1416050"/>
          </a:xfrm>
        </p:spPr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Мир искусства</a:t>
            </a:r>
          </a:p>
        </p:txBody>
      </p:sp>
      <p:sp>
        <p:nvSpPr>
          <p:cNvPr id="208904" name="Rectangle 8">
            <a:extLst>
              <a:ext uri="{FF2B5EF4-FFF2-40B4-BE49-F238E27FC236}">
                <a16:creationId xmlns:a16="http://schemas.microsoft.com/office/drawing/2014/main" id="{5CA26ED5-5DAA-457A-A63F-60DF1260E6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76475"/>
            <a:ext cx="9144000" cy="4581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000" b="1">
                <a:solidFill>
                  <a:schemeClr val="tx2"/>
                </a:solidFill>
              </a:rPr>
              <a:t>         </a:t>
            </a:r>
            <a:r>
              <a:rPr lang="ru-RU" altLang="en-US" sz="2400" b="1">
                <a:solidFill>
                  <a:schemeClr val="tx2"/>
                </a:solidFill>
              </a:rPr>
              <a:t>Мир искусства</a:t>
            </a:r>
            <a:r>
              <a:rPr lang="ru-RU" altLang="en-US" sz="2400">
                <a:solidFill>
                  <a:schemeClr val="tx2"/>
                </a:solidFill>
              </a:rPr>
              <a:t> — художественное объединение, сформировавшееся в России в конце 1890-х, а также одноимённый журнал, издававшийся с 1898 г. членами группы.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400">
                <a:solidFill>
                  <a:schemeClr val="tx2"/>
                </a:solidFill>
              </a:rPr>
              <a:t>         Основателями «Мира искусств» стали художник А. Н. Бенуа и театральный деятель С. П. Дягилев. Классический период в жизни объединения пришелся на 1900—1904 — в это время для группы было характерно особое единство эстетических и идейных принципов. Художники устраивали выставки под эгидой журнала «Мир искусства». После 1904 объединение расширилось и утратило идейное единство. В 1904—1910 большинство членов «Мира искусства» входило в состав </a:t>
            </a:r>
            <a:r>
              <a:rPr lang="ru-RU" altLang="en-US" sz="2400" i="1">
                <a:solidFill>
                  <a:schemeClr val="tx2"/>
                </a:solidFill>
              </a:rPr>
              <a:t>Союза русских художников</a:t>
            </a:r>
            <a:r>
              <a:rPr lang="ru-RU" altLang="en-US" sz="2400">
                <a:solidFill>
                  <a:schemeClr val="tx2"/>
                </a:solidFill>
              </a:rPr>
              <a:t>. Объединение фактически прекратило существование в 1924.</a:t>
            </a:r>
            <a:endParaRPr lang="ru-RU" altLang="en-US" sz="2400"/>
          </a:p>
        </p:txBody>
      </p:sp>
      <p:pic>
        <p:nvPicPr>
          <p:cNvPr id="208906" name="Picture 10">
            <a:extLst>
              <a:ext uri="{FF2B5EF4-FFF2-40B4-BE49-F238E27FC236}">
                <a16:creationId xmlns:a16="http://schemas.microsoft.com/office/drawing/2014/main" id="{AEEFCD6C-42F3-4A5F-ABFB-C96FDE8A0A4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78500" y="188913"/>
            <a:ext cx="3365500" cy="1951037"/>
          </a:xfrm>
          <a:solidFill>
            <a:srgbClr val="FFFFFF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89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89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3" grpId="0"/>
      <p:bldP spid="20890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>
            <a:extLst>
              <a:ext uri="{FF2B5EF4-FFF2-40B4-BE49-F238E27FC236}">
                <a16:creationId xmlns:a16="http://schemas.microsoft.com/office/drawing/2014/main" id="{BA717E4D-D5AB-42E0-B7A4-08D4867F5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086600" cy="679450"/>
          </a:xfrm>
        </p:spPr>
        <p:txBody>
          <a:bodyPr/>
          <a:lstStyle/>
          <a:p>
            <a:pPr eaLnBrk="1" hangingPunct="1"/>
            <a:r>
              <a:rPr lang="ru-RU" altLang="en-US" sz="2800" b="1">
                <a:solidFill>
                  <a:schemeClr val="accent2"/>
                </a:solidFill>
              </a:rPr>
              <a:t>Константи́н Андре́евич Со́мов</a:t>
            </a:r>
            <a:r>
              <a:rPr lang="ru-RU" altLang="en-US" sz="4000"/>
              <a:t>  </a:t>
            </a: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BA554C72-E138-44B1-AB92-30EBEAC72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8302625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000">
                <a:solidFill>
                  <a:schemeClr val="tx2"/>
                </a:solidFill>
              </a:rPr>
              <a:t>         </a:t>
            </a:r>
            <a:r>
              <a:rPr lang="ru-RU" altLang="en-US" sz="2400">
                <a:solidFill>
                  <a:schemeClr val="tx2"/>
                </a:solidFill>
              </a:rPr>
              <a:t>Константин Сомов родился 18 (30) ноября 1869 г. в Петербурге в семье Андрея Сомова, известного музейного деятеля. С 1888 по 1897 учился в петербургской Академии художеств, затем добровольно покинул ее и два года занимался в академии Коларосси в Париже. С 1899 г. жил в Петербурге.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400">
                <a:solidFill>
                  <a:schemeClr val="tx2"/>
                </a:solidFill>
              </a:rPr>
              <a:t>         Еще в молодости Сомов познакомился с А. Бенуа, В. Нувелем, Д. Философовым, с которыми вместе впоследствии участвовал в создании общества «Мир искусства».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400">
                <a:solidFill>
                  <a:schemeClr val="tx2"/>
                </a:solidFill>
              </a:rPr>
              <a:t>         В 1913 г. получил статус действительного члена Академии. В 1918 г. стал профессором Петроградских государственных свободных художественных учебных мастерских.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400">
                <a:solidFill>
                  <a:schemeClr val="tx2"/>
                </a:solidFill>
              </a:rPr>
              <a:t>         В 1923 г. Сомов уехал из России. С 1925 г. жил во Франции. Он скончался 6 мая 1939 г. в Париже.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400">
                <a:solidFill>
                  <a:schemeClr val="tx2"/>
                </a:solidFill>
              </a:rPr>
              <a:t>         Похоронен на кладбище Сент-Женевьев-де-Буа.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29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29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4" grpId="0"/>
      <p:bldP spid="2129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Rectangle 4">
            <a:extLst>
              <a:ext uri="{FF2B5EF4-FFF2-40B4-BE49-F238E27FC236}">
                <a16:creationId xmlns:a16="http://schemas.microsoft.com/office/drawing/2014/main" id="{1F354673-0150-4D77-A0AC-E3B00D347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Леон Бакст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3E762C36-88EB-4C16-9C20-E6152FA332A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1988" y="1905000"/>
            <a:ext cx="4918075" cy="45481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400" b="1">
                <a:solidFill>
                  <a:schemeClr val="tx2"/>
                </a:solidFill>
              </a:rPr>
              <a:t>       Лео́н Никола́евич Бакст</a:t>
            </a:r>
            <a:r>
              <a:rPr lang="ru-RU" altLang="en-US" sz="2400">
                <a:solidFill>
                  <a:schemeClr val="tx2"/>
                </a:solidFill>
              </a:rPr>
              <a:t> (настоящее имя — </a:t>
            </a:r>
            <a:r>
              <a:rPr lang="ru-RU" altLang="en-US" sz="2400" b="1">
                <a:solidFill>
                  <a:schemeClr val="tx2"/>
                </a:solidFill>
              </a:rPr>
              <a:t>Лейб-Хаим Израилевич</a:t>
            </a:r>
            <a:r>
              <a:rPr lang="ru-RU" altLang="en-US" sz="2400">
                <a:solidFill>
                  <a:schemeClr val="tx2"/>
                </a:solidFill>
              </a:rPr>
              <a:t>, или </a:t>
            </a:r>
            <a:r>
              <a:rPr lang="ru-RU" altLang="en-US" sz="2400" b="1">
                <a:solidFill>
                  <a:schemeClr val="tx2"/>
                </a:solidFill>
              </a:rPr>
              <a:t>Лев Самойлович Розенберг</a:t>
            </a:r>
            <a:r>
              <a:rPr lang="ru-RU" altLang="en-US" sz="2400">
                <a:solidFill>
                  <a:schemeClr val="tx2"/>
                </a:solidFill>
              </a:rPr>
              <a:t>; 1866—1924) — российский художник, сценограф, книжный иллюстратор, мастер станковой живописи и театральной графики, один из виднейших деятелей объединения «Мир искусства» и театрально-художественных проектов С. П. Дягилева. </a:t>
            </a:r>
          </a:p>
        </p:txBody>
      </p:sp>
      <p:pic>
        <p:nvPicPr>
          <p:cNvPr id="214022" name="Picture 6">
            <a:extLst>
              <a:ext uri="{FF2B5EF4-FFF2-40B4-BE49-F238E27FC236}">
                <a16:creationId xmlns:a16="http://schemas.microsoft.com/office/drawing/2014/main" id="{36D67130-58C3-4977-A8C3-C0FEBB08E85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981075"/>
            <a:ext cx="2719388" cy="4708525"/>
          </a:xfrm>
          <a:solidFill>
            <a:srgbClr val="FFFFFF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40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40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4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6E9D2-DB14-4ADB-859C-B1082A187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>
                <a:solidFill>
                  <a:schemeClr val="accent2"/>
                </a:solidFill>
              </a:rPr>
              <a:t>Творчество Бакста Л. </a:t>
            </a:r>
            <a:endParaRPr lang="ru-RU" altLang="en-US"/>
          </a:p>
        </p:txBody>
      </p:sp>
      <p:pic>
        <p:nvPicPr>
          <p:cNvPr id="29698" name="Picture 2" descr="C:\Documents and Settings\user\Рабочий стол\Бакст.jpg">
            <a:extLst>
              <a:ext uri="{FF2B5EF4-FFF2-40B4-BE49-F238E27FC236}">
                <a16:creationId xmlns:a16="http://schemas.microsoft.com/office/drawing/2014/main" id="{4B57C00D-3C30-4E95-80C6-AE6DCAFA0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643063"/>
            <a:ext cx="3175000" cy="433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 descr="C:\Documents and Settings\user\Рабочий стол\Бакст 2.jpg">
            <a:extLst>
              <a:ext uri="{FF2B5EF4-FFF2-40B4-BE49-F238E27FC236}">
                <a16:creationId xmlns:a16="http://schemas.microsoft.com/office/drawing/2014/main" id="{E89DF57C-15B0-4240-90CF-EB49CB99F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643063"/>
            <a:ext cx="29178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679503D9-57C9-4F37-9B11-375005EDE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>
                <a:solidFill>
                  <a:schemeClr val="accent2"/>
                </a:solidFill>
              </a:rPr>
              <a:t>Серге́й Васи́льевич Малю́тин</a:t>
            </a:r>
            <a:r>
              <a:rPr lang="ru-RU" altLang="en-US"/>
              <a:t> </a:t>
            </a:r>
          </a:p>
        </p:txBody>
      </p:sp>
      <p:sp>
        <p:nvSpPr>
          <p:cNvPr id="216068" name="Rectangle 4">
            <a:extLst>
              <a:ext uri="{FF2B5EF4-FFF2-40B4-BE49-F238E27FC236}">
                <a16:creationId xmlns:a16="http://schemas.microsoft.com/office/drawing/2014/main" id="{E0AA7F5C-705E-4A03-B908-2306DC435D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905000"/>
            <a:ext cx="5616575" cy="45481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en-US" sz="2800" b="1">
                <a:solidFill>
                  <a:schemeClr val="tx2"/>
                </a:solidFill>
              </a:rPr>
              <a:t>       Серге́й Васи́льевич Малю́тин</a:t>
            </a:r>
            <a:r>
              <a:rPr lang="ru-RU" altLang="en-US" sz="2800">
                <a:solidFill>
                  <a:schemeClr val="tx2"/>
                </a:solidFill>
              </a:rPr>
              <a:t> (22 сентября (4 октября) 1859, Москва — 6 декабря 1937) — российский художник, архитектор, заслуженный деятель искусств РСФСР. Сын купца, родился, жил, работал в Москве. Предположительно является автором росписи первой русской матрёшки</a:t>
            </a:r>
          </a:p>
        </p:txBody>
      </p:sp>
      <p:pic>
        <p:nvPicPr>
          <p:cNvPr id="216070" name="Picture 6">
            <a:extLst>
              <a:ext uri="{FF2B5EF4-FFF2-40B4-BE49-F238E27FC236}">
                <a16:creationId xmlns:a16="http://schemas.microsoft.com/office/drawing/2014/main" id="{19B8512F-3565-4560-840F-D9515E9B10C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83288" y="1484313"/>
            <a:ext cx="3160712" cy="4114800"/>
          </a:xfrm>
          <a:solidFill>
            <a:srgbClr val="FFFFFF"/>
          </a:solidFill>
        </p:spPr>
      </p:pic>
      <p:sp>
        <p:nvSpPr>
          <p:cNvPr id="216071" name="Rectangle 7">
            <a:extLst>
              <a:ext uri="{FF2B5EF4-FFF2-40B4-BE49-F238E27FC236}">
                <a16:creationId xmlns:a16="http://schemas.microsoft.com/office/drawing/2014/main" id="{7D698182-15FF-4B46-8422-6CA38157A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5589588"/>
            <a:ext cx="29448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kumimoji="0" lang="ru-RU" altLang="en-US" b="1">
                <a:solidFill>
                  <a:schemeClr val="accent2"/>
                </a:solidFill>
              </a:rPr>
              <a:t>Автопортрет. 1918. Масло</a:t>
            </a:r>
            <a:r>
              <a:rPr kumimoji="0" lang="ru-RU" altLang="en-US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60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60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6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6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/>
      <p:bldP spid="216071" grpId="0"/>
    </p:bldLst>
  </p:timing>
</p:sld>
</file>

<file path=ppt/theme/theme1.xml><?xml version="1.0" encoding="utf-8"?>
<a:theme xmlns:a="http://schemas.openxmlformats.org/drawingml/2006/main" name="Business Plan">
  <a:themeElements>
    <a:clrScheme name="Business Plan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Business Pl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 Pla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</Template>
  <TotalTime>619</TotalTime>
  <Words>944</Words>
  <Application>Microsoft Office PowerPoint</Application>
  <PresentationFormat>Экран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Business Plan</vt:lpstr>
      <vt:lpstr>Символизм и модерн  как стилистические направления начала XX века </vt:lpstr>
      <vt:lpstr>Начало XX века</vt:lpstr>
      <vt:lpstr>Модерн</vt:lpstr>
      <vt:lpstr>Презентация PowerPoint</vt:lpstr>
      <vt:lpstr>Мир искусства</vt:lpstr>
      <vt:lpstr>Константи́н Андре́евич Со́мов  </vt:lpstr>
      <vt:lpstr>Леон Бакст</vt:lpstr>
      <vt:lpstr>Творчество Бакста Л. </vt:lpstr>
      <vt:lpstr>Серге́й Васи́льевич Малю́тин </vt:lpstr>
      <vt:lpstr>Творчество Малютина С.В.</vt:lpstr>
      <vt:lpstr>Презентация PowerPoint</vt:lpstr>
      <vt:lpstr>Виктор Михайлович Васнецов</vt:lpstr>
      <vt:lpstr>Творчество Васнецова В.М. </vt:lpstr>
      <vt:lpstr>Символизм</vt:lpstr>
      <vt:lpstr>Презентация PowerPoint</vt:lpstr>
      <vt:lpstr>В.Я. Брюсов</vt:lpstr>
      <vt:lpstr>Творчество Брюсова В.Я.</vt:lpstr>
      <vt:lpstr>А.А. Блок </vt:lpstr>
      <vt:lpstr>Творчество А.А. Блока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Символизм и модерн как стилистические направления начала XX века </dc:title>
  <dc:creator>Даша</dc:creator>
  <cp:lastModifiedBy>Неизвестный пользователь</cp:lastModifiedBy>
  <cp:revision>72</cp:revision>
  <dcterms:created xsi:type="dcterms:W3CDTF">2008-12-10T06:07:12Z</dcterms:created>
  <dcterms:modified xsi:type="dcterms:W3CDTF">2020-04-26T19:45:49Z</dcterms:modified>
</cp:coreProperties>
</file>