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205" autoAdjust="0"/>
    <p:restoredTop sz="94643" autoAdjust="0"/>
  </p:normalViewPr>
  <p:slideViewPr>
    <p:cSldViewPr>
      <p:cViewPr varScale="1">
        <p:scale>
          <a:sx n="81" d="100"/>
          <a:sy n="81" d="100"/>
        </p:scale>
        <p:origin x="-99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54E68EA-797F-4245-AC8B-9E88D76BDB84}" type="datetimeFigureOut">
              <a:rPr lang="ru-RU" smtClean="0"/>
              <a:pPr/>
              <a:t>07.04.2020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A20C35-AD10-4723-A1AA-079E5195A1F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780108"/>
          </a:xfrm>
        </p:spPr>
        <p:txBody>
          <a:bodyPr/>
          <a:lstStyle/>
          <a:p>
            <a:r>
              <a:rPr lang="ru-RU" dirty="0" smtClean="0"/>
              <a:t>Техника прыжка в длину с разбега.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7101407"/>
            <a:ext cx="6400800" cy="144014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2819324"/>
      </p:ext>
    </p:extLst>
  </p:cSld>
  <p:clrMapOvr>
    <a:masterClrMapping/>
  </p:clrMapOvr>
  <p:transition spd="slow" advTm="4688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1143000"/>
          </a:xfrm>
        </p:spPr>
        <p:txBody>
          <a:bodyPr>
            <a:normAutofit/>
          </a:bodyPr>
          <a:lstStyle/>
          <a:p>
            <a:pPr marL="274320" lvl="0" indent="-274320" algn="ctr">
              <a:spcBef>
                <a:spcPct val="20000"/>
              </a:spcBef>
            </a:pPr>
            <a:r>
              <a:rPr lang="ru-RU" sz="2600" b="1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Прыжок «прогнувшись».</a:t>
            </a:r>
            <a:br>
              <a:rPr lang="ru-RU" sz="2600" b="1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</a:br>
            <a:endParaRPr lang="ru-RU" sz="26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628800"/>
            <a:ext cx="8568952" cy="467483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Georgia" pitchFamily="18" charset="0"/>
              </a:rPr>
              <a:t>В </a:t>
            </a:r>
            <a:r>
              <a:rPr lang="ru-RU" dirty="0">
                <a:solidFill>
                  <a:srgbClr val="000000"/>
                </a:solidFill>
                <a:latin typeface="Georgia" pitchFamily="18" charset="0"/>
              </a:rPr>
              <a:t>этом способе прыжка, оттолкнувшись от бруска, </a:t>
            </a:r>
            <a:r>
              <a:rPr lang="ru-RU" dirty="0" smtClean="0">
                <a:solidFill>
                  <a:srgbClr val="000000"/>
                </a:solidFill>
                <a:latin typeface="Georgia" pitchFamily="18" charset="0"/>
              </a:rPr>
              <a:t>спортсмен, </a:t>
            </a:r>
            <a:r>
              <a:rPr lang="ru-RU" dirty="0">
                <a:solidFill>
                  <a:srgbClr val="000000"/>
                </a:solidFill>
                <a:latin typeface="Georgia" pitchFamily="18" charset="0"/>
              </a:rPr>
              <a:t>выполнив шаг маховой ногой вперед, опускает ее вниз и выполняет полет с опущенными, отведенными назад и согнутыми в коленях, почти под прямым углом, ногами. </a:t>
            </a:r>
            <a:endParaRPr lang="ru-RU" dirty="0" smtClean="0">
              <a:solidFill>
                <a:srgbClr val="000000"/>
              </a:solidFill>
              <a:latin typeface="Georgia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Georgia" pitchFamily="18" charset="0"/>
              </a:rPr>
              <a:t>Для </a:t>
            </a:r>
            <a:r>
              <a:rPr lang="ru-RU" dirty="0">
                <a:solidFill>
                  <a:srgbClr val="000000"/>
                </a:solidFill>
                <a:latin typeface="Georgia" pitchFamily="18" charset="0"/>
              </a:rPr>
              <a:t>приземления обе ноги одновременно с наклоном туловища выбрасываются вперед. Выбрасывание рук вперед помогает приземлению, в то время как в полете они способствуют сохранению равновесия.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077152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/>
          </a:bodyPr>
          <a:lstStyle/>
          <a:p>
            <a:pPr marL="274320" lvl="0" indent="-274320" algn="ctr">
              <a:spcBef>
                <a:spcPct val="20000"/>
              </a:spcBef>
            </a:pPr>
            <a:r>
              <a:rPr lang="ru-RU" sz="2400" b="1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Прыжок «шагом».</a:t>
            </a:r>
            <a:br>
              <a:rPr lang="ru-RU" sz="2400" b="1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84331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Georgia" pitchFamily="18" charset="0"/>
              </a:rPr>
              <a:t>После </a:t>
            </a:r>
            <a:r>
              <a:rPr lang="ru-RU" dirty="0">
                <a:solidFill>
                  <a:srgbClr val="000000"/>
                </a:solidFill>
                <a:latin typeface="Georgia" pitchFamily="18" charset="0"/>
              </a:rPr>
              <a:t>отталкивания </a:t>
            </a:r>
            <a:r>
              <a:rPr lang="ru-RU" dirty="0" smtClean="0">
                <a:solidFill>
                  <a:srgbClr val="000000"/>
                </a:solidFill>
                <a:latin typeface="Georgia" pitchFamily="18" charset="0"/>
              </a:rPr>
              <a:t>ученик сохраняет </a:t>
            </a:r>
            <a:r>
              <a:rPr lang="ru-RU" dirty="0">
                <a:solidFill>
                  <a:srgbClr val="000000"/>
                </a:solidFill>
                <a:latin typeface="Georgia" pitchFamily="18" charset="0"/>
              </a:rPr>
              <a:t>вертикальное положение корпуса. Маховая нога движется вверх вперед, при этом голень слегка выдвигается вперед. </a:t>
            </a:r>
            <a:endParaRPr lang="ru-RU" dirty="0" smtClean="0">
              <a:solidFill>
                <a:srgbClr val="000000"/>
              </a:solidFill>
              <a:latin typeface="Georgia" pitchFamily="18" charset="0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Georgia" pitchFamily="18" charset="0"/>
              </a:rPr>
              <a:t>Толчковая </a:t>
            </a:r>
            <a:r>
              <a:rPr lang="ru-RU" dirty="0">
                <a:solidFill>
                  <a:srgbClr val="000000"/>
                </a:solidFill>
                <a:latin typeface="Georgia" pitchFamily="18" charset="0"/>
              </a:rPr>
              <a:t>нога в первой части полета остается сзади расслабленной и согнутой в колене под углом почти </a:t>
            </a:r>
            <a:r>
              <a:rPr lang="ru-RU" dirty="0" smtClean="0">
                <a:solidFill>
                  <a:srgbClr val="000000"/>
                </a:solidFill>
                <a:latin typeface="Georgia" pitchFamily="18" charset="0"/>
              </a:rPr>
              <a:t>90º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Georgia" pitchFamily="18" charset="0"/>
              </a:rPr>
              <a:t>Только </a:t>
            </a:r>
            <a:r>
              <a:rPr lang="ru-RU" dirty="0">
                <a:solidFill>
                  <a:srgbClr val="000000"/>
                </a:solidFill>
                <a:latin typeface="Georgia" pitchFamily="18" charset="0"/>
              </a:rPr>
              <a:t>при подтягивании толчковой ноги к маховой и начала движения ног вперед туловище начинает сгибаться вперед.</a:t>
            </a:r>
          </a:p>
          <a:p>
            <a:endParaRPr lang="ru-RU" dirty="0"/>
          </a:p>
        </p:txBody>
      </p:sp>
      <p:pic>
        <p:nvPicPr>
          <p:cNvPr id="1026" name="Picture 2" descr="C:\Users\завуч\AppData\Local\Microsoft\Windows\Temporary Internet Files\Content.IE5\B3XW0DOW\MC90028583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46838" y="4729163"/>
            <a:ext cx="1372281" cy="1986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494572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74320" lvl="0" indent="-274320" algn="ctr">
              <a:spcBef>
                <a:spcPct val="20000"/>
              </a:spcBef>
            </a:pPr>
            <a:r>
              <a:rPr lang="ru-RU" sz="2600" b="1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  <a:t>«Ножницы».</a:t>
            </a:r>
            <a:br>
              <a:rPr lang="ru-RU" sz="2600" b="1" dirty="0">
                <a:solidFill>
                  <a:srgbClr val="000000"/>
                </a:solidFill>
                <a:latin typeface="Arial"/>
                <a:ea typeface="+mn-ea"/>
                <a:cs typeface="+mn-cs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После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отталкивания прыгун выполняет в воздухе 2½. реже З½, шага. При этом он занимает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прогнутое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положение, обеспечивающее хорошее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приземление</a:t>
            </a: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Энергичное и высокое выбрасывание перед приземлением голеней вперед – вариант этого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прыжка.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endParaRPr lang="ru-RU" dirty="0"/>
          </a:p>
        </p:txBody>
      </p:sp>
      <p:pic>
        <p:nvPicPr>
          <p:cNvPr id="2050" name="Picture 2" descr="C:\Users\завуч\AppData\Local\Microsoft\Windows\Temporary Internet Files\Content.IE5\UXR8I9MA\MC9002421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718661"/>
            <a:ext cx="1687513" cy="1812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005027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 чего состоит прыжок: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effectLst/>
                <a:latin typeface="georgia"/>
              </a:rPr>
              <a:t>Технику целостного прыжка в длину с разбега можно разделить на четыре части: разбег, отталкивание, полет и приземление.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31001097"/>
      </p:ext>
    </p:extLst>
  </p:cSld>
  <p:clrMapOvr>
    <a:masterClrMapping/>
  </p:clrMapOvr>
  <p:transition spd="slow" advTm="8094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252728"/>
            <a:ext cx="8229600" cy="1252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effectLst/>
                <a:latin typeface="georgia"/>
              </a:rPr>
              <a:t>Прыжки в длину с разбега входили в состав пентатлона еще в Древней Греции. </a:t>
            </a:r>
          </a:p>
          <a:p>
            <a:r>
              <a:rPr lang="ru-RU" dirty="0" smtClean="0">
                <a:effectLst/>
                <a:latin typeface="georgia"/>
              </a:rPr>
              <a:t>Историки не могут точно сказать, как проводился этот вид спорта, но известно, что древние атлеты прыгали с гантелями в руках, отталкиваясь от твердого грунта, и приземлялись на мягкую, взрыхленную землю.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73025355"/>
      </p:ext>
    </p:extLst>
  </p:cSld>
  <p:clrMapOvr>
    <a:masterClrMapping/>
  </p:clrMapOvr>
  <p:transition spd="slow" advTm="10581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256785"/>
            <a:ext cx="8229600" cy="1252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>
                <a:effectLst/>
                <a:latin typeface="georgia"/>
              </a:rPr>
              <a:t>Разбег.</a:t>
            </a:r>
            <a:r>
              <a:rPr lang="ru-RU" b="1" dirty="0" smtClean="0">
                <a:effectLst/>
                <a:latin typeface="georgia"/>
              </a:rPr>
              <a:t> </a:t>
            </a:r>
            <a:r>
              <a:rPr lang="ru-RU" dirty="0" smtClean="0">
                <a:effectLst/>
                <a:latin typeface="georgia"/>
              </a:rPr>
              <a:t>Разбег в прыжках в длину служит для создания оптимальной скорости прыгуна. </a:t>
            </a:r>
            <a:endParaRPr lang="ru-RU" dirty="0">
              <a:latin typeface="georgia"/>
            </a:endParaRPr>
          </a:p>
          <a:p>
            <a:r>
              <a:rPr lang="ru-RU" dirty="0" smtClean="0">
                <a:effectLst/>
                <a:latin typeface="georgia"/>
              </a:rPr>
              <a:t>Сам разбег условно можно разделить на три части: начало разбега, приобретение скорости разбега, подготовка к отталкиванию.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61085572"/>
      </p:ext>
    </p:extLst>
  </p:cSld>
  <p:clrMapOvr>
    <a:masterClrMapping/>
  </p:clrMapOvr>
  <p:transition spd="slow" advTm="10579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1252728"/>
            <a:ext cx="8229600" cy="1252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effectLst/>
                <a:latin typeface="georgia"/>
              </a:rPr>
              <a:t>Начало разбега</a:t>
            </a:r>
            <a:r>
              <a:rPr lang="ru-RU" b="1" dirty="0" smtClean="0">
                <a:effectLst/>
                <a:latin typeface="georgia"/>
              </a:rPr>
              <a:t>                                                       </a:t>
            </a:r>
            <a:r>
              <a:rPr lang="ru-RU" dirty="0" smtClean="0">
                <a:effectLst/>
                <a:latin typeface="georgia"/>
              </a:rPr>
              <a:t>При начале разбега с места учащийся начинает движение с контрольной отметки, поставив одну ногу вперед, другую — сзади на носке.</a:t>
            </a:r>
          </a:p>
          <a:p>
            <a:r>
              <a:rPr lang="ru-RU" dirty="0" smtClean="0">
                <a:effectLst/>
                <a:latin typeface="georgia"/>
              </a:rPr>
              <a:t>В </a:t>
            </a:r>
            <a:r>
              <a:rPr lang="ru-RU" i="1" dirty="0" smtClean="0">
                <a:effectLst/>
                <a:latin typeface="georgia"/>
              </a:rPr>
              <a:t>подготовке к отталкиванию </a:t>
            </a:r>
            <a:r>
              <a:rPr lang="ru-RU" dirty="0" smtClean="0">
                <a:effectLst/>
                <a:latin typeface="georgia"/>
              </a:rPr>
              <a:t>на последних 3-4 беговых шагах учащийся должен развить оптимальную для себя скорость.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00094708"/>
      </p:ext>
    </p:extLst>
  </p:cSld>
  <p:clrMapOvr>
    <a:masterClrMapping/>
  </p:clrMapOvr>
  <p:transition spd="slow" advTm="1193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0927" y="-114300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649491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effectLst/>
                <a:latin typeface="georgia"/>
              </a:rPr>
              <a:t>Отталкивание. </a:t>
            </a:r>
            <a:r>
              <a:rPr lang="ru-RU" dirty="0" smtClean="0">
                <a:effectLst/>
                <a:latin typeface="georgia"/>
              </a:rPr>
              <a:t>Эта часть прыжка начинается с момента постановки ноги на место отталкивания. Нога ставится на всю стопу с акцентом на внешний свод.</a:t>
            </a:r>
          </a:p>
          <a:p>
            <a:r>
              <a:rPr lang="ru-RU" dirty="0" smtClean="0">
                <a:effectLst/>
                <a:latin typeface="georgia"/>
              </a:rPr>
              <a:t>Оптимальный угол постановки толчковой ноги — около 70°, нога слегка сгибается в коленном суставе. </a:t>
            </a:r>
          </a:p>
          <a:p>
            <a:r>
              <a:rPr lang="ru-RU" dirty="0" smtClean="0">
                <a:effectLst/>
                <a:latin typeface="georgia"/>
              </a:rPr>
              <a:t>Заканчивается отталкивание в момент отрыва стопы от опоры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8625"/>
          <a:stretch/>
        </p:blipFill>
        <p:spPr>
          <a:xfrm>
            <a:off x="5220072" y="4005064"/>
            <a:ext cx="3851920" cy="267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8582266"/>
      </p:ext>
    </p:extLst>
  </p:cSld>
  <p:clrMapOvr>
    <a:masterClrMapping/>
  </p:clrMapOvr>
  <p:transition spd="slow" advTm="17696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9469" y="-1256785"/>
            <a:ext cx="8229600" cy="1252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88640"/>
            <a:ext cx="7787002" cy="648072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effectLst/>
                <a:latin typeface="georgia"/>
              </a:rPr>
              <a:t>Полет. </a:t>
            </a:r>
            <a:r>
              <a:rPr lang="ru-RU" dirty="0" smtClean="0">
                <a:effectLst/>
                <a:latin typeface="georgia"/>
              </a:rPr>
              <a:t>После отрыва тела прыгуна от места отталкивания начинается полетная фаза.</a:t>
            </a:r>
          </a:p>
          <a:p>
            <a:r>
              <a:rPr lang="ru-RU" dirty="0" smtClean="0">
                <a:effectLst/>
                <a:latin typeface="georgia"/>
              </a:rPr>
              <a:t>Он представляет собой полет в шаге. После отталкивания толчковая нога некоторое время остается сзади почти прямая, маховая нога согнута в тазобедренном суставе до уровня горизонта, голень согнута в коленном суставе под прямым углом с бедром маховой ноги. </a:t>
            </a:r>
          </a:p>
          <a:p>
            <a:r>
              <a:rPr lang="ru-RU" dirty="0" smtClean="0">
                <a:effectLst/>
                <a:latin typeface="georgia"/>
              </a:rPr>
              <a:t>Туловище слегка наклонено вперед. </a:t>
            </a:r>
            <a:endParaRPr lang="ru-RU" dirty="0"/>
          </a:p>
        </p:txBody>
      </p:sp>
      <p:pic>
        <p:nvPicPr>
          <p:cNvPr id="1026" name="Picture 2" descr="C:\Users\ivantipina\Documents\Лютая Т.И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25144"/>
            <a:ext cx="7471445" cy="2047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085364644"/>
      </p:ext>
    </p:extLst>
  </p:cSld>
  <p:clrMapOvr>
    <a:masterClrMapping/>
  </p:clrMapOvr>
  <p:transition spd="slow" advTm="20405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-1323528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6336704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effectLst/>
                <a:latin typeface="georgia"/>
              </a:rPr>
              <a:t>Приземление.</a:t>
            </a:r>
            <a:r>
              <a:rPr lang="ru-RU" b="1" dirty="0" smtClean="0">
                <a:effectLst/>
                <a:latin typeface="georgia"/>
              </a:rPr>
              <a:t> </a:t>
            </a:r>
            <a:r>
              <a:rPr lang="ru-RU" dirty="0" smtClean="0">
                <a:effectLst/>
                <a:latin typeface="georgia"/>
              </a:rPr>
              <a:t>Эта заключительная часть прыжка имеет большое значение для его дальности.</a:t>
            </a:r>
            <a:endParaRPr lang="ru-RU" dirty="0">
              <a:latin typeface="georgia"/>
            </a:endParaRPr>
          </a:p>
          <a:p>
            <a:r>
              <a:rPr lang="ru-RU" dirty="0" smtClean="0">
                <a:effectLst/>
                <a:latin typeface="georgia"/>
              </a:rPr>
              <a:t> Подготовка к приземлению начинается в последней части полета.</a:t>
            </a:r>
            <a:endParaRPr lang="ru-RU" dirty="0" smtClean="0">
              <a:latin typeface="georgia"/>
            </a:endParaRPr>
          </a:p>
          <a:p>
            <a:r>
              <a:rPr lang="ru-RU" dirty="0" smtClean="0">
                <a:effectLst/>
                <a:latin typeface="georgia"/>
              </a:rPr>
              <a:t>Прыгун выпрямляет ноги в коленных суставах, плечи уходят вперед, руки, чуть согнутые в локтевых суставах, отводятся как можно дальше назад. </a:t>
            </a:r>
            <a:endParaRPr lang="ru-RU" dirty="0"/>
          </a:p>
        </p:txBody>
      </p:sp>
      <p:pic>
        <p:nvPicPr>
          <p:cNvPr id="2050" name="Picture 2" descr="C:\Users\ivantipina\Documents\Лютая Т.И\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221088"/>
            <a:ext cx="712879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09429856"/>
      </p:ext>
    </p:extLst>
  </p:cSld>
  <p:clrMapOvr>
    <a:masterClrMapping/>
  </p:clrMapOvr>
  <p:transition spd="slow" advTm="15501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1395536"/>
            <a:ext cx="8229600" cy="1252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404664"/>
            <a:ext cx="8424936" cy="57214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dirty="0" smtClean="0">
                <a:effectLst/>
                <a:latin typeface="Georgia" pitchFamily="18" charset="0"/>
              </a:rPr>
              <a:t>После соприкосновения стоп ног с поверхностью приземления (песком) прыгун активно посылает руки вперед, сгибая ноги в коленных суставах.  </a:t>
            </a:r>
          </a:p>
          <a:p>
            <a:pPr algn="just">
              <a:spcBef>
                <a:spcPts val="0"/>
              </a:spcBef>
            </a:pPr>
            <a:endParaRPr lang="ru-RU" b="1" dirty="0" smtClean="0">
              <a:solidFill>
                <a:srgbClr val="000000"/>
              </a:solidFill>
              <a:latin typeface="Georgia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b="1" dirty="0" smtClean="0">
                <a:solidFill>
                  <a:srgbClr val="000000"/>
                </a:solidFill>
                <a:latin typeface="Georgia" pitchFamily="18" charset="0"/>
              </a:rPr>
              <a:t>Варианты </a:t>
            </a:r>
            <a:r>
              <a:rPr lang="ru-RU" b="1" dirty="0">
                <a:solidFill>
                  <a:srgbClr val="000000"/>
                </a:solidFill>
                <a:latin typeface="Georgia" pitchFamily="18" charset="0"/>
              </a:rPr>
              <a:t>полетной фазы.</a:t>
            </a:r>
          </a:p>
          <a:p>
            <a:pPr algn="just">
              <a:spcBef>
                <a:spcPts val="0"/>
              </a:spcBef>
            </a:pPr>
            <a:r>
              <a:rPr lang="ru-RU" dirty="0">
                <a:solidFill>
                  <a:srgbClr val="000000"/>
                </a:solidFill>
                <a:latin typeface="Georgia" pitchFamily="18" charset="0"/>
              </a:rPr>
              <a:t>В то время как техника разбега и отталкивания в прыжках в длину в принципе одинакова, полетная фаза имеет 3 основных варианта: прыжок «шагом» или «согнув ноги», «прогнувшись» и «ножницы».</a:t>
            </a:r>
          </a:p>
          <a:p>
            <a:pPr>
              <a:spcBef>
                <a:spcPts val="0"/>
              </a:spcBef>
            </a:pPr>
            <a:endParaRPr lang="ru-RU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0745662"/>
      </p:ext>
    </p:extLst>
  </p:cSld>
  <p:clrMapOvr>
    <a:masterClrMapping/>
  </p:clrMapOvr>
  <p:transition spd="slow" advTm="1072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143</TotalTime>
  <Words>552</Words>
  <Application>Microsoft Office PowerPoint</Application>
  <PresentationFormat>Экран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Техника прыжка в длину с разбега.</vt:lpstr>
      <vt:lpstr>Из чего состоит прыжок: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Прыжок «прогнувшись». </vt:lpstr>
      <vt:lpstr>Прыжок «шагом». </vt:lpstr>
      <vt:lpstr>«Ножницы».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Прыжка с разбега.</dc:title>
  <dc:creator>Антипина Ирина Владиславовна</dc:creator>
  <cp:lastModifiedBy>123</cp:lastModifiedBy>
  <cp:revision>27</cp:revision>
  <dcterms:created xsi:type="dcterms:W3CDTF">2013-01-17T07:40:04Z</dcterms:created>
  <dcterms:modified xsi:type="dcterms:W3CDTF">2020-04-07T14:36:33Z</dcterms:modified>
</cp:coreProperties>
</file>