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7"/>
  </p:notesMasterIdLst>
  <p:sldIdLst>
    <p:sldId id="259" r:id="rId3"/>
    <p:sldId id="256" r:id="rId4"/>
    <p:sldId id="257" r:id="rId5"/>
    <p:sldId id="260" r:id="rId6"/>
    <p:sldId id="261" r:id="rId7"/>
    <p:sldId id="262" r:id="rId8"/>
    <p:sldId id="263" r:id="rId9"/>
    <p:sldId id="258" r:id="rId10"/>
    <p:sldId id="266" r:id="rId11"/>
    <p:sldId id="264" r:id="rId12"/>
    <p:sldId id="265" r:id="rId13"/>
    <p:sldId id="267" r:id="rId14"/>
    <p:sldId id="268" r:id="rId15"/>
    <p:sldId id="269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65F86C-48BD-4B65-96C3-EB72359D0E76}" type="datetimeFigureOut">
              <a:rPr lang="ru-RU" smtClean="0"/>
              <a:t>26.03.2020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DE5B74-A23B-41E9-9915-65B9AEEA2C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74857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5AD93-3859-4414-A339-03B5C7CDC32F}" type="datetimeFigureOut">
              <a:rPr lang="ru-RU" smtClean="0"/>
              <a:t>26.03.2020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23622-B2A8-4F73-859B-F95940633D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1519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5AD93-3859-4414-A339-03B5C7CDC32F}" type="datetimeFigureOut">
              <a:rPr lang="ru-RU" smtClean="0"/>
              <a:t>26.03.2020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23622-B2A8-4F73-859B-F95940633D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64576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5AD93-3859-4414-A339-03B5C7CDC32F}" type="datetimeFigureOut">
              <a:rPr lang="ru-RU" smtClean="0"/>
              <a:t>26.03.2020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23622-B2A8-4F73-859B-F95940633D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73585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00EA6-D7F8-46AA-962C-F613FD955F8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FCD7A-D738-4FF7-999C-F1F78DDC852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41560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00EA6-D7F8-46AA-962C-F613FD955F8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FCD7A-D738-4FF7-999C-F1F78DDC852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59973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00EA6-D7F8-46AA-962C-F613FD955F8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FCD7A-D738-4FF7-999C-F1F78DDC852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65598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00EA6-D7F8-46AA-962C-F613FD955F8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FCD7A-D738-4FF7-999C-F1F78DDC852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05089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00EA6-D7F8-46AA-962C-F613FD955F8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FCD7A-D738-4FF7-999C-F1F78DDC852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32829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00EA6-D7F8-46AA-962C-F613FD955F8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FCD7A-D738-4FF7-999C-F1F78DDC852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2751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00EA6-D7F8-46AA-962C-F613FD955F8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FCD7A-D738-4FF7-999C-F1F78DDC852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39876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00EA6-D7F8-46AA-962C-F613FD955F8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FCD7A-D738-4FF7-999C-F1F78DDC852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715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5AD93-3859-4414-A339-03B5C7CDC32F}" type="datetimeFigureOut">
              <a:rPr lang="ru-RU" smtClean="0"/>
              <a:t>26.03.2020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23622-B2A8-4F73-859B-F95940633D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68495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00EA6-D7F8-46AA-962C-F613FD955F8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FCD7A-D738-4FF7-999C-F1F78DDC852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54689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00EA6-D7F8-46AA-962C-F613FD955F8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FCD7A-D738-4FF7-999C-F1F78DDC852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3434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00EA6-D7F8-46AA-962C-F613FD955F8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FCD7A-D738-4FF7-999C-F1F78DDC852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94237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5AD93-3859-4414-A339-03B5C7CDC32F}" type="datetimeFigureOut">
              <a:rPr lang="ru-RU" smtClean="0"/>
              <a:t>26.03.2020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23622-B2A8-4F73-859B-F95940633D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66084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5AD93-3859-4414-A339-03B5C7CDC32F}" type="datetimeFigureOut">
              <a:rPr lang="ru-RU" smtClean="0"/>
              <a:t>26.03.2020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23622-B2A8-4F73-859B-F95940633D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47762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5AD93-3859-4414-A339-03B5C7CDC32F}" type="datetimeFigureOut">
              <a:rPr lang="ru-RU" smtClean="0"/>
              <a:t>26.03.2020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23622-B2A8-4F73-859B-F95940633D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69708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5AD93-3859-4414-A339-03B5C7CDC32F}" type="datetimeFigureOut">
              <a:rPr lang="ru-RU" smtClean="0"/>
              <a:t>26.03.2020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23622-B2A8-4F73-859B-F95940633D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9221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5AD93-3859-4414-A339-03B5C7CDC32F}" type="datetimeFigureOut">
              <a:rPr lang="ru-RU" smtClean="0"/>
              <a:t>26.03.2020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23622-B2A8-4F73-859B-F95940633D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4878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5AD93-3859-4414-A339-03B5C7CDC32F}" type="datetimeFigureOut">
              <a:rPr lang="ru-RU" smtClean="0"/>
              <a:t>26.03.2020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23622-B2A8-4F73-859B-F95940633D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08967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5AD93-3859-4414-A339-03B5C7CDC32F}" type="datetimeFigureOut">
              <a:rPr lang="ru-RU" smtClean="0"/>
              <a:t>26.03.2020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23622-B2A8-4F73-859B-F95940633D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77709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45AD93-3859-4414-A339-03B5C7CDC32F}" type="datetimeFigureOut">
              <a:rPr lang="ru-RU" smtClean="0"/>
              <a:t>26.03.2020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F23622-B2A8-4F73-859B-F95940633D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2809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600EA6-D7F8-46AA-962C-F613FD955F8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8FCD7A-D738-4FF7-999C-F1F78DDC852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6113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552" y="620688"/>
            <a:ext cx="7920880" cy="4680520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rgbClr val="002060"/>
                </a:solidFill>
              </a:rPr>
              <a:t>Урок русского языка</a:t>
            </a:r>
            <a:br>
              <a:rPr lang="ru-RU" sz="3600" dirty="0" smtClean="0">
                <a:solidFill>
                  <a:srgbClr val="002060"/>
                </a:solidFill>
              </a:rPr>
            </a:br>
            <a:r>
              <a:rPr lang="ru-RU" sz="3600" dirty="0" smtClean="0">
                <a:solidFill>
                  <a:srgbClr val="002060"/>
                </a:solidFill>
              </a:rPr>
              <a:t>4 класс</a:t>
            </a:r>
            <a:br>
              <a:rPr lang="ru-RU" sz="3600" dirty="0" smtClean="0">
                <a:solidFill>
                  <a:srgbClr val="002060"/>
                </a:solidFill>
              </a:rPr>
            </a:br>
            <a:r>
              <a:rPr lang="ru-RU" sz="3600" dirty="0" smtClean="0">
                <a:solidFill>
                  <a:srgbClr val="002060"/>
                </a:solidFill>
              </a:rPr>
              <a:t/>
            </a:r>
            <a:br>
              <a:rPr lang="ru-RU" sz="3600" dirty="0" smtClean="0">
                <a:solidFill>
                  <a:srgbClr val="002060"/>
                </a:solidFill>
              </a:rPr>
            </a:br>
            <a:r>
              <a:rPr lang="ru-RU" sz="3600" dirty="0" smtClean="0">
                <a:solidFill>
                  <a:srgbClr val="002060"/>
                </a:solidFill>
              </a:rPr>
              <a:t/>
            </a:r>
            <a:br>
              <a:rPr lang="ru-RU" sz="3600" dirty="0" smtClean="0">
                <a:solidFill>
                  <a:srgbClr val="002060"/>
                </a:solidFill>
              </a:rPr>
            </a:br>
            <a:r>
              <a:rPr lang="ru-RU" sz="3600" dirty="0" smtClean="0">
                <a:latin typeface="Times New Roman" pitchFamily="18" charset="0"/>
                <a:ea typeface="Calibri"/>
                <a:cs typeface="Times New Roman"/>
              </a:rPr>
              <a:t>Тема: « Спряжение глаголов </a:t>
            </a:r>
            <a:r>
              <a:rPr lang="ru-RU" sz="3200" dirty="0" smtClean="0">
                <a:latin typeface="Times New Roman" pitchFamily="18" charset="0"/>
              </a:rPr>
              <a:t>2-е лицо глаголов настоящего  времени в единственном числе</a:t>
            </a:r>
            <a:r>
              <a:rPr lang="ru-RU" sz="3600" dirty="0" smtClean="0">
                <a:latin typeface="Times New Roman" pitchFamily="18" charset="0"/>
                <a:ea typeface="Calibri"/>
                <a:cs typeface="Times New Roman"/>
              </a:rPr>
              <a:t>»</a:t>
            </a:r>
            <a:br>
              <a:rPr lang="ru-RU" sz="3600" dirty="0" smtClean="0">
                <a:latin typeface="Times New Roman" pitchFamily="18" charset="0"/>
                <a:ea typeface="Calibri"/>
                <a:cs typeface="Times New Roman"/>
              </a:rPr>
            </a:br>
            <a:r>
              <a:rPr lang="ru-RU" sz="4000" dirty="0" smtClean="0">
                <a:latin typeface="Times New Roman" pitchFamily="18" charset="0"/>
              </a:rPr>
              <a:t/>
            </a:r>
            <a:br>
              <a:rPr lang="ru-RU" sz="4000" dirty="0" smtClean="0">
                <a:latin typeface="Times New Roman" pitchFamily="18" charset="0"/>
              </a:rPr>
            </a:br>
            <a:endParaRPr lang="ru-RU" sz="2800" dirty="0">
              <a:latin typeface="Times New Roman" pitchFamily="18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427984" y="4941168"/>
            <a:ext cx="4064000" cy="1223962"/>
          </a:xfrm>
        </p:spPr>
        <p:txBody>
          <a:bodyPr/>
          <a:lstStyle/>
          <a:p>
            <a:pPr algn="r"/>
            <a:endParaRPr lang="ru-RU" sz="16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7550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/>
          <a:lstStyle/>
          <a:p>
            <a:r>
              <a:rPr lang="ru-RU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ФИЗМИНУТКА</a:t>
            </a:r>
            <a:endParaRPr lang="ru-RU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https://avatars.mds.yandex.net/get-pdb/1781474/f0e3cee7-5ec5-4cfc-888c-e7808dac0758/s1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772816"/>
            <a:ext cx="7533632" cy="4237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9789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301608" cy="1359024"/>
          </a:xfrm>
        </p:spPr>
        <p:txBody>
          <a:bodyPr>
            <a:normAutofit fontScale="90000"/>
          </a:bodyPr>
          <a:lstStyle/>
          <a:p>
            <a:r>
              <a:rPr lang="ru-RU" sz="4000" b="1" i="0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Закрепление материала.</a:t>
            </a:r>
            <a:br>
              <a:rPr lang="ru-RU" sz="4000" b="1" i="0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solidFill>
                  <a:srgbClr val="C00000"/>
                </a:solidFill>
                <a:effectLst/>
                <a:latin typeface="Times New Roman"/>
                <a:ea typeface="Times New Roman"/>
              </a:rPr>
              <a:t>Выпишите глаголы 2-го лица единственного числа, обо­значьте орфограмму</a:t>
            </a:r>
            <a:r>
              <a:rPr lang="ru-RU" sz="2200" b="1" dirty="0">
                <a:solidFill>
                  <a:srgbClr val="C00000"/>
                </a:solidFill>
                <a:latin typeface="Times New Roman"/>
                <a:ea typeface="Times New Roman"/>
              </a:rPr>
              <a:t>.</a:t>
            </a:r>
            <a:endParaRPr lang="ru-RU" sz="2200" b="1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1772817"/>
            <a:ext cx="7528023" cy="25699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800" dirty="0" smtClean="0">
                <a:solidFill>
                  <a:srgbClr val="002060"/>
                </a:solidFill>
                <a:effectLst/>
                <a:latin typeface="Times New Roman"/>
                <a:ea typeface="Calibri"/>
                <a:cs typeface="Times New Roman"/>
              </a:rPr>
              <a:t>1) </a:t>
            </a:r>
            <a:r>
              <a:rPr lang="ru-RU" sz="2800" dirty="0" smtClean="0">
                <a:solidFill>
                  <a:srgbClr val="002060"/>
                </a:solidFill>
                <a:effectLst/>
                <a:latin typeface="Times New Roman"/>
                <a:ea typeface="Times New Roman"/>
                <a:cs typeface="Times New Roman"/>
              </a:rPr>
              <a:t>Поспешишь - людей насмешишь. 2) Слово не воробей: вылетит — не поймаешь. 3) От умного научишься, от глупого разучишься. 4) Два века не проживёшь. 5) Посеешь в пору — соберёшь зерна гору.</a:t>
            </a:r>
            <a:endParaRPr lang="ru-RU" sz="2800" dirty="0">
              <a:solidFill>
                <a:srgbClr val="002060"/>
              </a:solidFill>
              <a:ea typeface="Calibri"/>
              <a:cs typeface="Times New Roman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717032"/>
            <a:ext cx="2227007" cy="2368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7010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2111003" y="2015532"/>
            <a:ext cx="648072" cy="458128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707905" y="2025824"/>
            <a:ext cx="716892" cy="447836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6012160" y="2060848"/>
            <a:ext cx="659482" cy="412812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363031" y="2526432"/>
            <a:ext cx="624793" cy="504056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965848" y="2572360"/>
            <a:ext cx="678160" cy="504056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5868144" y="2572360"/>
            <a:ext cx="648072" cy="458128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644008" y="1465548"/>
            <a:ext cx="720080" cy="504056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411760" y="1412776"/>
            <a:ext cx="720080" cy="470054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301608" cy="1359024"/>
          </a:xfrm>
        </p:spPr>
        <p:txBody>
          <a:bodyPr>
            <a:normAutofit/>
          </a:bodyPr>
          <a:lstStyle/>
          <a:p>
            <a:r>
              <a:rPr lang="ru-RU" b="1" i="0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Проверь себя!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32409" y="1285156"/>
            <a:ext cx="6984776" cy="1791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3200" dirty="0" smtClean="0">
                <a:solidFill>
                  <a:srgbClr val="002060"/>
                </a:solidFill>
                <a:effectLst/>
                <a:latin typeface="Times New Roman"/>
                <a:ea typeface="Times New Roman"/>
                <a:cs typeface="Times New Roman"/>
              </a:rPr>
              <a:t>Поспешишь, насмешишь, (не) поймаешь, научишься, разучишься, проживёшь, посеешь, соберёшь.</a:t>
            </a:r>
            <a:endParaRPr lang="ru-RU" sz="3200" dirty="0">
              <a:solidFill>
                <a:srgbClr val="002060"/>
              </a:solidFill>
              <a:ea typeface="Calibri"/>
              <a:cs typeface="Times New Roman"/>
            </a:endParaRPr>
          </a:p>
        </p:txBody>
      </p:sp>
      <p:pic>
        <p:nvPicPr>
          <p:cNvPr id="9218" name="Picture 2" descr="C:\Users\Орлова Лариса\Desktop\Картинки для презентаций\dac1e5425380754e1db296f32801106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9075" y="3316058"/>
            <a:ext cx="2172965" cy="2776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6974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764704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РЕФЛЕКСИЯ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42" name="Picture 2" descr="https://felicina.ru/wp-content/uploads/2018/09/picture-776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683568" y="1604094"/>
            <a:ext cx="1980220" cy="2116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827584" y="3665572"/>
            <a:ext cx="1978025" cy="2116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131840" y="1483043"/>
            <a:ext cx="4392488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b="0" i="0" dirty="0" smtClean="0">
                <a:solidFill>
                  <a:srgbClr val="002060"/>
                </a:solidFill>
                <a:effectLst/>
                <a:latin typeface="Times New Roman"/>
              </a:rPr>
              <a:t>сегодня я узнал…</a:t>
            </a:r>
            <a:endParaRPr lang="ru-RU" sz="3200" b="0" i="0" dirty="0" smtClean="0">
              <a:solidFill>
                <a:srgbClr val="002060"/>
              </a:solidFill>
              <a:effectLst/>
              <a:latin typeface="Arial"/>
            </a:endParaRPr>
          </a:p>
          <a:p>
            <a:pPr algn="just"/>
            <a:r>
              <a:rPr lang="ru-RU" sz="3200" b="0" i="0" dirty="0" smtClean="0">
                <a:solidFill>
                  <a:srgbClr val="002060"/>
                </a:solidFill>
                <a:effectLst/>
                <a:latin typeface="Times New Roman"/>
              </a:rPr>
              <a:t>было трудно…</a:t>
            </a:r>
            <a:endParaRPr lang="ru-RU" sz="3200" b="0" i="0" dirty="0" smtClean="0">
              <a:solidFill>
                <a:srgbClr val="002060"/>
              </a:solidFill>
              <a:effectLst/>
              <a:latin typeface="Arial"/>
            </a:endParaRPr>
          </a:p>
          <a:p>
            <a:pPr algn="just"/>
            <a:r>
              <a:rPr lang="ru-RU" sz="3200" b="0" i="0" dirty="0" smtClean="0">
                <a:solidFill>
                  <a:srgbClr val="002060"/>
                </a:solidFill>
                <a:effectLst/>
                <a:latin typeface="Times New Roman"/>
              </a:rPr>
              <a:t>я понял, что…</a:t>
            </a:r>
            <a:endParaRPr lang="ru-RU" sz="3200" b="0" i="0" dirty="0" smtClean="0">
              <a:solidFill>
                <a:srgbClr val="002060"/>
              </a:solidFill>
              <a:effectLst/>
              <a:latin typeface="Arial"/>
            </a:endParaRPr>
          </a:p>
          <a:p>
            <a:pPr algn="just"/>
            <a:r>
              <a:rPr lang="ru-RU" sz="3200" b="0" i="0" dirty="0" smtClean="0">
                <a:solidFill>
                  <a:srgbClr val="002060"/>
                </a:solidFill>
                <a:effectLst/>
                <a:latin typeface="Times New Roman"/>
              </a:rPr>
              <a:t>теперь я могу…</a:t>
            </a:r>
            <a:endParaRPr lang="ru-RU" sz="3200" b="0" i="0" dirty="0" smtClean="0">
              <a:solidFill>
                <a:srgbClr val="002060"/>
              </a:solidFill>
              <a:effectLst/>
              <a:latin typeface="Arial"/>
            </a:endParaRPr>
          </a:p>
          <a:p>
            <a:pPr algn="just"/>
            <a:r>
              <a:rPr lang="ru-RU" sz="3200" b="0" i="0" dirty="0" smtClean="0">
                <a:solidFill>
                  <a:srgbClr val="002060"/>
                </a:solidFill>
                <a:effectLst/>
                <a:latin typeface="Times New Roman"/>
              </a:rPr>
              <a:t>я научился…</a:t>
            </a:r>
            <a:endParaRPr lang="ru-RU" sz="3200" b="0" i="0" dirty="0" smtClean="0">
              <a:solidFill>
                <a:srgbClr val="002060"/>
              </a:solidFill>
              <a:effectLst/>
              <a:latin typeface="Arial"/>
            </a:endParaRPr>
          </a:p>
          <a:p>
            <a:pPr algn="just"/>
            <a:r>
              <a:rPr lang="ru-RU" sz="3200" b="0" i="0" dirty="0" smtClean="0">
                <a:solidFill>
                  <a:srgbClr val="002060"/>
                </a:solidFill>
                <a:effectLst/>
                <a:latin typeface="Times New Roman"/>
              </a:rPr>
              <a:t>у меня получилось …</a:t>
            </a:r>
            <a:endParaRPr lang="ru-RU" sz="3200" b="0" i="0" dirty="0" smtClean="0">
              <a:solidFill>
                <a:srgbClr val="002060"/>
              </a:solidFill>
              <a:effectLst/>
              <a:latin typeface="Arial"/>
            </a:endParaRPr>
          </a:p>
          <a:p>
            <a:pPr algn="just"/>
            <a:r>
              <a:rPr lang="ru-RU" sz="3200" b="0" i="0" dirty="0" smtClean="0">
                <a:solidFill>
                  <a:srgbClr val="002060"/>
                </a:solidFill>
                <a:effectLst/>
                <a:latin typeface="Times New Roman"/>
              </a:rPr>
              <a:t>я смог…</a:t>
            </a:r>
            <a:endParaRPr lang="ru-RU" sz="3200" b="0" i="0" dirty="0" smtClean="0">
              <a:solidFill>
                <a:srgbClr val="002060"/>
              </a:solidFill>
              <a:effectLst/>
              <a:latin typeface="Arial"/>
            </a:endParaRPr>
          </a:p>
          <a:p>
            <a:pPr algn="just"/>
            <a:r>
              <a:rPr lang="ru-RU" sz="3200" b="0" i="0" dirty="0" smtClean="0">
                <a:solidFill>
                  <a:srgbClr val="002060"/>
                </a:solidFill>
                <a:effectLst/>
                <a:latin typeface="Times New Roman"/>
              </a:rPr>
              <a:t>я попробую…</a:t>
            </a:r>
            <a:endParaRPr lang="ru-RU" sz="3200" b="0" i="0" dirty="0">
              <a:solidFill>
                <a:srgbClr val="002060"/>
              </a:solidFill>
              <a:effectLst/>
              <a:latin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83768" y="764704"/>
            <a:ext cx="3960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Продолжите</a:t>
            </a:r>
            <a:endParaRPr lang="ru-RU" sz="3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6676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Дом.задание</a:t>
            </a:r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600201"/>
            <a:ext cx="7848872" cy="449309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 smtClean="0"/>
          </a:p>
          <a:p>
            <a:r>
              <a:rPr lang="ru-RU" dirty="0" smtClean="0"/>
              <a:t>Упр.177стр.87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423199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548680"/>
            <a:ext cx="7630616" cy="2619722"/>
          </a:xfrm>
        </p:spPr>
        <p:txBody>
          <a:bodyPr>
            <a:normAutofit/>
          </a:bodyPr>
          <a:lstStyle/>
          <a:p>
            <a:pPr marL="180340" algn="l"/>
            <a:r>
              <a:rPr lang="ru-RU" sz="3200" b="0" i="1" dirty="0" smtClean="0">
                <a:solidFill>
                  <a:srgbClr val="FF0000"/>
                </a:solidFill>
                <a:effectLst/>
                <a:latin typeface="Times New Roman"/>
              </a:rPr>
              <a:t>Всем, всем добрый день!</a:t>
            </a:r>
            <a:r>
              <a:rPr lang="ru-RU" sz="3200" i="1" dirty="0">
                <a:solidFill>
                  <a:srgbClr val="FF0000"/>
                </a:solidFill>
              </a:rPr>
              <a:t/>
            </a:r>
            <a:br>
              <a:rPr lang="ru-RU" sz="3200" i="1" dirty="0">
                <a:solidFill>
                  <a:srgbClr val="FF0000"/>
                </a:solidFill>
              </a:rPr>
            </a:br>
            <a:r>
              <a:rPr lang="ru-RU" sz="3200" b="0" i="1" dirty="0" smtClean="0">
                <a:solidFill>
                  <a:srgbClr val="FF0000"/>
                </a:solidFill>
                <a:effectLst/>
                <a:latin typeface="Times New Roman"/>
              </a:rPr>
              <a:t>Прочь с дороги наша лень!</a:t>
            </a:r>
            <a:r>
              <a:rPr lang="ru-RU" sz="3200" i="1" dirty="0">
                <a:solidFill>
                  <a:srgbClr val="FF0000"/>
                </a:solidFill>
              </a:rPr>
              <a:t/>
            </a:r>
            <a:br>
              <a:rPr lang="ru-RU" sz="3200" i="1" dirty="0">
                <a:solidFill>
                  <a:srgbClr val="FF0000"/>
                </a:solidFill>
              </a:rPr>
            </a:br>
            <a:r>
              <a:rPr lang="ru-RU" sz="3200" b="0" i="1" dirty="0" smtClean="0">
                <a:solidFill>
                  <a:srgbClr val="FF0000"/>
                </a:solidFill>
                <a:effectLst/>
                <a:latin typeface="Times New Roman"/>
              </a:rPr>
              <a:t>Не мешай трудиться,</a:t>
            </a:r>
            <a:r>
              <a:rPr lang="ru-RU" sz="3200" i="1" dirty="0">
                <a:solidFill>
                  <a:srgbClr val="FF0000"/>
                </a:solidFill>
              </a:rPr>
              <a:t/>
            </a:r>
            <a:br>
              <a:rPr lang="ru-RU" sz="3200" i="1" dirty="0">
                <a:solidFill>
                  <a:srgbClr val="FF0000"/>
                </a:solidFill>
              </a:rPr>
            </a:br>
            <a:r>
              <a:rPr lang="ru-RU" sz="3200" b="0" i="1" dirty="0" smtClean="0">
                <a:solidFill>
                  <a:srgbClr val="FF0000"/>
                </a:solidFill>
                <a:effectLst/>
                <a:latin typeface="Times New Roman"/>
              </a:rPr>
              <a:t>Не мешай учиться!</a:t>
            </a:r>
            <a:endParaRPr lang="ru-RU" sz="3200" i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https://st2.depositphotos.com/1967477/7371/v/950/depositphotos_73710173-stock-illustration-cartoon-school-kids-sitting-on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80" b="13960"/>
          <a:stretch/>
        </p:blipFill>
        <p:spPr bwMode="auto">
          <a:xfrm>
            <a:off x="683568" y="3284984"/>
            <a:ext cx="6674693" cy="2860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Орлова Лариса\Desktop\Картинки для презентаций\the-sun-1904087_1920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60648"/>
            <a:ext cx="2857778" cy="2567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6884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31640" y="692696"/>
            <a:ext cx="6552729" cy="107721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ea typeface="Times New Roman"/>
              </a:rPr>
              <a:t>На какие две группы можно разделить слова?</a:t>
            </a:r>
            <a:endParaRPr lang="ru-RU" sz="3200" b="1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07977" y="1888044"/>
            <a:ext cx="72008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В_ехал</a:t>
            </a:r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в_юга</a:t>
            </a:r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с_езд</a:t>
            </a:r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вороб_и</a:t>
            </a:r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сверх_естественный</a:t>
            </a:r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л_ют</a:t>
            </a:r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об_явить</a:t>
            </a:r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050" name="Picture 2" descr="C:\Users\Орлова Лариса\Desktop\Картинки для презентаций\dac1e5425380754e1db296f32801106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3916" y="3501008"/>
            <a:ext cx="1908175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979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31640" y="692696"/>
            <a:ext cx="6552729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ea typeface="Times New Roman"/>
              </a:rPr>
              <a:t>Проверь себя!</a:t>
            </a:r>
            <a:endParaRPr lang="ru-RU" sz="4000" b="1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1803822"/>
            <a:ext cx="547260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ъехал</a:t>
            </a:r>
          </a:p>
          <a:p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ъезд</a:t>
            </a:r>
          </a:p>
          <a:p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сверхъестественный</a:t>
            </a:r>
          </a:p>
          <a:p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объявить</a:t>
            </a:r>
            <a:endParaRPr lang="ru-RU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C:\Users\Орлова Лариса\Desktop\Картинки для презентаций\dac1e5425380754e1db296f32801106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8000" y="3680063"/>
            <a:ext cx="1908175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156176" y="2073454"/>
            <a:ext cx="244824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ьюга</a:t>
            </a:r>
          </a:p>
          <a:p>
            <a:pPr lvl="0"/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воробьи льют</a:t>
            </a:r>
            <a:endParaRPr lang="ru-RU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7039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7776864" cy="1152128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effectLst/>
                <a:latin typeface="Times New Roman"/>
                <a:ea typeface="Times New Roman"/>
              </a:rPr>
              <a:t>Спишите предложения. Вставьте пропущенные буквы.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628801"/>
            <a:ext cx="7776864" cy="3240359"/>
          </a:xfrm>
        </p:spPr>
        <p:txBody>
          <a:bodyPr>
            <a:normAutofit/>
          </a:bodyPr>
          <a:lstStyle/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800" dirty="0" err="1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Внимател_но</a:t>
            </a:r>
            <a:r>
              <a:rPr lang="ru-RU" sz="28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 слушай </a:t>
            </a:r>
            <a:r>
              <a:rPr lang="ru-RU" sz="2800" dirty="0" err="1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об_яснение</a:t>
            </a:r>
            <a:r>
              <a:rPr lang="ru-RU" sz="28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 учителя. Грачи </a:t>
            </a:r>
            <a:r>
              <a:rPr lang="ru-RU" sz="2800" dirty="0" err="1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в_ют</a:t>
            </a:r>
            <a:r>
              <a:rPr lang="ru-RU" sz="28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 гнёзда на </a:t>
            </a:r>
            <a:r>
              <a:rPr lang="ru-RU" sz="2800" dirty="0" err="1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дерев_ях</a:t>
            </a:r>
            <a:r>
              <a:rPr lang="ru-RU" sz="28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. Мухомор и бледная поганка — </a:t>
            </a:r>
            <a:r>
              <a:rPr lang="ru-RU" sz="2800" dirty="0" err="1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нес_едобные</a:t>
            </a:r>
            <a:r>
              <a:rPr lang="ru-RU" sz="28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 грибы.  Кто на ветке шишки грыз и бросал </a:t>
            </a:r>
            <a:r>
              <a:rPr lang="ru-RU" sz="2800" dirty="0" err="1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об_едки</a:t>
            </a:r>
            <a:r>
              <a:rPr lang="ru-RU" sz="28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 вниз? На ужин мама пригото­вила </a:t>
            </a:r>
            <a:r>
              <a:rPr lang="ru-RU" sz="2800" dirty="0" err="1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олад_и</a:t>
            </a:r>
            <a:r>
              <a:rPr lang="ru-RU" sz="28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 с </a:t>
            </a:r>
            <a:r>
              <a:rPr lang="ru-RU" sz="2800" dirty="0" err="1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варен_ем</a:t>
            </a:r>
            <a:r>
              <a:rPr lang="ru-RU" sz="28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. На дверях </a:t>
            </a:r>
            <a:r>
              <a:rPr lang="ru-RU" sz="2800" dirty="0" err="1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под_езда</a:t>
            </a:r>
            <a:r>
              <a:rPr lang="ru-RU" sz="28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 висело </a:t>
            </a:r>
            <a:r>
              <a:rPr lang="ru-RU" sz="2800" dirty="0" err="1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об_явление</a:t>
            </a:r>
            <a:r>
              <a:rPr lang="ru-RU" sz="28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.</a:t>
            </a:r>
            <a:endParaRPr lang="ru-RU" sz="2800" dirty="0">
              <a:ea typeface="Calibri"/>
              <a:cs typeface="Times New Roman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47448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7848872" cy="72008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effectLst/>
                <a:latin typeface="Times New Roman"/>
                <a:ea typeface="Times New Roman"/>
              </a:rPr>
              <a:t>Проверка.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268760"/>
            <a:ext cx="7776864" cy="4464496"/>
          </a:xfrm>
        </p:spPr>
        <p:txBody>
          <a:bodyPr>
            <a:normAutofit/>
          </a:bodyPr>
          <a:lstStyle/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8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Внимател</a:t>
            </a:r>
            <a:r>
              <a:rPr lang="ru-RU" sz="2800" u="sng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ь</a:t>
            </a:r>
            <a:r>
              <a:rPr lang="ru-RU" sz="28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но слушай об</a:t>
            </a:r>
            <a:r>
              <a:rPr lang="ru-RU" sz="2800" u="sng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ъ</a:t>
            </a:r>
            <a:r>
              <a:rPr lang="ru-RU" sz="28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яснение учителя. Грачи в</a:t>
            </a:r>
            <a:r>
              <a:rPr lang="ru-RU" sz="2800" u="sng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ь</a:t>
            </a:r>
            <a:r>
              <a:rPr lang="ru-RU" sz="28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ют гнёзда на дерев</a:t>
            </a:r>
            <a:r>
              <a:rPr lang="ru-RU" sz="2800" u="sng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ь</a:t>
            </a:r>
            <a:r>
              <a:rPr lang="ru-RU" sz="28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ях. Мухомор и бледная поганка — нес</a:t>
            </a:r>
            <a:r>
              <a:rPr lang="ru-RU" sz="2800" u="sng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ъ</a:t>
            </a:r>
            <a:r>
              <a:rPr lang="ru-RU" sz="28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едобные грибы.  Кто на ветке шишки грыз и бросал об</a:t>
            </a:r>
            <a:r>
              <a:rPr lang="ru-RU" sz="2800" u="sng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ъ</a:t>
            </a:r>
            <a:r>
              <a:rPr lang="ru-RU" sz="28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едки вниз? На ужин мама пригото­вила олад</a:t>
            </a:r>
            <a:r>
              <a:rPr lang="ru-RU" sz="2800" u="sng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ь</a:t>
            </a:r>
            <a:r>
              <a:rPr lang="ru-RU" sz="28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и с варен</a:t>
            </a:r>
            <a:r>
              <a:rPr lang="ru-RU" sz="2800" u="sng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ь</a:t>
            </a:r>
            <a:r>
              <a:rPr lang="ru-RU" sz="28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ем. На дверях под</a:t>
            </a:r>
            <a:r>
              <a:rPr lang="ru-RU" sz="2800" u="sng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ъ</a:t>
            </a:r>
            <a:r>
              <a:rPr lang="ru-RU" sz="28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езда висело об</a:t>
            </a:r>
            <a:r>
              <a:rPr lang="ru-RU" sz="2800" u="sng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ъ</a:t>
            </a:r>
            <a:r>
              <a:rPr lang="ru-RU" sz="28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явление.</a:t>
            </a:r>
            <a:endParaRPr lang="ru-RU" sz="2800" dirty="0">
              <a:ea typeface="Calibri"/>
              <a:cs typeface="Times New Roman"/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35968" y="4509121"/>
            <a:ext cx="79684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Когда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словах пишется разделительный мягкий знак, а ко­гда - разделительный твёрдый знак?</a:t>
            </a:r>
          </a:p>
        </p:txBody>
      </p:sp>
    </p:spTree>
    <p:extLst>
      <p:ext uri="{BB962C8B-B14F-4D97-AF65-F5344CB8AC3E}">
        <p14:creationId xmlns:p14="http://schemas.microsoft.com/office/powerpoint/2010/main" val="1976798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-99392"/>
            <a:ext cx="8147248" cy="92211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effectLst/>
                <a:latin typeface="Times New Roman"/>
                <a:ea typeface="Times New Roman"/>
              </a:rPr>
              <a:t>Самоопределение к деятельности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71568" y="764704"/>
            <a:ext cx="43256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i="1" dirty="0" smtClean="0">
                <a:solidFill>
                  <a:srgbClr val="C00000"/>
                </a:solidFill>
                <a:effectLst/>
                <a:latin typeface="Times New Roman"/>
                <a:ea typeface="Times New Roman"/>
              </a:rPr>
              <a:t>Определите лицо глаголов:</a:t>
            </a:r>
            <a:endParaRPr lang="ru-RU" sz="2800" i="1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71568" y="1450479"/>
            <a:ext cx="712879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Рисую, рисуешь, рисует; полечу, полетишь, полетит; улыбаюсь, улы­баешься, улыбается.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771800" y="1405186"/>
            <a:ext cx="1015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-е лицо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93199" y="1366550"/>
            <a:ext cx="1015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1-е лицо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91997" y="1398876"/>
            <a:ext cx="1015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3-е лицо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28184" y="1398876"/>
            <a:ext cx="1015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1-е лицо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93199" y="1958310"/>
            <a:ext cx="1015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-е лицо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326673" y="1958310"/>
            <a:ext cx="1015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3-е лицо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154973" y="1958310"/>
            <a:ext cx="1015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1-е лицо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82725" y="2483604"/>
            <a:ext cx="1015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2-е лицо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638543" y="2483604"/>
            <a:ext cx="1015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3-е лицо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https://i.pinimg.com/736x/2c/58/a9/2c58a9448b3d471f1032c1f2a9d95459--vintage-art-clipart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7018" y="3204805"/>
            <a:ext cx="2768560" cy="2945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1002657" y="3429000"/>
            <a:ext cx="35975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i="1" dirty="0" smtClean="0">
                <a:solidFill>
                  <a:srgbClr val="C00000"/>
                </a:solidFill>
                <a:effectLst/>
                <a:latin typeface="Times New Roman"/>
                <a:ea typeface="Times New Roman"/>
              </a:rPr>
              <a:t>Как определяли лицо?</a:t>
            </a:r>
            <a:endParaRPr lang="ru-RU" sz="2800" i="1" dirty="0">
              <a:solidFill>
                <a:srgbClr val="C0000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899592" y="4200429"/>
            <a:ext cx="455762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effectLst/>
                <a:latin typeface="Times New Roman"/>
                <a:ea typeface="Times New Roman"/>
              </a:rPr>
              <a:t>По личным местоимениям, по окон­чаниям.</a:t>
            </a:r>
            <a:endParaRPr lang="ru-RU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0785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cache3.youla.io/files/images/780_780/5d/07/5d077372074b3e0d5a5264b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340769"/>
            <a:ext cx="4382856" cy="4712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208912" cy="1296144"/>
          </a:xfrm>
        </p:spPr>
        <p:txBody>
          <a:bodyPr>
            <a:normAutofit/>
          </a:bodyPr>
          <a:lstStyle/>
          <a:p>
            <a:r>
              <a:rPr lang="ru-RU" sz="3600" b="1" i="0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в учебнике.</a:t>
            </a:r>
            <a:endParaRPr lang="ru-RU" sz="3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7145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5" t="36510" r="9970" b="48221"/>
          <a:stretch/>
        </p:blipFill>
        <p:spPr bwMode="auto">
          <a:xfrm>
            <a:off x="725009" y="2996952"/>
            <a:ext cx="7603462" cy="187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0" t="82832" r="9946" b="8584"/>
          <a:stretch/>
        </p:blipFill>
        <p:spPr bwMode="auto">
          <a:xfrm>
            <a:off x="719754" y="5085184"/>
            <a:ext cx="7603462" cy="1033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4683704"/>
              </p:ext>
            </p:extLst>
          </p:nvPr>
        </p:nvGraphicFramePr>
        <p:xfrm>
          <a:off x="845543" y="980728"/>
          <a:ext cx="7495632" cy="82296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1854249"/>
                <a:gridCol w="2880320"/>
                <a:gridCol w="2761063"/>
              </a:tblGrid>
              <a:tr h="691964"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Настоящее время</a:t>
                      </a:r>
                      <a:endParaRPr lang="ru-RU" sz="24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0" dirty="0" smtClean="0"/>
                        <a:t>Что делаешь?</a:t>
                      </a:r>
                      <a:endParaRPr lang="ru-RU" sz="24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0" dirty="0" smtClean="0"/>
                        <a:t>слушаешь</a:t>
                      </a:r>
                    </a:p>
                    <a:p>
                      <a:r>
                        <a:rPr lang="ru-RU" sz="2400" b="0" dirty="0" smtClean="0"/>
                        <a:t>видишь</a:t>
                      </a:r>
                      <a:endParaRPr lang="ru-RU" sz="24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30297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</TotalTime>
  <Words>320</Words>
  <Application>Microsoft Office PowerPoint</Application>
  <PresentationFormat>Экран (4:3)</PresentationFormat>
  <Paragraphs>53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14</vt:i4>
      </vt:variant>
    </vt:vector>
  </HeadingPairs>
  <TitlesOfParts>
    <vt:vector size="16" baseType="lpstr">
      <vt:lpstr>Тема Office</vt:lpstr>
      <vt:lpstr>1_Тема Office</vt:lpstr>
      <vt:lpstr>Урок русского языка 4 класс   Тема: « Спряжение глаголов 2-е лицо глаголов настоящего  времени в единственном числе»  </vt:lpstr>
      <vt:lpstr>Всем, всем добрый день! Прочь с дороги наша лень! Не мешай трудиться, Не мешай учиться!</vt:lpstr>
      <vt:lpstr>Презентация PowerPoint</vt:lpstr>
      <vt:lpstr>Презентация PowerPoint</vt:lpstr>
      <vt:lpstr>Спишите предложения. Вставьте пропущенные буквы.</vt:lpstr>
      <vt:lpstr>Проверка.</vt:lpstr>
      <vt:lpstr>Самоопределение к деятельности</vt:lpstr>
      <vt:lpstr>Работа в учебнике.</vt:lpstr>
      <vt:lpstr>Презентация PowerPoint</vt:lpstr>
      <vt:lpstr>ФИЗМИНУТКА</vt:lpstr>
      <vt:lpstr>Закрепление материала.  Выпишите глаголы 2-го лица единственного числа, обо­значьте орфограмму.</vt:lpstr>
      <vt:lpstr>Проверь себя!</vt:lpstr>
      <vt:lpstr>РЕФЛЕКСИЯ</vt:lpstr>
      <vt:lpstr>Дом.задание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Тема: «Упражнение в правописании имён существительных в родительном и дательном падежах»  русский язык 4 класс УМК «Школа России»</dc:title>
  <dc:creator>Орлова Лариса</dc:creator>
  <cp:lastModifiedBy>DagLine</cp:lastModifiedBy>
  <cp:revision>22</cp:revision>
  <dcterms:created xsi:type="dcterms:W3CDTF">2020-01-05T15:09:25Z</dcterms:created>
  <dcterms:modified xsi:type="dcterms:W3CDTF">2020-03-26T10:05:04Z</dcterms:modified>
</cp:coreProperties>
</file>