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5" r:id="rId4"/>
    <p:sldId id="258" r:id="rId5"/>
    <p:sldId id="259" r:id="rId6"/>
    <p:sldId id="260" r:id="rId7"/>
    <p:sldId id="261" r:id="rId8"/>
    <p:sldId id="262" r:id="rId9"/>
    <p:sldId id="263" r:id="rId10"/>
    <p:sldId id="264" r:id="rId11"/>
    <p:sldId id="265" r:id="rId12"/>
    <p:sldId id="266" r:id="rId13"/>
    <p:sldId id="267" r:id="rId14"/>
    <p:sldId id="273" r:id="rId15"/>
    <p:sldId id="268" r:id="rId16"/>
    <p:sldId id="269" r:id="rId17"/>
    <p:sldId id="271" r:id="rId18"/>
    <p:sldId id="272" r:id="rId19"/>
    <p:sldId id="274" r:id="rId20"/>
    <p:sldId id="270" r:id="rId21"/>
    <p:sldId id="276"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7" d="100"/>
          <a:sy n="57" d="100"/>
        </p:scale>
        <p:origin x="-1075" y="2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5797B12-CE60-4858-B0B0-52C16AA203C0}" type="datetimeFigureOut">
              <a:rPr lang="ru-RU" smtClean="0"/>
              <a:t>10.05.2020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0112067-A2C6-4612-9663-0F9EAADC19EE}"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5797B12-CE60-4858-B0B0-52C16AA203C0}" type="datetimeFigureOut">
              <a:rPr lang="ru-RU" smtClean="0"/>
              <a:t>10.05.2020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0112067-A2C6-4612-9663-0F9EAADC19E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5797B12-CE60-4858-B0B0-52C16AA203C0}" type="datetimeFigureOut">
              <a:rPr lang="ru-RU" smtClean="0"/>
              <a:t>10.05.2020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0112067-A2C6-4612-9663-0F9EAADC19E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5797B12-CE60-4858-B0B0-52C16AA203C0}" type="datetimeFigureOut">
              <a:rPr lang="ru-RU" smtClean="0"/>
              <a:t>10.05.2020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0112067-A2C6-4612-9663-0F9EAADC19EE}"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5797B12-CE60-4858-B0B0-52C16AA203C0}" type="datetimeFigureOut">
              <a:rPr lang="ru-RU" smtClean="0"/>
              <a:t>10.05.2020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0112067-A2C6-4612-9663-0F9EAADC19E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5797B12-CE60-4858-B0B0-52C16AA203C0}" type="datetimeFigureOut">
              <a:rPr lang="ru-RU" smtClean="0"/>
              <a:t>10.05.2020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0112067-A2C6-4612-9663-0F9EAADC19EE}"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5797B12-CE60-4858-B0B0-52C16AA203C0}" type="datetimeFigureOut">
              <a:rPr lang="ru-RU" smtClean="0"/>
              <a:t>10.05.2020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0112067-A2C6-4612-9663-0F9EAADC19EE}"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5797B12-CE60-4858-B0B0-52C16AA203C0}" type="datetimeFigureOut">
              <a:rPr lang="ru-RU" smtClean="0"/>
              <a:t>10.05.2020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0112067-A2C6-4612-9663-0F9EAADC19E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797B12-CE60-4858-B0B0-52C16AA203C0}" type="datetimeFigureOut">
              <a:rPr lang="ru-RU" smtClean="0"/>
              <a:t>10.05.2020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0112067-A2C6-4612-9663-0F9EAADC19E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5797B12-CE60-4858-B0B0-52C16AA203C0}" type="datetimeFigureOut">
              <a:rPr lang="ru-RU" smtClean="0"/>
              <a:t>10.05.2020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0112067-A2C6-4612-9663-0F9EAADC19E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5797B12-CE60-4858-B0B0-52C16AA203C0}" type="datetimeFigureOut">
              <a:rPr lang="ru-RU" smtClean="0"/>
              <a:t>10.05.2020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0112067-A2C6-4612-9663-0F9EAADC19EE}"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5797B12-CE60-4858-B0B0-52C16AA203C0}" type="datetimeFigureOut">
              <a:rPr lang="ru-RU" smtClean="0"/>
              <a:t>10.05.2020</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C0112067-A2C6-4612-9663-0F9EAADC19EE}"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619672" y="3645024"/>
            <a:ext cx="7272808" cy="2736304"/>
          </a:xfrm>
        </p:spPr>
        <p:txBody>
          <a:bodyPr>
            <a:noAutofit/>
          </a:bodyPr>
          <a:lstStyle/>
          <a:p>
            <a:r>
              <a:rPr lang="ru-RU" sz="2800" b="1" dirty="0" smtClean="0">
                <a:latin typeface="Times New Roman" panose="02020603050405020304" pitchFamily="18" charset="0"/>
                <a:cs typeface="Times New Roman" panose="02020603050405020304" pitchFamily="18" charset="0"/>
              </a:rPr>
              <a:t> </a:t>
            </a:r>
            <a:endParaRPr lang="ru-RU" sz="2800" b="1" dirty="0">
              <a:latin typeface="Times New Roman" panose="02020603050405020304" pitchFamily="18" charset="0"/>
              <a:cs typeface="Times New Roman" panose="02020603050405020304" pitchFamily="18" charset="0"/>
            </a:endParaRPr>
          </a:p>
        </p:txBody>
      </p:sp>
      <p:sp>
        <p:nvSpPr>
          <p:cNvPr id="2" name="Заголовок 1"/>
          <p:cNvSpPr>
            <a:spLocks noGrp="1"/>
          </p:cNvSpPr>
          <p:nvPr>
            <p:ph type="ctrTitle"/>
          </p:nvPr>
        </p:nvSpPr>
        <p:spPr>
          <a:xfrm rot="20969409">
            <a:off x="899592" y="836712"/>
            <a:ext cx="7175351" cy="1793167"/>
          </a:xfrm>
        </p:spPr>
        <p:txBody>
          <a:bodyPr/>
          <a:lstStyle/>
          <a:p>
            <a:pPr marL="182880" indent="0" algn="ctr">
              <a:buNone/>
            </a:pPr>
            <a:r>
              <a:rPr lang="ru-RU" sz="6600" dirty="0" smtClean="0">
                <a:solidFill>
                  <a:schemeClr val="accent3">
                    <a:lumMod val="50000"/>
                  </a:schemeClr>
                </a:solidFill>
              </a:rPr>
              <a:t>Среда</a:t>
            </a:r>
            <a:r>
              <a:rPr lang="ru-RU" sz="6600" dirty="0" smtClean="0"/>
              <a:t> </a:t>
            </a:r>
            <a:r>
              <a:rPr lang="ru-RU" sz="6600" dirty="0" smtClean="0">
                <a:solidFill>
                  <a:schemeClr val="accent3">
                    <a:lumMod val="50000"/>
                  </a:schemeClr>
                </a:solidFill>
              </a:rPr>
              <a:t>обитания и ее факторы</a:t>
            </a:r>
            <a:endParaRPr lang="ru-RU" sz="6600" dirty="0">
              <a:solidFill>
                <a:schemeClr val="accent3">
                  <a:lumMod val="50000"/>
                </a:schemeClr>
              </a:solidFill>
            </a:endParaRPr>
          </a:p>
        </p:txBody>
      </p:sp>
    </p:spTree>
    <p:extLst>
      <p:ext uri="{BB962C8B-B14F-4D97-AF65-F5344CB8AC3E}">
        <p14:creationId xmlns:p14="http://schemas.microsoft.com/office/powerpoint/2010/main" val="24325056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ds02.infourok.ru/uploads/ex/04de/00050ded-39adecf3/im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525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mypresentation.ru/documents/8397609fe528e466f100e01824cf268c/im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88"/>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374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mypresentation.ru/documents/8badb59c97522b4de51440fbdff48578/im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6509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ds02.infourok.ru/uploads/ex/07c2/00030179-17c4c077/640/im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4561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Физминутка для глаз Шарики воздушные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68341" cy="6858000"/>
          </a:xfrm>
          <a:prstGeom prst="rect">
            <a:avLst/>
          </a:prstGeom>
        </p:spPr>
      </p:pic>
      <p:sp>
        <p:nvSpPr>
          <p:cNvPr id="4" name="Прямоугольник 3"/>
          <p:cNvSpPr/>
          <p:nvPr/>
        </p:nvSpPr>
        <p:spPr>
          <a:xfrm>
            <a:off x="924619" y="0"/>
            <a:ext cx="7362914" cy="923330"/>
          </a:xfrm>
          <a:prstGeom prst="rect">
            <a:avLst/>
          </a:prstGeom>
          <a:noFill/>
        </p:spPr>
        <p:txBody>
          <a:bodyPr wrap="none" lIns="91440" tIns="45720" rIns="91440" bIns="45720">
            <a:spAutoFit/>
          </a:bodyPr>
          <a:lstStyle/>
          <a:p>
            <a:pPr algn="ctr"/>
            <a:r>
              <a:rPr lang="ru-RU" sz="54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Физминутка</a:t>
            </a:r>
            <a:r>
              <a:rPr lang="ru-RU"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для глаз</a:t>
            </a:r>
            <a:endParaRPr lang="ru-RU"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041986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900igr.net/datas/okruzhajuschij-mir/Mnogoobrazie-organizmov/0009-009-6.-ORGANIZMENNAJA-parazity-boleznetvornye-bakterii-parazitichesk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2725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070" y="116632"/>
            <a:ext cx="9002425" cy="1146211"/>
          </a:xfrm>
          <a:prstGeom prst="rect">
            <a:avLst/>
          </a:prstGeom>
        </p:spPr>
        <p:txBody>
          <a:bodyPr wrap="square">
            <a:spAutoFit/>
          </a:bodyPr>
          <a:lstStyle/>
          <a:p>
            <a:pPr>
              <a:lnSpc>
                <a:spcPct val="107000"/>
              </a:lnSpc>
              <a:spcAft>
                <a:spcPts val="600"/>
              </a:spcAft>
            </a:pPr>
            <a:r>
              <a:rPr lang="ru-RU" sz="3200" b="1" dirty="0" smtClean="0">
                <a:effectLst/>
                <a:latin typeface="Times New Roman"/>
                <a:ea typeface="Times New Roman"/>
                <a:cs typeface="Times New Roman"/>
              </a:rPr>
              <a:t>Экологические факторы</a:t>
            </a:r>
            <a:r>
              <a:rPr lang="ru-RU" sz="3200" dirty="0" smtClean="0">
                <a:effectLst/>
                <a:latin typeface="Times New Roman"/>
                <a:ea typeface="Times New Roman"/>
                <a:cs typeface="Times New Roman"/>
              </a:rPr>
              <a:t> – это компоненты среды, воздействующие на живые организмы.</a:t>
            </a:r>
            <a:endParaRPr lang="ru-RU" sz="3200" dirty="0">
              <a:effectLst/>
              <a:latin typeface="Calibri"/>
              <a:ea typeface="Calibri"/>
              <a:cs typeface="Times New Roman"/>
            </a:endParaRPr>
          </a:p>
        </p:txBody>
      </p:sp>
      <p:sp>
        <p:nvSpPr>
          <p:cNvPr id="3" name="Прямоугольник 2"/>
          <p:cNvSpPr/>
          <p:nvPr/>
        </p:nvSpPr>
        <p:spPr>
          <a:xfrm>
            <a:off x="2051720" y="1412776"/>
            <a:ext cx="4572000" cy="4401205"/>
          </a:xfrm>
          <a:prstGeom prst="rect">
            <a:avLst/>
          </a:prstGeom>
        </p:spPr>
        <p:txBody>
          <a:bodyPr>
            <a:spAutoFit/>
          </a:bodyPr>
          <a:lstStyle/>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Небо светло-голубое,</a:t>
            </a:r>
          </a:p>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Солнце светит золотое,</a:t>
            </a:r>
          </a:p>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Ветер листьями играет,</a:t>
            </a:r>
          </a:p>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Тучка в небе проплывает.</a:t>
            </a:r>
          </a:p>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Кусты, деревья и трава,</a:t>
            </a:r>
          </a:p>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Горы, воздух и листва,</a:t>
            </a:r>
          </a:p>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Птицы, звери и леса,</a:t>
            </a:r>
          </a:p>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Гром, туманы и роса,</a:t>
            </a:r>
          </a:p>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Человек, вода, погода  –</a:t>
            </a:r>
          </a:p>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Это факторы природы.</a:t>
            </a:r>
            <a:endParaRPr lang="ru-RU" sz="2800" b="1" dirty="0">
              <a:effectLst/>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6995253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Прямая со стрелкой 1"/>
          <p:cNvCxnSpPr>
            <a:cxnSpLocks noChangeShapeType="1"/>
          </p:cNvCxnSpPr>
          <p:nvPr/>
        </p:nvCxnSpPr>
        <p:spPr bwMode="auto">
          <a:xfrm flipH="1">
            <a:off x="731521" y="2420888"/>
            <a:ext cx="402272" cy="145692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 name="Прямая со стрелкой 2"/>
          <p:cNvCxnSpPr>
            <a:cxnSpLocks noChangeShapeType="1"/>
          </p:cNvCxnSpPr>
          <p:nvPr/>
        </p:nvCxnSpPr>
        <p:spPr bwMode="auto">
          <a:xfrm>
            <a:off x="7287741" y="1864786"/>
            <a:ext cx="0" cy="174677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 name="Прямая со стрелкой 3"/>
          <p:cNvCxnSpPr>
            <a:cxnSpLocks noChangeShapeType="1"/>
          </p:cNvCxnSpPr>
          <p:nvPr/>
        </p:nvCxnSpPr>
        <p:spPr bwMode="auto">
          <a:xfrm>
            <a:off x="4283968" y="2420888"/>
            <a:ext cx="0" cy="145692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8" name="Rectangle 7"/>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8"/>
          <p:cNvSpPr>
            <a:spLocks noChangeArrowheads="1"/>
          </p:cNvSpPr>
          <p:nvPr/>
        </p:nvSpPr>
        <p:spPr bwMode="auto">
          <a:xfrm>
            <a:off x="152400" y="345758"/>
            <a:ext cx="888409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40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Экологические факторы среды</a:t>
            </a:r>
            <a:endParaRPr kumimoji="0" lang="ru-RU" altLang="ru-RU" sz="4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9"/>
          <p:cNvSpPr>
            <a:spLocks noChangeArrowheads="1"/>
          </p:cNvSpPr>
          <p:nvPr/>
        </p:nvSpPr>
        <p:spPr bwMode="auto">
          <a:xfrm>
            <a:off x="152400" y="726013"/>
            <a:ext cx="9276899"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altLang="ru-RU"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3200" b="1" i="0" u="sng"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Абиотические</a:t>
            </a:r>
            <a:r>
              <a:rPr kumimoji="0" lang="ru-RU" altLang="ru-RU" sz="13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altLang="ru-RU" sz="32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Биотические  </a:t>
            </a:r>
            <a:r>
              <a:rPr kumimoji="0" lang="ru-RU" altLang="ru-RU"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altLang="ru-RU" sz="32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Антропогенные</a:t>
            </a:r>
            <a:endParaRPr kumimoji="0" lang="ru-RU" altLang="ru-RU"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0"/>
          <p:cNvSpPr>
            <a:spLocks noChangeArrowheads="1"/>
          </p:cNvSpPr>
          <p:nvPr/>
        </p:nvSpPr>
        <p:spPr bwMode="auto">
          <a:xfrm>
            <a:off x="114232" y="1372127"/>
            <a:ext cx="5869553" cy="13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3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lvl="0" eaLnBrk="0" fontAlgn="base" hangingPunct="0">
              <a:spcBef>
                <a:spcPct val="0"/>
              </a:spcBef>
              <a:spcAft>
                <a:spcPct val="0"/>
              </a:spcAft>
            </a:pPr>
            <a:r>
              <a:rPr kumimoji="0" lang="ru-RU" altLang="ru-RU" sz="2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(Факторы                           </a:t>
            </a:r>
            <a:r>
              <a:rPr lang="ru-RU" altLang="ru-RU" sz="2400" b="1" dirty="0" smtClean="0">
                <a:solidFill>
                  <a:prstClr val="black"/>
                </a:solidFill>
                <a:latin typeface="Times New Roman" panose="02020603050405020304" pitchFamily="18" charset="0"/>
                <a:ea typeface="Calibri" pitchFamily="34" charset="0"/>
                <a:cs typeface="Times New Roman" panose="02020603050405020304" pitchFamily="18" charset="0"/>
              </a:rPr>
              <a:t>(</a:t>
            </a:r>
            <a:r>
              <a:rPr lang="ru-RU" altLang="ru-RU" sz="2400" b="1" dirty="0">
                <a:solidFill>
                  <a:prstClr val="black"/>
                </a:solidFill>
                <a:latin typeface="Times New Roman" panose="02020603050405020304" pitchFamily="18" charset="0"/>
                <a:ea typeface="Calibri" pitchFamily="34" charset="0"/>
                <a:cs typeface="Times New Roman" panose="02020603050405020304" pitchFamily="18" charset="0"/>
              </a:rPr>
              <a:t>Факторы </a:t>
            </a:r>
            <a:r>
              <a:rPr lang="ru-RU" altLang="ru-RU" sz="2400" b="1" dirty="0" smtClean="0">
                <a:solidFill>
                  <a:prstClr val="black"/>
                </a:solidFill>
                <a:latin typeface="Times New Roman" panose="02020603050405020304" pitchFamily="18" charset="0"/>
                <a:ea typeface="Calibri" pitchFamily="34" charset="0"/>
                <a:cs typeface="Times New Roman" panose="02020603050405020304" pitchFamily="18" charset="0"/>
              </a:rPr>
              <a:t>     </a:t>
            </a:r>
            <a:r>
              <a:rPr kumimoji="0" lang="ru-RU" altLang="ru-RU" sz="2400"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неживой природы)</a:t>
            </a:r>
            <a:r>
              <a:rPr lang="ru-RU" altLang="ru-RU" sz="2400" b="1" dirty="0">
                <a:solidFill>
                  <a:prstClr val="black"/>
                </a:solidFill>
                <a:latin typeface="Times New Roman" panose="02020603050405020304" pitchFamily="18" charset="0"/>
                <a:ea typeface="Calibri" pitchFamily="34" charset="0"/>
                <a:cs typeface="Times New Roman" panose="02020603050405020304" pitchFamily="18" charset="0"/>
              </a:rPr>
              <a:t> </a:t>
            </a:r>
            <a:r>
              <a:rPr lang="ru-RU" altLang="ru-RU" sz="2400" b="1" dirty="0" smtClean="0">
                <a:solidFill>
                  <a:prstClr val="black"/>
                </a:solidFill>
                <a:latin typeface="Times New Roman" panose="02020603050405020304" pitchFamily="18" charset="0"/>
                <a:ea typeface="Calibri" pitchFamily="34" charset="0"/>
                <a:cs typeface="Times New Roman" panose="02020603050405020304" pitchFamily="18" charset="0"/>
              </a:rPr>
              <a:t>        живой </a:t>
            </a:r>
            <a:r>
              <a:rPr lang="ru-RU" altLang="ru-RU" sz="2400" b="1" dirty="0">
                <a:solidFill>
                  <a:prstClr val="black"/>
                </a:solidFill>
                <a:latin typeface="Times New Roman" panose="02020603050405020304" pitchFamily="18" charset="0"/>
                <a:ea typeface="Calibri" pitchFamily="34" charset="0"/>
                <a:cs typeface="Times New Roman" panose="02020603050405020304" pitchFamily="18" charset="0"/>
              </a:rPr>
              <a:t>природы) </a:t>
            </a:r>
            <a:endParaRPr kumimoji="0" lang="ru-RU" altLang="ru-RU"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1"/>
          <p:cNvSpPr>
            <a:spLocks noChangeArrowheads="1"/>
          </p:cNvSpPr>
          <p:nvPr/>
        </p:nvSpPr>
        <p:spPr bwMode="auto">
          <a:xfrm>
            <a:off x="-1" y="3421058"/>
            <a:ext cx="903649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endParaRPr kumimoji="0" lang="ru-RU" altLang="ru-RU"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endParaRPr kumimoji="0" lang="ru-RU" altLang="ru-RU"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ru-RU" altLang="ru-RU"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Свет                                               Деятельность                           Влияние человека                                                                 </a:t>
            </a:r>
            <a:endParaRPr kumimoji="0" lang="ru-RU" altLang="ru-RU"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Вода                                              живых организмов                          на природу</a:t>
            </a:r>
            <a:endParaRPr kumimoji="0" lang="ru-RU" altLang="ru-RU"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Температура                         (грибов, растений, животных,</a:t>
            </a:r>
            <a:endParaRPr kumimoji="0" lang="ru-RU" altLang="ru-RU"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Состав почвы                        микроорганизмов)</a:t>
            </a:r>
            <a:endParaRPr kumimoji="0" lang="ru-RU" altLang="ru-RU"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ru-RU" altLang="ru-RU" b="1"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Ветер</a:t>
            </a:r>
            <a:r>
              <a:rPr kumimoji="0" lang="ru-RU" altLang="ru-RU" b="0"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endParaRPr kumimoji="0" lang="ru-RU" altLang="ru-RU"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9" name="TextBox 18"/>
          <p:cNvSpPr txBox="1"/>
          <p:nvPr/>
        </p:nvSpPr>
        <p:spPr>
          <a:xfrm>
            <a:off x="96154" y="5589240"/>
            <a:ext cx="8991600" cy="830997"/>
          </a:xfrm>
          <a:prstGeom prst="rect">
            <a:avLst/>
          </a:prstGeom>
          <a:noFill/>
        </p:spPr>
        <p:txBody>
          <a:bodyPr wrap="square" rtlCol="0">
            <a:spAutoFit/>
          </a:bodyPr>
          <a:lstStyle/>
          <a:p>
            <a:pPr algn="ctr"/>
            <a:r>
              <a:rPr lang="ru-RU" sz="2400" b="1" dirty="0" smtClean="0">
                <a:latin typeface="Times New Roman" panose="02020603050405020304" pitchFamily="18" charset="0"/>
                <a:cs typeface="Times New Roman" panose="02020603050405020304" pitchFamily="18" charset="0"/>
              </a:rPr>
              <a:t>На следующем уроке мы с вами познакомимся с экологическими группами растений</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434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9144000" cy="6555641"/>
          </a:xfrm>
          <a:prstGeom prst="rect">
            <a:avLst/>
          </a:prstGeom>
        </p:spPr>
        <p:txBody>
          <a:bodyPr wrap="square">
            <a:spAutoFit/>
          </a:bodyPr>
          <a:lstStyle/>
          <a:p>
            <a:pPr algn="ctr"/>
            <a:r>
              <a:rPr lang="ru-RU" sz="3600" b="1" dirty="0" smtClean="0">
                <a:effectLst/>
                <a:latin typeface="Times New Roman"/>
                <a:ea typeface="Times New Roman"/>
              </a:rPr>
              <a:t>Закрепление</a:t>
            </a:r>
          </a:p>
          <a:p>
            <a:pPr algn="just"/>
            <a:endParaRPr lang="ru-RU" sz="3200" dirty="0" smtClean="0"/>
          </a:p>
          <a:p>
            <a:pPr marL="514350" indent="-514350" algn="just">
              <a:buAutoNum type="arabicPeriod"/>
            </a:pPr>
            <a:r>
              <a:rPr lang="ru-RU" sz="3200" b="1" dirty="0" smtClean="0">
                <a:latin typeface="Times New Roman" panose="02020603050405020304" pitchFamily="18" charset="0"/>
                <a:cs typeface="Times New Roman" panose="02020603050405020304" pitchFamily="18" charset="0"/>
              </a:rPr>
              <a:t>Какие среды обитания вы знаете?</a:t>
            </a:r>
          </a:p>
          <a:p>
            <a:pPr marL="514350" indent="-514350" algn="just">
              <a:buAutoNum type="arabicPeriod"/>
            </a:pPr>
            <a:r>
              <a:rPr lang="ru-RU" sz="3200" b="1" dirty="0" smtClean="0">
                <a:latin typeface="Times New Roman" panose="02020603050405020304" pitchFamily="18" charset="0"/>
                <a:cs typeface="Times New Roman" panose="02020603050405020304" pitchFamily="18" charset="0"/>
              </a:rPr>
              <a:t>Что такое экологические факторы?</a:t>
            </a:r>
          </a:p>
          <a:p>
            <a:pPr marL="514350" indent="-514350" algn="just">
              <a:buAutoNum type="arabicPeriod"/>
            </a:pPr>
            <a:r>
              <a:rPr lang="ru-RU" sz="3200" b="1" dirty="0" smtClean="0">
                <a:latin typeface="Times New Roman" panose="02020603050405020304" pitchFamily="18" charset="0"/>
                <a:cs typeface="Times New Roman" panose="02020603050405020304" pitchFamily="18" charset="0"/>
              </a:rPr>
              <a:t>Решите задачу:</a:t>
            </a:r>
          </a:p>
          <a:p>
            <a:pPr algn="just"/>
            <a:r>
              <a:rPr lang="ru-RU" sz="3200" b="1" dirty="0" smtClean="0">
                <a:latin typeface="Times New Roman" panose="02020603050405020304" pitchFamily="18" charset="0"/>
                <a:cs typeface="Times New Roman" panose="02020603050405020304" pitchFamily="18" charset="0"/>
              </a:rPr>
              <a:t>Даны </a:t>
            </a:r>
            <a:r>
              <a:rPr lang="ru-RU" sz="3200" b="1" dirty="0" smtClean="0">
                <a:solidFill>
                  <a:schemeClr val="tx2">
                    <a:lumMod val="75000"/>
                  </a:schemeClr>
                </a:solidFill>
                <a:latin typeface="Times New Roman" panose="02020603050405020304" pitchFamily="18" charset="0"/>
                <a:cs typeface="Times New Roman" panose="02020603050405020304" pitchFamily="18" charset="0"/>
              </a:rPr>
              <a:t>организмы</a:t>
            </a:r>
            <a:r>
              <a:rPr lang="ru-RU" sz="3200" b="1" dirty="0" smtClean="0">
                <a:latin typeface="Times New Roman" panose="02020603050405020304" pitchFamily="18" charset="0"/>
                <a:cs typeface="Times New Roman" panose="02020603050405020304" pitchFamily="18" charset="0"/>
              </a:rPr>
              <a:t>: </a:t>
            </a:r>
            <a:r>
              <a:rPr lang="ru-RU" sz="3200" b="1" dirty="0" smtClean="0">
                <a:solidFill>
                  <a:schemeClr val="tx2">
                    <a:lumMod val="75000"/>
                  </a:schemeClr>
                </a:solidFill>
                <a:latin typeface="Times New Roman" panose="02020603050405020304" pitchFamily="18" charset="0"/>
                <a:cs typeface="Times New Roman" panose="02020603050405020304" pitchFamily="18" charset="0"/>
              </a:rPr>
              <a:t>орел, карась, волк, чайка, гидра,  крот, ряска, дождевой червь, аскарида, олень, личинка майского жука, комар, ламинария,  клубеньковые бактерии, ворона, клещ собачий, человек, береза, бабочка,  корень дерева, овод, постельный клоп, страус, медуза, свиной цепень, дельфин, акула, трясогузка, щука. Начертите таблицу и распределите </a:t>
            </a:r>
            <a:endParaRPr lang="ru-RU" sz="3200" b="1"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86666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332656"/>
            <a:ext cx="7821565" cy="584775"/>
          </a:xfrm>
          <a:prstGeom prst="rect">
            <a:avLst/>
          </a:prstGeom>
          <a:noFill/>
        </p:spPr>
        <p:txBody>
          <a:bodyPr wrap="none" rtlCol="0">
            <a:spAutoFit/>
          </a:bodyPr>
          <a:lstStyle/>
          <a:p>
            <a:r>
              <a:rPr lang="ru-RU" sz="3200" b="1" dirty="0" smtClean="0">
                <a:latin typeface="Times New Roman" panose="02020603050405020304" pitchFamily="18" charset="0"/>
                <a:cs typeface="Times New Roman" panose="02020603050405020304" pitchFamily="18" charset="0"/>
              </a:rPr>
              <a:t>организмы </a:t>
            </a:r>
            <a:r>
              <a:rPr lang="ru-RU" sz="3200" b="1" smtClean="0">
                <a:latin typeface="Times New Roman" panose="02020603050405020304" pitchFamily="18" charset="0"/>
                <a:cs typeface="Times New Roman" panose="02020603050405020304" pitchFamily="18" charset="0"/>
              </a:rPr>
              <a:t>согласно среды </a:t>
            </a:r>
            <a:r>
              <a:rPr lang="ru-RU" sz="3200" b="1" dirty="0" smtClean="0">
                <a:latin typeface="Times New Roman" panose="02020603050405020304" pitchFamily="18" charset="0"/>
                <a:cs typeface="Times New Roman" panose="02020603050405020304" pitchFamily="18" charset="0"/>
              </a:rPr>
              <a:t>их обитания: </a:t>
            </a:r>
            <a:endParaRPr lang="ru-RU" sz="3200" b="1" dirty="0">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839056092"/>
              </p:ext>
            </p:extLst>
          </p:nvPr>
        </p:nvGraphicFramePr>
        <p:xfrm>
          <a:off x="179512" y="1397000"/>
          <a:ext cx="8784976" cy="3383280"/>
        </p:xfrm>
        <a:graphic>
          <a:graphicData uri="http://schemas.openxmlformats.org/drawingml/2006/table">
            <a:tbl>
              <a:tblPr firstRow="1" bandRow="1">
                <a:tableStyleId>{8799B23B-EC83-4686-B30A-512413B5E67A}</a:tableStyleId>
              </a:tblPr>
              <a:tblGrid>
                <a:gridCol w="3816424"/>
                <a:gridCol w="4968552"/>
              </a:tblGrid>
              <a:tr h="370840">
                <a:tc>
                  <a:txBody>
                    <a:bodyPr/>
                    <a:lstStyle/>
                    <a:p>
                      <a:r>
                        <a:rPr lang="ru-RU" sz="3200" b="1" dirty="0" smtClean="0">
                          <a:latin typeface="Times New Roman" panose="02020603050405020304" pitchFamily="18" charset="0"/>
                          <a:cs typeface="Times New Roman" panose="02020603050405020304" pitchFamily="18" charset="0"/>
                        </a:rPr>
                        <a:t>Среда обитания</a:t>
                      </a:r>
                      <a:endParaRPr lang="ru-RU" sz="3200" b="1" dirty="0">
                        <a:latin typeface="Times New Roman" panose="02020603050405020304" pitchFamily="18" charset="0"/>
                        <a:cs typeface="Times New Roman" panose="02020603050405020304" pitchFamily="18" charset="0"/>
                      </a:endParaRPr>
                    </a:p>
                  </a:txBody>
                  <a:tcPr/>
                </a:tc>
                <a:tc>
                  <a:txBody>
                    <a:bodyPr/>
                    <a:lstStyle/>
                    <a:p>
                      <a:r>
                        <a:rPr lang="ru-RU" sz="3200" b="1" dirty="0" smtClean="0">
                          <a:latin typeface="Times New Roman" panose="02020603050405020304" pitchFamily="18" charset="0"/>
                          <a:cs typeface="Times New Roman" panose="02020603050405020304" pitchFamily="18" charset="0"/>
                        </a:rPr>
                        <a:t>Организмы</a:t>
                      </a:r>
                      <a:endParaRPr lang="ru-RU" sz="3200" b="1" dirty="0">
                        <a:latin typeface="Times New Roman" panose="02020603050405020304" pitchFamily="18" charset="0"/>
                        <a:cs typeface="Times New Roman" panose="02020603050405020304" pitchFamily="18" charset="0"/>
                      </a:endParaRPr>
                    </a:p>
                  </a:txBody>
                  <a:tcPr/>
                </a:tc>
              </a:tr>
              <a:tr h="370840">
                <a:tc>
                  <a:txBody>
                    <a:bodyPr/>
                    <a:lstStyle/>
                    <a:p>
                      <a:r>
                        <a:rPr lang="ru-RU" sz="3200" b="1" dirty="0" smtClean="0">
                          <a:latin typeface="Times New Roman" panose="02020603050405020304" pitchFamily="18" charset="0"/>
                          <a:cs typeface="Times New Roman" panose="02020603050405020304" pitchFamily="18" charset="0"/>
                        </a:rPr>
                        <a:t>Почвенная</a:t>
                      </a:r>
                      <a:endParaRPr lang="ru-RU" sz="3200" b="1" dirty="0">
                        <a:latin typeface="Times New Roman" panose="02020603050405020304" pitchFamily="18" charset="0"/>
                        <a:cs typeface="Times New Roman" panose="02020603050405020304" pitchFamily="18" charset="0"/>
                      </a:endParaRPr>
                    </a:p>
                  </a:txBody>
                  <a:tcPr/>
                </a:tc>
                <a:tc>
                  <a:txBody>
                    <a:bodyPr/>
                    <a:lstStyle/>
                    <a:p>
                      <a:endParaRPr lang="ru-RU" sz="3200" b="1" dirty="0">
                        <a:latin typeface="Times New Roman" panose="02020603050405020304" pitchFamily="18" charset="0"/>
                        <a:cs typeface="Times New Roman" panose="02020603050405020304" pitchFamily="18" charset="0"/>
                      </a:endParaRPr>
                    </a:p>
                  </a:txBody>
                  <a:tcPr/>
                </a:tc>
              </a:tr>
              <a:tr h="370840">
                <a:tc>
                  <a:txBody>
                    <a:bodyPr/>
                    <a:lstStyle/>
                    <a:p>
                      <a:r>
                        <a:rPr lang="ru-RU" sz="3200" b="1" dirty="0" smtClean="0">
                          <a:latin typeface="Times New Roman" panose="02020603050405020304" pitchFamily="18" charset="0"/>
                          <a:cs typeface="Times New Roman" panose="02020603050405020304" pitchFamily="18" charset="0"/>
                        </a:rPr>
                        <a:t>Наземно-воздушная</a:t>
                      </a:r>
                      <a:endParaRPr lang="ru-RU" sz="3200" b="1" dirty="0">
                        <a:latin typeface="Times New Roman" panose="02020603050405020304" pitchFamily="18" charset="0"/>
                        <a:cs typeface="Times New Roman" panose="02020603050405020304" pitchFamily="18" charset="0"/>
                      </a:endParaRPr>
                    </a:p>
                  </a:txBody>
                  <a:tcPr/>
                </a:tc>
                <a:tc>
                  <a:txBody>
                    <a:bodyPr/>
                    <a:lstStyle/>
                    <a:p>
                      <a:endParaRPr lang="ru-RU" sz="3200" b="1" dirty="0">
                        <a:latin typeface="Times New Roman" panose="02020603050405020304" pitchFamily="18" charset="0"/>
                        <a:cs typeface="Times New Roman" panose="02020603050405020304" pitchFamily="18" charset="0"/>
                      </a:endParaRPr>
                    </a:p>
                  </a:txBody>
                  <a:tcPr/>
                </a:tc>
              </a:tr>
              <a:tr h="370840">
                <a:tc>
                  <a:txBody>
                    <a:bodyPr/>
                    <a:lstStyle/>
                    <a:p>
                      <a:r>
                        <a:rPr lang="ru-RU" sz="3200" b="1" dirty="0" smtClean="0">
                          <a:latin typeface="Times New Roman" panose="02020603050405020304" pitchFamily="18" charset="0"/>
                          <a:cs typeface="Times New Roman" panose="02020603050405020304" pitchFamily="18" charset="0"/>
                        </a:rPr>
                        <a:t>Водная</a:t>
                      </a:r>
                      <a:endParaRPr lang="ru-RU" sz="3200" b="1" dirty="0">
                        <a:latin typeface="Times New Roman" panose="02020603050405020304" pitchFamily="18" charset="0"/>
                        <a:cs typeface="Times New Roman" panose="02020603050405020304" pitchFamily="18" charset="0"/>
                      </a:endParaRPr>
                    </a:p>
                  </a:txBody>
                  <a:tcPr/>
                </a:tc>
                <a:tc>
                  <a:txBody>
                    <a:bodyPr/>
                    <a:lstStyle/>
                    <a:p>
                      <a:endParaRPr lang="ru-RU" sz="3200" b="1" dirty="0">
                        <a:latin typeface="Times New Roman" panose="02020603050405020304" pitchFamily="18" charset="0"/>
                        <a:cs typeface="Times New Roman" panose="02020603050405020304" pitchFamily="18" charset="0"/>
                      </a:endParaRPr>
                    </a:p>
                  </a:txBody>
                  <a:tcPr/>
                </a:tc>
              </a:tr>
              <a:tr h="370840">
                <a:tc>
                  <a:txBody>
                    <a:bodyPr/>
                    <a:lstStyle/>
                    <a:p>
                      <a:r>
                        <a:rPr lang="ru-RU" sz="3200" b="1" dirty="0" smtClean="0">
                          <a:latin typeface="Times New Roman" panose="02020603050405020304" pitchFamily="18" charset="0"/>
                          <a:cs typeface="Times New Roman" panose="02020603050405020304" pitchFamily="18" charset="0"/>
                        </a:rPr>
                        <a:t>Организменная</a:t>
                      </a:r>
                      <a:endParaRPr lang="ru-RU" sz="3200" b="1" dirty="0">
                        <a:latin typeface="Times New Roman" panose="02020603050405020304" pitchFamily="18" charset="0"/>
                        <a:cs typeface="Times New Roman" panose="02020603050405020304" pitchFamily="18" charset="0"/>
                      </a:endParaRPr>
                    </a:p>
                  </a:txBody>
                  <a:tcPr/>
                </a:tc>
                <a:tc>
                  <a:txBody>
                    <a:bodyPr/>
                    <a:lstStyle/>
                    <a:p>
                      <a:endParaRPr lang="ru-RU" sz="3200" b="1" dirty="0">
                        <a:latin typeface="Times New Roman" panose="02020603050405020304" pitchFamily="18" charset="0"/>
                        <a:cs typeface="Times New Roman" panose="02020603050405020304" pitchFamily="18" charset="0"/>
                      </a:endParaRPr>
                    </a:p>
                  </a:txBody>
                  <a:tcPr/>
                </a:tc>
              </a:tr>
            </a:tbl>
          </a:graphicData>
        </a:graphic>
      </p:graphicFrame>
      <p:sp>
        <p:nvSpPr>
          <p:cNvPr id="4" name="TextBox 3"/>
          <p:cNvSpPr txBox="1"/>
          <p:nvPr/>
        </p:nvSpPr>
        <p:spPr>
          <a:xfrm>
            <a:off x="251520" y="4797152"/>
            <a:ext cx="8892480" cy="1569660"/>
          </a:xfrm>
          <a:prstGeom prst="rect">
            <a:avLst/>
          </a:prstGeom>
          <a:noFill/>
        </p:spPr>
        <p:txBody>
          <a:bodyPr wrap="square" rtlCol="0">
            <a:spAutoFit/>
          </a:bodyPr>
          <a:lstStyle/>
          <a:p>
            <a:r>
              <a:rPr lang="ru-RU" sz="3200" b="1" dirty="0" smtClean="0">
                <a:latin typeface="Times New Roman" panose="02020603050405020304" pitchFamily="18" charset="0"/>
                <a:cs typeface="Times New Roman" panose="02020603050405020304" pitchFamily="18" charset="0"/>
              </a:rPr>
              <a:t>Критерии оценки:</a:t>
            </a:r>
          </a:p>
          <a:p>
            <a:r>
              <a:rPr lang="ru-RU" sz="3200" b="1" dirty="0" smtClean="0">
                <a:latin typeface="Times New Roman" panose="02020603050405020304" pitchFamily="18" charset="0"/>
                <a:cs typeface="Times New Roman" panose="02020603050405020304" pitchFamily="18" charset="0"/>
              </a:rPr>
              <a:t>1-2 ошибки – оценка 5     5-6 ошибок – оценка 2 </a:t>
            </a:r>
          </a:p>
          <a:p>
            <a:r>
              <a:rPr lang="ru-RU" sz="3200" b="1" dirty="0" smtClean="0">
                <a:latin typeface="Times New Roman" panose="02020603050405020304" pitchFamily="18" charset="0"/>
                <a:cs typeface="Times New Roman" panose="02020603050405020304" pitchFamily="18" charset="0"/>
              </a:rPr>
              <a:t>3-4 ошибки – оценка 4</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2985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467" y="0"/>
            <a:ext cx="9144000" cy="6740307"/>
          </a:xfrm>
          <a:prstGeom prst="rect">
            <a:avLst/>
          </a:prstGeom>
          <a:noFill/>
        </p:spPr>
        <p:txBody>
          <a:bodyPr wrap="square" lIns="91440" tIns="45720" rIns="91440" bIns="45720">
            <a:spAutoFit/>
          </a:bodyPr>
          <a:lstStyle/>
          <a:p>
            <a:pPr algn="ctr"/>
            <a:r>
              <a:rPr lang="ru-RU"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Цель урока:</a:t>
            </a:r>
          </a:p>
          <a:p>
            <a:pPr algn="ctr"/>
            <a:r>
              <a:rPr lang="ru-RU" sz="5400" b="1" dirty="0" smtClean="0">
                <a:effectLst/>
                <a:latin typeface="Times New Roman"/>
                <a:ea typeface="Calibri"/>
              </a:rPr>
              <a:t>формировать экологическое мышление</a:t>
            </a:r>
          </a:p>
          <a:p>
            <a:pPr>
              <a:spcAft>
                <a:spcPts val="0"/>
              </a:spcAft>
            </a:pPr>
            <a:r>
              <a:rPr lang="ru-RU" sz="5400" b="1" dirty="0" smtClean="0">
                <a:effectLst/>
                <a:latin typeface="Times New Roman"/>
                <a:ea typeface="Calibri"/>
                <a:cs typeface="Times New Roman"/>
              </a:rPr>
              <a:t>углубить понятия о среде обитания, её факторах и их влиянии на живые организмы.</a:t>
            </a:r>
            <a:endParaRPr lang="ru-RU" sz="4400" b="1" dirty="0" smtClean="0">
              <a:effectLst/>
              <a:latin typeface="Calibri"/>
              <a:ea typeface="Calibri"/>
              <a:cs typeface="Times New Roman"/>
            </a:endParaRPr>
          </a:p>
          <a:p>
            <a:pPr algn="ctr"/>
            <a:endParaRPr lang="ru-RU"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35842295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900igr.net/up/datas/67221/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 y="-28098"/>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976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31646" y="692696"/>
            <a:ext cx="6659194" cy="1754326"/>
          </a:xfrm>
          <a:prstGeom prst="rect">
            <a:avLst/>
          </a:prstGeom>
          <a:noFill/>
        </p:spPr>
        <p:txBody>
          <a:bodyPr wrap="none" lIns="91440" tIns="45720" rIns="91440" bIns="45720">
            <a:spAutoFit/>
          </a:bodyPr>
          <a:lstStyle/>
          <a:p>
            <a:pPr algn="ctr"/>
            <a:r>
              <a:rPr lang="ru-RU"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Домашнее задание</a:t>
            </a:r>
          </a:p>
          <a:p>
            <a:pPr algn="ctr"/>
            <a:r>
              <a:rPr lang="ru-RU"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повторение  </a:t>
            </a:r>
            <a:endParaRPr lang="ru-RU"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972988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9712" y="1196752"/>
            <a:ext cx="5916132" cy="3539430"/>
          </a:xfrm>
          <a:prstGeom prst="rect">
            <a:avLst/>
          </a:prstGeom>
        </p:spPr>
        <p:txBody>
          <a:bodyPr wrap="square">
            <a:spAutoFit/>
          </a:bodyPr>
          <a:lstStyle/>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Глубины вод, простор небес,</a:t>
            </a:r>
          </a:p>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Пустыня, горы, степь и лес –</a:t>
            </a:r>
          </a:p>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В каком краю не окажись,</a:t>
            </a:r>
          </a:p>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Везде кипит упрямо жизнь.</a:t>
            </a:r>
          </a:p>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И здесь у каждого свой вкус:</a:t>
            </a:r>
          </a:p>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Кому – в песок, кому – под куст.</a:t>
            </a:r>
          </a:p>
          <a:p>
            <a:pPr>
              <a:spcAft>
                <a:spcPts val="0"/>
              </a:spcAft>
            </a:pPr>
            <a:r>
              <a:rPr lang="ru-RU" sz="2800" b="1" dirty="0" smtClean="0">
                <a:effectLst/>
                <a:latin typeface="Times New Roman" panose="02020603050405020304" pitchFamily="18" charset="0"/>
                <a:ea typeface="Calibri"/>
                <a:cs typeface="Times New Roman" panose="02020603050405020304" pitchFamily="18" charset="0"/>
              </a:rPr>
              <a:t>И каждый выберет себе</a:t>
            </a:r>
          </a:p>
          <a:p>
            <a:r>
              <a:rPr lang="ru-RU" sz="2800" b="1" dirty="0" smtClean="0">
                <a:effectLst/>
                <a:latin typeface="Times New Roman" panose="02020603050405020304" pitchFamily="18" charset="0"/>
                <a:ea typeface="Calibri"/>
                <a:cs typeface="Times New Roman" panose="02020603050405020304" pitchFamily="18" charset="0"/>
              </a:rPr>
              <a:t>Соседей в жизни и в судьбе.</a:t>
            </a:r>
            <a:endParaRPr lang="ru-RU" sz="2800" b="1" dirty="0">
              <a:latin typeface="Times New Roman" panose="02020603050405020304" pitchFamily="18" charset="0"/>
              <a:cs typeface="Times New Roman" panose="02020603050405020304" pitchFamily="18" charset="0"/>
            </a:endParaRPr>
          </a:p>
        </p:txBody>
      </p:sp>
      <p:pic>
        <p:nvPicPr>
          <p:cNvPr id="3" name="звуки-природы-ручей.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8178" y="4736182"/>
            <a:ext cx="609600" cy="609600"/>
          </a:xfrm>
          <a:prstGeom prst="rect">
            <a:avLst/>
          </a:prstGeom>
        </p:spPr>
      </p:pic>
    </p:spTree>
    <p:extLst>
      <p:ext uri="{BB962C8B-B14F-4D97-AF65-F5344CB8AC3E}">
        <p14:creationId xmlns:p14="http://schemas.microsoft.com/office/powerpoint/2010/main" val="3423610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slide.ru/images/23/29447/960/im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1" y="20246"/>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340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900igr.net/datas/okruzhajuschij-mir/Mnogoobrazie-organizmov/0004-004-SREDA-OBITANIJA-eto-to-chto-okruzhaet-zhivoj-organiz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9232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resent5.com/presentation/12205155_361960896/imag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55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950581962"/>
              </p:ext>
            </p:extLst>
          </p:nvPr>
        </p:nvGraphicFramePr>
        <p:xfrm>
          <a:off x="144373" y="88923"/>
          <a:ext cx="8928992" cy="5157196"/>
        </p:xfrm>
        <a:graphic>
          <a:graphicData uri="http://schemas.openxmlformats.org/drawingml/2006/table">
            <a:tbl>
              <a:tblPr firstRow="1" firstCol="1" bandRow="1"/>
              <a:tblGrid>
                <a:gridCol w="1835339"/>
                <a:gridCol w="1965153"/>
                <a:gridCol w="2085509"/>
                <a:gridCol w="3042991"/>
              </a:tblGrid>
              <a:tr h="1289298">
                <a:tc>
                  <a:txBody>
                    <a:bodyPr/>
                    <a:lstStyle/>
                    <a:p>
                      <a:pPr>
                        <a:spcAft>
                          <a:spcPts val="0"/>
                        </a:spcAft>
                      </a:pPr>
                      <a:r>
                        <a:rPr lang="ru-RU" sz="2400" b="1" dirty="0">
                          <a:effectLst/>
                          <a:latin typeface="Times New Roman"/>
                          <a:ea typeface="Times New Roman"/>
                          <a:cs typeface="Times New Roman"/>
                        </a:rPr>
                        <a:t>Условия жизни</a:t>
                      </a:r>
                      <a:endParaRPr lang="ru-RU" sz="2400" dirty="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b="1" dirty="0">
                          <a:effectLst/>
                          <a:latin typeface="Times New Roman"/>
                          <a:ea typeface="Times New Roman"/>
                          <a:cs typeface="Times New Roman"/>
                        </a:rPr>
                        <a:t>Водная среда</a:t>
                      </a:r>
                      <a:endParaRPr lang="ru-RU" sz="2400" dirty="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b="1" dirty="0">
                          <a:effectLst/>
                          <a:latin typeface="Times New Roman"/>
                          <a:ea typeface="Times New Roman"/>
                          <a:cs typeface="Times New Roman"/>
                        </a:rPr>
                        <a:t>Наземно-воздушная среда</a:t>
                      </a:r>
                      <a:endParaRPr lang="ru-RU" sz="2400" dirty="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b="1">
                          <a:effectLst/>
                          <a:latin typeface="Times New Roman"/>
                          <a:ea typeface="Times New Roman"/>
                          <a:cs typeface="Times New Roman"/>
                        </a:rPr>
                        <a:t>Почвенная среда</a:t>
                      </a:r>
                      <a:endParaRPr lang="ru-RU" sz="240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4650">
                <a:tc>
                  <a:txBody>
                    <a:bodyPr/>
                    <a:lstStyle/>
                    <a:p>
                      <a:pPr>
                        <a:spcAft>
                          <a:spcPts val="0"/>
                        </a:spcAft>
                      </a:pPr>
                      <a:r>
                        <a:rPr lang="ru-RU" sz="2400" b="1" i="1">
                          <a:effectLst/>
                          <a:latin typeface="Times New Roman"/>
                          <a:ea typeface="Times New Roman"/>
                          <a:cs typeface="Times New Roman"/>
                        </a:rPr>
                        <a:t>Плотность</a:t>
                      </a:r>
                      <a:endParaRPr lang="ru-RU" sz="240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a:effectLst/>
                          <a:latin typeface="Times New Roman"/>
                          <a:ea typeface="Times New Roman"/>
                          <a:cs typeface="Times New Roman"/>
                        </a:rPr>
                        <a:t>плотная</a:t>
                      </a:r>
                      <a:endParaRPr lang="ru-RU" sz="240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dirty="0">
                          <a:effectLst/>
                          <a:latin typeface="Times New Roman"/>
                          <a:ea typeface="Times New Roman"/>
                          <a:cs typeface="Times New Roman"/>
                        </a:rPr>
                        <a:t>неплотная</a:t>
                      </a:r>
                      <a:endParaRPr lang="ru-RU" sz="2400" dirty="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dirty="0">
                          <a:effectLst/>
                          <a:latin typeface="Times New Roman"/>
                          <a:ea typeface="Times New Roman"/>
                          <a:cs typeface="Times New Roman"/>
                        </a:rPr>
                        <a:t>плотная</a:t>
                      </a:r>
                      <a:endParaRPr lang="ru-RU" sz="2400" dirty="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4650">
                <a:tc>
                  <a:txBody>
                    <a:bodyPr/>
                    <a:lstStyle/>
                    <a:p>
                      <a:pPr>
                        <a:spcAft>
                          <a:spcPts val="0"/>
                        </a:spcAft>
                      </a:pPr>
                      <a:r>
                        <a:rPr lang="ru-RU" sz="2400" b="1" i="1" dirty="0">
                          <a:effectLst/>
                          <a:latin typeface="Times New Roman"/>
                          <a:ea typeface="Times New Roman"/>
                          <a:cs typeface="Times New Roman"/>
                        </a:rPr>
                        <a:t>Кислород</a:t>
                      </a:r>
                      <a:endParaRPr lang="ru-RU" sz="2400" dirty="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a:effectLst/>
                          <a:latin typeface="Times New Roman"/>
                          <a:ea typeface="Times New Roman"/>
                          <a:cs typeface="Times New Roman"/>
                        </a:rPr>
                        <a:t>недостаточно</a:t>
                      </a:r>
                      <a:endParaRPr lang="ru-RU" sz="240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a:effectLst/>
                          <a:latin typeface="Times New Roman"/>
                          <a:ea typeface="Times New Roman"/>
                          <a:cs typeface="Times New Roman"/>
                        </a:rPr>
                        <a:t>достаточно</a:t>
                      </a:r>
                      <a:endParaRPr lang="ru-RU" sz="240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dirty="0">
                          <a:effectLst/>
                          <a:latin typeface="Times New Roman"/>
                          <a:ea typeface="Times New Roman"/>
                          <a:cs typeface="Times New Roman"/>
                        </a:rPr>
                        <a:t>недостаточно</a:t>
                      </a:r>
                      <a:endParaRPr lang="ru-RU" sz="2400" dirty="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4650">
                <a:tc>
                  <a:txBody>
                    <a:bodyPr/>
                    <a:lstStyle/>
                    <a:p>
                      <a:pPr>
                        <a:spcAft>
                          <a:spcPts val="0"/>
                        </a:spcAft>
                      </a:pPr>
                      <a:r>
                        <a:rPr lang="ru-RU" sz="2400" b="1" i="1">
                          <a:effectLst/>
                          <a:latin typeface="Times New Roman"/>
                          <a:ea typeface="Times New Roman"/>
                          <a:cs typeface="Times New Roman"/>
                        </a:rPr>
                        <a:t>Вода</a:t>
                      </a:r>
                      <a:endParaRPr lang="ru-RU" sz="240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a:effectLst/>
                          <a:latin typeface="Times New Roman"/>
                          <a:ea typeface="Times New Roman"/>
                          <a:cs typeface="Times New Roman"/>
                        </a:rPr>
                        <a:t>достаточно</a:t>
                      </a:r>
                      <a:endParaRPr lang="ru-RU" sz="240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a:effectLst/>
                          <a:latin typeface="Times New Roman"/>
                          <a:ea typeface="Times New Roman"/>
                          <a:cs typeface="Times New Roman"/>
                        </a:rPr>
                        <a:t>недостаточно</a:t>
                      </a:r>
                      <a:endParaRPr lang="ru-RU" sz="240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dirty="0">
                          <a:effectLst/>
                          <a:latin typeface="Times New Roman"/>
                          <a:ea typeface="Times New Roman"/>
                          <a:cs typeface="Times New Roman"/>
                        </a:rPr>
                        <a:t>достаточно</a:t>
                      </a:r>
                      <a:endParaRPr lang="ru-RU" sz="2400" dirty="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4650">
                <a:tc>
                  <a:txBody>
                    <a:bodyPr/>
                    <a:lstStyle/>
                    <a:p>
                      <a:pPr>
                        <a:spcAft>
                          <a:spcPts val="0"/>
                        </a:spcAft>
                      </a:pPr>
                      <a:r>
                        <a:rPr lang="ru-RU" sz="2400" b="1" i="1">
                          <a:effectLst/>
                          <a:latin typeface="Times New Roman"/>
                          <a:ea typeface="Times New Roman"/>
                          <a:cs typeface="Times New Roman"/>
                        </a:rPr>
                        <a:t>Свет</a:t>
                      </a:r>
                      <a:endParaRPr lang="ru-RU" sz="240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a:effectLst/>
                          <a:latin typeface="Times New Roman"/>
                          <a:ea typeface="Times New Roman"/>
                          <a:cs typeface="Times New Roman"/>
                        </a:rPr>
                        <a:t>недостаточно</a:t>
                      </a:r>
                      <a:endParaRPr lang="ru-RU" sz="240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a:effectLst/>
                          <a:latin typeface="Times New Roman"/>
                          <a:ea typeface="Times New Roman"/>
                          <a:cs typeface="Times New Roman"/>
                        </a:rPr>
                        <a:t>достаточно</a:t>
                      </a:r>
                      <a:endParaRPr lang="ru-RU" sz="240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dirty="0" smtClean="0">
                          <a:effectLst/>
                          <a:latin typeface="Times New Roman"/>
                          <a:ea typeface="Times New Roman"/>
                          <a:cs typeface="Times New Roman"/>
                        </a:rPr>
                        <a:t>отсутствие</a:t>
                      </a:r>
                      <a:endParaRPr lang="ru-RU" sz="2400" dirty="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9298">
                <a:tc>
                  <a:txBody>
                    <a:bodyPr/>
                    <a:lstStyle/>
                    <a:p>
                      <a:pPr>
                        <a:spcAft>
                          <a:spcPts val="0"/>
                        </a:spcAft>
                      </a:pPr>
                      <a:r>
                        <a:rPr lang="ru-RU" sz="2400" b="1" i="1" dirty="0">
                          <a:effectLst/>
                          <a:latin typeface="Times New Roman"/>
                          <a:ea typeface="Times New Roman"/>
                          <a:cs typeface="Times New Roman"/>
                        </a:rPr>
                        <a:t>Изменение </a:t>
                      </a:r>
                      <a:r>
                        <a:rPr lang="ru-RU" sz="2400" b="1" i="1" dirty="0" smtClean="0">
                          <a:effectLst/>
                          <a:latin typeface="Times New Roman"/>
                          <a:ea typeface="Times New Roman"/>
                          <a:cs typeface="Times New Roman"/>
                        </a:rPr>
                        <a:t>темпера-туры</a:t>
                      </a:r>
                      <a:endParaRPr lang="ru-RU" sz="2400" dirty="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dirty="0" err="1" smtClean="0">
                          <a:effectLst/>
                          <a:latin typeface="Times New Roman"/>
                          <a:ea typeface="Times New Roman"/>
                          <a:cs typeface="Times New Roman"/>
                        </a:rPr>
                        <a:t>Незначитель-ные</a:t>
                      </a:r>
                      <a:endParaRPr lang="ru-RU" sz="2400" dirty="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a:effectLst/>
                          <a:latin typeface="Times New Roman"/>
                          <a:ea typeface="Times New Roman"/>
                          <a:cs typeface="Times New Roman"/>
                        </a:rPr>
                        <a:t>значительные</a:t>
                      </a:r>
                      <a:endParaRPr lang="ru-RU" sz="240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2400" dirty="0" smtClean="0">
                          <a:effectLst/>
                          <a:latin typeface="Times New Roman"/>
                          <a:ea typeface="Times New Roman"/>
                          <a:cs typeface="Times New Roman"/>
                        </a:rPr>
                        <a:t>отсутствие </a:t>
                      </a:r>
                      <a:r>
                        <a:rPr lang="ru-RU" sz="2400" dirty="0">
                          <a:effectLst/>
                          <a:latin typeface="Times New Roman"/>
                          <a:ea typeface="Times New Roman"/>
                          <a:cs typeface="Times New Roman"/>
                        </a:rPr>
                        <a:t>резких перепадов температур</a:t>
                      </a:r>
                      <a:endParaRPr lang="ru-RU" sz="2400" dirty="0">
                        <a:effectLst/>
                        <a:latin typeface="Calibri"/>
                        <a:ea typeface="Calibri"/>
                        <a:cs typeface="Times New Roman"/>
                      </a:endParaRPr>
                    </a:p>
                  </a:txBody>
                  <a:tcPr marL="67024" marR="67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86854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festival.1september.ru/articles/515724/img1.gif"/>
          <p:cNvPicPr/>
          <p:nvPr/>
        </p:nvPicPr>
        <p:blipFill>
          <a:blip r:embed="rId2">
            <a:extLst>
              <a:ext uri="{28A0092B-C50C-407E-A947-70E740481C1C}">
                <a14:useLocalDpi xmlns:a14="http://schemas.microsoft.com/office/drawing/2010/main" val="0"/>
              </a:ext>
            </a:extLst>
          </a:blip>
          <a:srcRect/>
          <a:stretch>
            <a:fillRect/>
          </a:stretch>
        </p:blipFill>
        <p:spPr bwMode="auto">
          <a:xfrm>
            <a:off x="3804" y="-40820"/>
            <a:ext cx="9144000" cy="4725144"/>
          </a:xfrm>
          <a:prstGeom prst="rect">
            <a:avLst/>
          </a:prstGeom>
          <a:noFill/>
          <a:ln>
            <a:noFill/>
          </a:ln>
        </p:spPr>
      </p:pic>
      <p:sp>
        <p:nvSpPr>
          <p:cNvPr id="3" name="Скругленный прямоугольник 2"/>
          <p:cNvSpPr/>
          <p:nvPr/>
        </p:nvSpPr>
        <p:spPr>
          <a:xfrm>
            <a:off x="107504" y="4725144"/>
            <a:ext cx="1728192" cy="20162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107504" y="5013176"/>
            <a:ext cx="1728192" cy="1477328"/>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Дельфин, акула, карась, ламинария, медуза, ряска, щука, гидра</a:t>
            </a:r>
            <a:endParaRPr lang="ru-RU" b="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2424483" y="4077072"/>
            <a:ext cx="2016224" cy="26642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rPr>
              <a:t>Крот, дождевой червь, личинка майского жука, клубеньковые бактерии, корень дерева</a:t>
            </a:r>
            <a:endParaRPr lang="ru-RU" b="1" dirty="0">
              <a:solidFill>
                <a:schemeClr val="bg1"/>
              </a:solidFill>
            </a:endParaRPr>
          </a:p>
        </p:txBody>
      </p:sp>
      <p:sp>
        <p:nvSpPr>
          <p:cNvPr id="6" name="Скругленный прямоугольник 5"/>
          <p:cNvSpPr/>
          <p:nvPr/>
        </p:nvSpPr>
        <p:spPr>
          <a:xfrm>
            <a:off x="4575804" y="4684324"/>
            <a:ext cx="2300452" cy="20570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latin typeface="Times New Roman" panose="02020603050405020304" pitchFamily="18" charset="0"/>
                <a:cs typeface="Times New Roman" panose="02020603050405020304" pitchFamily="18" charset="0"/>
              </a:rPr>
              <a:t>Бабочка, олень, волк, береза, орел, ворона, человек, трясогузка, чайка, страус</a:t>
            </a:r>
            <a:endParaRPr lang="ru-RU" b="1" dirty="0">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7020272" y="4581128"/>
            <a:ext cx="2016224" cy="216024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anose="02020603050405020304" pitchFamily="18" charset="0"/>
                <a:cs typeface="Times New Roman" panose="02020603050405020304" pitchFamily="18" charset="0"/>
              </a:rPr>
              <a:t>Аскарида, комар, овод, постельный клоп, свиной цепень, клещ собачий</a:t>
            </a:r>
            <a:endParaRPr lang="ru-RU"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02937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186309"/>
          </a:xfrm>
          <a:prstGeom prst="rect">
            <a:avLst/>
          </a:prstGeom>
        </p:spPr>
        <p:txBody>
          <a:bodyPr wrap="square">
            <a:spAutoFit/>
          </a:bodyPr>
          <a:lstStyle/>
          <a:p>
            <a:r>
              <a:rPr lang="ru-RU" sz="3600" b="1" dirty="0">
                <a:latin typeface="Times New Roman" panose="02020603050405020304" pitchFamily="18" charset="0"/>
                <a:cs typeface="Times New Roman" panose="02020603050405020304" pitchFamily="18" charset="0"/>
              </a:rPr>
              <a:t>Гидробионты </a:t>
            </a:r>
            <a:r>
              <a:rPr lang="ru-RU" sz="3600" dirty="0">
                <a:latin typeface="Times New Roman" panose="02020603050405020304" pitchFamily="18" charset="0"/>
                <a:cs typeface="Times New Roman" panose="02020603050405020304" pitchFamily="18" charset="0"/>
              </a:rPr>
              <a:t>(греч. </a:t>
            </a:r>
            <a:r>
              <a:rPr lang="ru-RU" sz="3600" dirty="0" err="1">
                <a:latin typeface="Times New Roman" panose="02020603050405020304" pitchFamily="18" charset="0"/>
                <a:cs typeface="Times New Roman" panose="02020603050405020304" pitchFamily="18" charset="0"/>
              </a:rPr>
              <a:t>hydor</a:t>
            </a:r>
            <a:r>
              <a:rPr lang="ru-RU" sz="3600" dirty="0">
                <a:latin typeface="Times New Roman" panose="02020603050405020304" pitchFamily="18" charset="0"/>
                <a:cs typeface="Times New Roman" panose="02020603050405020304" pitchFamily="18" charset="0"/>
              </a:rPr>
              <a:t> – вода; </a:t>
            </a:r>
            <a:r>
              <a:rPr lang="ru-RU" sz="3600" dirty="0" err="1">
                <a:latin typeface="Times New Roman" panose="02020603050405020304" pitchFamily="18" charset="0"/>
                <a:cs typeface="Times New Roman" panose="02020603050405020304" pitchFamily="18" charset="0"/>
              </a:rPr>
              <a:t>biontos</a:t>
            </a:r>
            <a:r>
              <a:rPr lang="ru-RU" sz="3600" dirty="0">
                <a:latin typeface="Times New Roman" panose="02020603050405020304" pitchFamily="18" charset="0"/>
                <a:cs typeface="Times New Roman" panose="02020603050405020304" pitchFamily="18" charset="0"/>
              </a:rPr>
              <a:t> – живущий) – это организмы, обитающие в воде.</a:t>
            </a:r>
          </a:p>
          <a:p>
            <a:r>
              <a:rPr lang="ru-RU" sz="3600" b="1" dirty="0" err="1">
                <a:latin typeface="Times New Roman" panose="02020603050405020304" pitchFamily="18" charset="0"/>
                <a:cs typeface="Times New Roman" panose="02020603050405020304" pitchFamily="18" charset="0"/>
              </a:rPr>
              <a:t>Эдафобионты</a:t>
            </a:r>
            <a:r>
              <a:rPr lang="ru-RU" sz="3600" dirty="0">
                <a:latin typeface="Times New Roman" panose="02020603050405020304" pitchFamily="18" charset="0"/>
                <a:cs typeface="Times New Roman" panose="02020603050405020304" pitchFamily="18" charset="0"/>
              </a:rPr>
              <a:t> (греч. </a:t>
            </a:r>
            <a:r>
              <a:rPr lang="ru-RU" sz="3600" dirty="0" err="1">
                <a:latin typeface="Times New Roman" panose="02020603050405020304" pitchFamily="18" charset="0"/>
                <a:cs typeface="Times New Roman" panose="02020603050405020304" pitchFamily="18" charset="0"/>
              </a:rPr>
              <a:t>edaphos</a:t>
            </a:r>
            <a:r>
              <a:rPr lang="ru-RU" sz="3600" dirty="0">
                <a:latin typeface="Times New Roman" panose="02020603050405020304" pitchFamily="18" charset="0"/>
                <a:cs typeface="Times New Roman" panose="02020603050405020304" pitchFamily="18" charset="0"/>
              </a:rPr>
              <a:t> – почва) - это организмы, обитающие в почве.</a:t>
            </a:r>
          </a:p>
          <a:p>
            <a:r>
              <a:rPr lang="ru-RU" sz="3600" b="1" dirty="0">
                <a:latin typeface="Times New Roman" panose="02020603050405020304" pitchFamily="18" charset="0"/>
                <a:cs typeface="Times New Roman" panose="02020603050405020304" pitchFamily="18" charset="0"/>
              </a:rPr>
              <a:t>Аэробионты </a:t>
            </a:r>
            <a:r>
              <a:rPr lang="ru-RU" sz="3600" dirty="0">
                <a:latin typeface="Times New Roman" panose="02020603050405020304" pitchFamily="18" charset="0"/>
                <a:cs typeface="Times New Roman" panose="02020603050405020304" pitchFamily="18" charset="0"/>
              </a:rPr>
              <a:t>(греч. </a:t>
            </a:r>
            <a:r>
              <a:rPr lang="ru-RU" sz="3600" dirty="0" err="1">
                <a:latin typeface="Times New Roman" panose="02020603050405020304" pitchFamily="18" charset="0"/>
                <a:cs typeface="Times New Roman" panose="02020603050405020304" pitchFamily="18" charset="0"/>
              </a:rPr>
              <a:t>aer</a:t>
            </a:r>
            <a:r>
              <a:rPr lang="ru-RU" sz="3600" dirty="0">
                <a:latin typeface="Times New Roman" panose="02020603050405020304" pitchFamily="18" charset="0"/>
                <a:cs typeface="Times New Roman" panose="02020603050405020304" pitchFamily="18" charset="0"/>
              </a:rPr>
              <a:t> – воздух)  - это организмы, обитающие в наземно-воздушной среде.</a:t>
            </a:r>
          </a:p>
          <a:p>
            <a:r>
              <a:rPr lang="ru-RU" sz="3600" b="1" dirty="0" err="1">
                <a:latin typeface="Times New Roman" panose="02020603050405020304" pitchFamily="18" charset="0"/>
                <a:cs typeface="Times New Roman" panose="02020603050405020304" pitchFamily="18" charset="0"/>
              </a:rPr>
              <a:t>Эндобионты</a:t>
            </a:r>
            <a:r>
              <a:rPr lang="ru-RU" sz="3600" dirty="0">
                <a:latin typeface="Times New Roman" panose="02020603050405020304" pitchFamily="18" charset="0"/>
                <a:cs typeface="Times New Roman" panose="02020603050405020304" pitchFamily="18" charset="0"/>
              </a:rPr>
              <a:t> (греч. </a:t>
            </a:r>
            <a:r>
              <a:rPr lang="ru-RU" sz="3600" dirty="0" err="1">
                <a:latin typeface="Times New Roman" panose="02020603050405020304" pitchFamily="18" charset="0"/>
                <a:cs typeface="Times New Roman" panose="02020603050405020304" pitchFamily="18" charset="0"/>
              </a:rPr>
              <a:t>endon</a:t>
            </a:r>
            <a:r>
              <a:rPr lang="ru-RU" sz="3600" dirty="0">
                <a:latin typeface="Times New Roman" panose="02020603050405020304" pitchFamily="18" charset="0"/>
                <a:cs typeface="Times New Roman" panose="02020603050405020304" pitchFamily="18" charset="0"/>
              </a:rPr>
              <a:t> – внутри) - это организмы, обитающие внутри других организмов.</a:t>
            </a:r>
          </a:p>
        </p:txBody>
      </p:sp>
    </p:spTree>
    <p:extLst>
      <p:ext uri="{BB962C8B-B14F-4D97-AF65-F5344CB8AC3E}">
        <p14:creationId xmlns:p14="http://schemas.microsoft.com/office/powerpoint/2010/main" val="3674979897"/>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368</TotalTime>
  <Words>489</Words>
  <Application>Microsoft Office PowerPoint</Application>
  <PresentationFormat>Экран (4:3)</PresentationFormat>
  <Paragraphs>88</Paragraphs>
  <Slides>21</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Воздушный поток</vt:lpstr>
      <vt:lpstr>Среда обитания и ее факторы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Среда обитания и ее факторы</dc:title>
  <dc:creator>Владимир Рогозин</dc:creator>
  <cp:lastModifiedBy>0000</cp:lastModifiedBy>
  <cp:revision>17</cp:revision>
  <dcterms:created xsi:type="dcterms:W3CDTF">2018-04-21T10:42:07Z</dcterms:created>
  <dcterms:modified xsi:type="dcterms:W3CDTF">2020-05-10T15:41:54Z</dcterms:modified>
</cp:coreProperties>
</file>