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62" r:id="rId3"/>
    <p:sldId id="263" r:id="rId4"/>
    <p:sldId id="264" r:id="rId5"/>
    <p:sldId id="265" r:id="rId6"/>
    <p:sldId id="278" r:id="rId7"/>
    <p:sldId id="266" r:id="rId8"/>
    <p:sldId id="270" r:id="rId9"/>
    <p:sldId id="277" r:id="rId10"/>
    <p:sldId id="27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79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56" autoAdjust="0"/>
    <p:restoredTop sz="94066" autoAdjust="0"/>
  </p:normalViewPr>
  <p:slideViewPr>
    <p:cSldViewPr>
      <p:cViewPr varScale="1">
        <p:scale>
          <a:sx n="40" d="100"/>
          <a:sy n="40" d="100"/>
        </p:scale>
        <p:origin x="-82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6174FD-615A-42D0-9A3F-B1ABED71D4F1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B018CE-FC81-45E9-83DA-5328CEEA6854}">
      <dgm:prSet phldrT="[Текст]"/>
      <dgm:spPr/>
      <dgm:t>
        <a:bodyPr/>
        <a:lstStyle/>
        <a:p>
          <a:r>
            <a:rPr lang="ru-RU" dirty="0" smtClean="0"/>
            <a:t>Чтобы перевести десятичную дробь в проценты</a:t>
          </a:r>
          <a:endParaRPr lang="ru-RU" dirty="0"/>
        </a:p>
      </dgm:t>
    </dgm:pt>
    <dgm:pt modelId="{8EC76167-DD61-47DD-9D1B-645A40DB2968}" type="parTrans" cxnId="{CD63D644-F1EB-472A-BFAE-9E68F7D0FD2F}">
      <dgm:prSet/>
      <dgm:spPr/>
      <dgm:t>
        <a:bodyPr/>
        <a:lstStyle/>
        <a:p>
          <a:endParaRPr lang="ru-RU"/>
        </a:p>
      </dgm:t>
    </dgm:pt>
    <dgm:pt modelId="{0B8B8AA0-E705-4E76-B210-14F361CBB339}" type="sibTrans" cxnId="{CD63D644-F1EB-472A-BFAE-9E68F7D0FD2F}">
      <dgm:prSet/>
      <dgm:spPr/>
      <dgm:t>
        <a:bodyPr/>
        <a:lstStyle/>
        <a:p>
          <a:endParaRPr lang="ru-RU"/>
        </a:p>
      </dgm:t>
    </dgm:pt>
    <dgm:pt modelId="{584FE51D-B0BA-4F61-B75D-3339B7690C96}">
      <dgm:prSet phldrT="[Текст]" custT="1"/>
      <dgm:spPr/>
      <dgm:t>
        <a:bodyPr/>
        <a:lstStyle/>
        <a:p>
          <a:r>
            <a:rPr lang="ru-RU" sz="1800" dirty="0" smtClean="0"/>
            <a:t>надо её умножить на 100</a:t>
          </a:r>
          <a:r>
            <a:rPr lang="ru-RU" sz="1300" dirty="0" smtClean="0"/>
            <a:t>.</a:t>
          </a:r>
          <a:endParaRPr lang="ru-RU" sz="1300" dirty="0"/>
        </a:p>
      </dgm:t>
    </dgm:pt>
    <dgm:pt modelId="{6EC29F24-67DA-4E42-8282-C651C53A8B49}" type="parTrans" cxnId="{22AD1678-40D6-4576-9065-86254C74D022}">
      <dgm:prSet/>
      <dgm:spPr/>
      <dgm:t>
        <a:bodyPr/>
        <a:lstStyle/>
        <a:p>
          <a:endParaRPr lang="ru-RU"/>
        </a:p>
      </dgm:t>
    </dgm:pt>
    <dgm:pt modelId="{2E094591-0534-4B92-BCE4-4CCDA6E9EF9E}" type="sibTrans" cxnId="{22AD1678-40D6-4576-9065-86254C74D022}">
      <dgm:prSet/>
      <dgm:spPr/>
      <dgm:t>
        <a:bodyPr/>
        <a:lstStyle/>
        <a:p>
          <a:endParaRPr lang="ru-RU"/>
        </a:p>
      </dgm:t>
    </dgm:pt>
    <dgm:pt modelId="{E0137A81-15E2-48F4-8E20-C7F419FAE080}">
      <dgm:prSet phldrT="[Текст]"/>
      <dgm:spPr/>
      <dgm:t>
        <a:bodyPr/>
        <a:lstStyle/>
        <a:p>
          <a:r>
            <a:rPr lang="ru-RU" dirty="0" smtClean="0"/>
            <a:t>Чтобы перевести проценты в десятичную дробь</a:t>
          </a:r>
          <a:endParaRPr lang="ru-RU" dirty="0"/>
        </a:p>
      </dgm:t>
    </dgm:pt>
    <dgm:pt modelId="{13E29DF4-33EA-476A-A89A-7177C34D062C}" type="parTrans" cxnId="{2E2973BC-3741-4CF0-AEDD-7E631C634578}">
      <dgm:prSet/>
      <dgm:spPr/>
      <dgm:t>
        <a:bodyPr/>
        <a:lstStyle/>
        <a:p>
          <a:endParaRPr lang="ru-RU"/>
        </a:p>
      </dgm:t>
    </dgm:pt>
    <dgm:pt modelId="{6AA389E4-6E89-43AB-8B2C-34507BAFFDDB}" type="sibTrans" cxnId="{2E2973BC-3741-4CF0-AEDD-7E631C634578}">
      <dgm:prSet/>
      <dgm:spPr/>
      <dgm:t>
        <a:bodyPr/>
        <a:lstStyle/>
        <a:p>
          <a:endParaRPr lang="ru-RU"/>
        </a:p>
      </dgm:t>
    </dgm:pt>
    <dgm:pt modelId="{E8EE817A-F6AD-4998-A796-550771B34FB2}">
      <dgm:prSet phldrT="[Текст]"/>
      <dgm:spPr/>
      <dgm:t>
        <a:bodyPr/>
        <a:lstStyle/>
        <a:p>
          <a:r>
            <a:rPr lang="ru-RU" dirty="0" smtClean="0"/>
            <a:t>надо разделить число процентов на 100.</a:t>
          </a:r>
          <a:endParaRPr lang="ru-RU" dirty="0"/>
        </a:p>
      </dgm:t>
    </dgm:pt>
    <dgm:pt modelId="{4B45FD69-AE55-435D-907A-C8B34D936BC8}" type="parTrans" cxnId="{48DD8CFB-661D-4298-BE96-A74F1BBFE062}">
      <dgm:prSet/>
      <dgm:spPr/>
      <dgm:t>
        <a:bodyPr/>
        <a:lstStyle/>
        <a:p>
          <a:endParaRPr lang="ru-RU"/>
        </a:p>
      </dgm:t>
    </dgm:pt>
    <dgm:pt modelId="{74A94E42-F01E-4F8A-9865-6C0A27505C18}" type="sibTrans" cxnId="{48DD8CFB-661D-4298-BE96-A74F1BBFE062}">
      <dgm:prSet/>
      <dgm:spPr/>
      <dgm:t>
        <a:bodyPr/>
        <a:lstStyle/>
        <a:p>
          <a:endParaRPr lang="ru-RU"/>
        </a:p>
      </dgm:t>
    </dgm:pt>
    <dgm:pt modelId="{2015DF9A-7D15-4F90-991C-2D7D0A9FE3A7}">
      <dgm:prSet phldrT="[Текст]" custT="1"/>
      <dgm:spPr/>
      <dgm:t>
        <a:bodyPr/>
        <a:lstStyle/>
        <a:p>
          <a:endParaRPr lang="ru-RU" sz="1300" dirty="0"/>
        </a:p>
      </dgm:t>
    </dgm:pt>
    <dgm:pt modelId="{1A3F2A68-E1FD-46A3-972F-989CBC2282EA}" type="parTrans" cxnId="{E3880FC4-73F0-4070-B0A7-D6B078F1033E}">
      <dgm:prSet/>
      <dgm:spPr/>
      <dgm:t>
        <a:bodyPr/>
        <a:lstStyle/>
        <a:p>
          <a:endParaRPr lang="ru-RU"/>
        </a:p>
      </dgm:t>
    </dgm:pt>
    <dgm:pt modelId="{236E2DF3-50D7-47F0-A663-D436594700C1}" type="sibTrans" cxnId="{E3880FC4-73F0-4070-B0A7-D6B078F1033E}">
      <dgm:prSet/>
      <dgm:spPr/>
      <dgm:t>
        <a:bodyPr/>
        <a:lstStyle/>
        <a:p>
          <a:endParaRPr lang="ru-RU"/>
        </a:p>
      </dgm:t>
    </dgm:pt>
    <dgm:pt modelId="{7A376AEC-C0D4-4F64-889A-F031D8BBB8C4}">
      <dgm:prSet phldrT="[Текст]" custT="1"/>
      <dgm:spPr/>
      <dgm:t>
        <a:bodyPr/>
        <a:lstStyle/>
        <a:p>
          <a:endParaRPr lang="ru-RU" sz="1300" dirty="0"/>
        </a:p>
      </dgm:t>
    </dgm:pt>
    <dgm:pt modelId="{E78D1EC8-E8DA-4ABB-A7B3-B53339401637}" type="parTrans" cxnId="{272F950C-95F6-43B3-8B76-F345505FC322}">
      <dgm:prSet/>
      <dgm:spPr/>
      <dgm:t>
        <a:bodyPr/>
        <a:lstStyle/>
        <a:p>
          <a:endParaRPr lang="ru-RU"/>
        </a:p>
      </dgm:t>
    </dgm:pt>
    <dgm:pt modelId="{94A34CCC-BE59-40CB-9FB1-23B00C766149}" type="sibTrans" cxnId="{272F950C-95F6-43B3-8B76-F345505FC322}">
      <dgm:prSet/>
      <dgm:spPr/>
      <dgm:t>
        <a:bodyPr/>
        <a:lstStyle/>
        <a:p>
          <a:endParaRPr lang="ru-RU"/>
        </a:p>
      </dgm:t>
    </dgm:pt>
    <dgm:pt modelId="{680BEC4D-970D-477A-B09F-F706DA0A43ED}" type="pres">
      <dgm:prSet presAssocID="{B86174FD-615A-42D0-9A3F-B1ABED71D4F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691D8D-0BFE-4527-B463-20EAB491490F}" type="pres">
      <dgm:prSet presAssocID="{FCB018CE-FC81-45E9-83DA-5328CEEA6854}" presName="linNode" presStyleCnt="0"/>
      <dgm:spPr/>
    </dgm:pt>
    <dgm:pt modelId="{501F6A23-4F4D-4D5E-BC27-3FD54957B160}" type="pres">
      <dgm:prSet presAssocID="{FCB018CE-FC81-45E9-83DA-5328CEEA6854}" presName="parentShp" presStyleLbl="node1" presStyleIdx="0" presStyleCnt="2" custScale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E5E51-CEE9-47AD-B60A-B5376E02BB89}" type="pres">
      <dgm:prSet presAssocID="{FCB018CE-FC81-45E9-83DA-5328CEEA6854}" presName="childShp" presStyleLbl="bgAccFollowNode1" presStyleIdx="0" presStyleCnt="2" custScaleX="10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42609-329A-4668-B658-1EE2E889424E}" type="pres">
      <dgm:prSet presAssocID="{0B8B8AA0-E705-4E76-B210-14F361CBB339}" presName="spacing" presStyleCnt="0"/>
      <dgm:spPr/>
    </dgm:pt>
    <dgm:pt modelId="{5669594A-991C-455B-8C03-3F49CF285E5F}" type="pres">
      <dgm:prSet presAssocID="{E0137A81-15E2-48F4-8E20-C7F419FAE080}" presName="linNode" presStyleCnt="0"/>
      <dgm:spPr/>
    </dgm:pt>
    <dgm:pt modelId="{51FBBD4C-78FC-4CEF-AFB3-172A652CEF14}" type="pres">
      <dgm:prSet presAssocID="{E0137A81-15E2-48F4-8E20-C7F419FAE08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6AFD3-EBB5-427C-AADA-1DDB5D8AB644}" type="pres">
      <dgm:prSet presAssocID="{E0137A81-15E2-48F4-8E20-C7F419FAE08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2F950C-95F6-43B3-8B76-F345505FC322}" srcId="{FCB018CE-FC81-45E9-83DA-5328CEEA6854}" destId="{7A376AEC-C0D4-4F64-889A-F031D8BBB8C4}" srcOrd="1" destOrd="0" parTransId="{E78D1EC8-E8DA-4ABB-A7B3-B53339401637}" sibTransId="{94A34CCC-BE59-40CB-9FB1-23B00C766149}"/>
    <dgm:cxn modelId="{48DD8CFB-661D-4298-BE96-A74F1BBFE062}" srcId="{E0137A81-15E2-48F4-8E20-C7F419FAE080}" destId="{E8EE817A-F6AD-4998-A796-550771B34FB2}" srcOrd="0" destOrd="0" parTransId="{4B45FD69-AE55-435D-907A-C8B34D936BC8}" sibTransId="{74A94E42-F01E-4F8A-9865-6C0A27505C18}"/>
    <dgm:cxn modelId="{E3880FC4-73F0-4070-B0A7-D6B078F1033E}" srcId="{FCB018CE-FC81-45E9-83DA-5328CEEA6854}" destId="{2015DF9A-7D15-4F90-991C-2D7D0A9FE3A7}" srcOrd="0" destOrd="0" parTransId="{1A3F2A68-E1FD-46A3-972F-989CBC2282EA}" sibTransId="{236E2DF3-50D7-47F0-A663-D436594700C1}"/>
    <dgm:cxn modelId="{2E2973BC-3741-4CF0-AEDD-7E631C634578}" srcId="{B86174FD-615A-42D0-9A3F-B1ABED71D4F1}" destId="{E0137A81-15E2-48F4-8E20-C7F419FAE080}" srcOrd="1" destOrd="0" parTransId="{13E29DF4-33EA-476A-A89A-7177C34D062C}" sibTransId="{6AA389E4-6E89-43AB-8B2C-34507BAFFDDB}"/>
    <dgm:cxn modelId="{CD63D644-F1EB-472A-BFAE-9E68F7D0FD2F}" srcId="{B86174FD-615A-42D0-9A3F-B1ABED71D4F1}" destId="{FCB018CE-FC81-45E9-83DA-5328CEEA6854}" srcOrd="0" destOrd="0" parTransId="{8EC76167-DD61-47DD-9D1B-645A40DB2968}" sibTransId="{0B8B8AA0-E705-4E76-B210-14F361CBB339}"/>
    <dgm:cxn modelId="{51600F3F-9F1D-47E6-A18F-5D1E0D8521B2}" type="presOf" srcId="{584FE51D-B0BA-4F61-B75D-3339B7690C96}" destId="{F6EE5E51-CEE9-47AD-B60A-B5376E02BB89}" srcOrd="0" destOrd="2" presId="urn:microsoft.com/office/officeart/2005/8/layout/vList6"/>
    <dgm:cxn modelId="{3C5AC012-D72B-423E-AEF1-CB675AE2EC45}" type="presOf" srcId="{B86174FD-615A-42D0-9A3F-B1ABED71D4F1}" destId="{680BEC4D-970D-477A-B09F-F706DA0A43ED}" srcOrd="0" destOrd="0" presId="urn:microsoft.com/office/officeart/2005/8/layout/vList6"/>
    <dgm:cxn modelId="{E9FAA5B0-E8FC-4255-9312-453054754656}" type="presOf" srcId="{E8EE817A-F6AD-4998-A796-550771B34FB2}" destId="{E366AFD3-EBB5-427C-AADA-1DDB5D8AB644}" srcOrd="0" destOrd="0" presId="urn:microsoft.com/office/officeart/2005/8/layout/vList6"/>
    <dgm:cxn modelId="{2C019503-D777-4687-AA34-59ED43DF5623}" type="presOf" srcId="{7A376AEC-C0D4-4F64-889A-F031D8BBB8C4}" destId="{F6EE5E51-CEE9-47AD-B60A-B5376E02BB89}" srcOrd="0" destOrd="1" presId="urn:microsoft.com/office/officeart/2005/8/layout/vList6"/>
    <dgm:cxn modelId="{758D078F-19D7-43E6-975D-E46E61F19E2D}" type="presOf" srcId="{FCB018CE-FC81-45E9-83DA-5328CEEA6854}" destId="{501F6A23-4F4D-4D5E-BC27-3FD54957B160}" srcOrd="0" destOrd="0" presId="urn:microsoft.com/office/officeart/2005/8/layout/vList6"/>
    <dgm:cxn modelId="{22AD1678-40D6-4576-9065-86254C74D022}" srcId="{FCB018CE-FC81-45E9-83DA-5328CEEA6854}" destId="{584FE51D-B0BA-4F61-B75D-3339B7690C96}" srcOrd="2" destOrd="0" parTransId="{6EC29F24-67DA-4E42-8282-C651C53A8B49}" sibTransId="{2E094591-0534-4B92-BCE4-4CCDA6E9EF9E}"/>
    <dgm:cxn modelId="{05E9C6B5-42C5-46F1-B7DA-56F25F69B909}" type="presOf" srcId="{E0137A81-15E2-48F4-8E20-C7F419FAE080}" destId="{51FBBD4C-78FC-4CEF-AFB3-172A652CEF14}" srcOrd="0" destOrd="0" presId="urn:microsoft.com/office/officeart/2005/8/layout/vList6"/>
    <dgm:cxn modelId="{2040A35B-9689-455A-B0D3-5936AFD39FCB}" type="presOf" srcId="{2015DF9A-7D15-4F90-991C-2D7D0A9FE3A7}" destId="{F6EE5E51-CEE9-47AD-B60A-B5376E02BB89}" srcOrd="0" destOrd="0" presId="urn:microsoft.com/office/officeart/2005/8/layout/vList6"/>
    <dgm:cxn modelId="{FF61132B-2C96-4CFC-ADE1-ADF4D13D6A72}" type="presParOf" srcId="{680BEC4D-970D-477A-B09F-F706DA0A43ED}" destId="{7E691D8D-0BFE-4527-B463-20EAB491490F}" srcOrd="0" destOrd="0" presId="urn:microsoft.com/office/officeart/2005/8/layout/vList6"/>
    <dgm:cxn modelId="{870FB061-93E5-4FE2-B49A-06F06BC3E87C}" type="presParOf" srcId="{7E691D8D-0BFE-4527-B463-20EAB491490F}" destId="{501F6A23-4F4D-4D5E-BC27-3FD54957B160}" srcOrd="0" destOrd="0" presId="urn:microsoft.com/office/officeart/2005/8/layout/vList6"/>
    <dgm:cxn modelId="{77011A60-8964-4318-B920-3BB8244EECCE}" type="presParOf" srcId="{7E691D8D-0BFE-4527-B463-20EAB491490F}" destId="{F6EE5E51-CEE9-47AD-B60A-B5376E02BB89}" srcOrd="1" destOrd="0" presId="urn:microsoft.com/office/officeart/2005/8/layout/vList6"/>
    <dgm:cxn modelId="{FCEC3C32-2193-48AE-BC71-6F2E7413944D}" type="presParOf" srcId="{680BEC4D-970D-477A-B09F-F706DA0A43ED}" destId="{0E842609-329A-4668-B658-1EE2E889424E}" srcOrd="1" destOrd="0" presId="urn:microsoft.com/office/officeart/2005/8/layout/vList6"/>
    <dgm:cxn modelId="{5CD759A5-AA77-4546-A655-85EA66857F1F}" type="presParOf" srcId="{680BEC4D-970D-477A-B09F-F706DA0A43ED}" destId="{5669594A-991C-455B-8C03-3F49CF285E5F}" srcOrd="2" destOrd="0" presId="urn:microsoft.com/office/officeart/2005/8/layout/vList6"/>
    <dgm:cxn modelId="{D9550994-CF92-4198-BD05-2D4C4AE20D36}" type="presParOf" srcId="{5669594A-991C-455B-8C03-3F49CF285E5F}" destId="{51FBBD4C-78FC-4CEF-AFB3-172A652CEF14}" srcOrd="0" destOrd="0" presId="urn:microsoft.com/office/officeart/2005/8/layout/vList6"/>
    <dgm:cxn modelId="{24AF02C6-7447-4CDA-90B8-57445671F101}" type="presParOf" srcId="{5669594A-991C-455B-8C03-3F49CF285E5F}" destId="{E366AFD3-EBB5-427C-AADA-1DDB5D8AB6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EE5E51-CEE9-47AD-B60A-B5376E02BB89}">
      <dsp:nvSpPr>
        <dsp:cNvPr id="0" name=""/>
        <dsp:cNvSpPr/>
      </dsp:nvSpPr>
      <dsp:spPr>
        <a:xfrm>
          <a:off x="1397054" y="552"/>
          <a:ext cx="2123016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надо её умножить на 100</a:t>
          </a:r>
          <a:r>
            <a:rPr lang="ru-RU" sz="1300" kern="1200" dirty="0" smtClean="0"/>
            <a:t>.</a:t>
          </a:r>
          <a:endParaRPr lang="ru-RU" sz="1300" kern="1200" dirty="0"/>
        </a:p>
      </dsp:txBody>
      <dsp:txXfrm>
        <a:off x="1397054" y="552"/>
        <a:ext cx="2123016" cy="2154694"/>
      </dsp:txXfrm>
    </dsp:sp>
    <dsp:sp modelId="{501F6A23-4F4D-4D5E-BC27-3FD54957B160}">
      <dsp:nvSpPr>
        <dsp:cNvPr id="0" name=""/>
        <dsp:cNvSpPr/>
      </dsp:nvSpPr>
      <dsp:spPr>
        <a:xfrm>
          <a:off x="1003" y="552"/>
          <a:ext cx="1396051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Чтобы перевести десятичную дробь в проценты</a:t>
          </a:r>
          <a:endParaRPr lang="ru-RU" sz="1600" kern="1200" dirty="0"/>
        </a:p>
      </dsp:txBody>
      <dsp:txXfrm>
        <a:off x="1003" y="552"/>
        <a:ext cx="1396051" cy="2154694"/>
      </dsp:txXfrm>
    </dsp:sp>
    <dsp:sp modelId="{E366AFD3-EBB5-427C-AADA-1DDB5D8AB644}">
      <dsp:nvSpPr>
        <dsp:cNvPr id="0" name=""/>
        <dsp:cNvSpPr/>
      </dsp:nvSpPr>
      <dsp:spPr>
        <a:xfrm>
          <a:off x="1408429" y="2370716"/>
          <a:ext cx="2112645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надо разделить число процентов на 100.</a:t>
          </a:r>
          <a:endParaRPr lang="ru-RU" sz="1800" kern="1200" dirty="0"/>
        </a:p>
      </dsp:txBody>
      <dsp:txXfrm>
        <a:off x="1408429" y="2370716"/>
        <a:ext cx="2112645" cy="2154694"/>
      </dsp:txXfrm>
    </dsp:sp>
    <dsp:sp modelId="{51FBBD4C-78FC-4CEF-AFB3-172A652CEF14}">
      <dsp:nvSpPr>
        <dsp:cNvPr id="0" name=""/>
        <dsp:cNvSpPr/>
      </dsp:nvSpPr>
      <dsp:spPr>
        <a:xfrm>
          <a:off x="0" y="2370716"/>
          <a:ext cx="140843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Чтобы перевести проценты в десятичную дробь</a:t>
          </a:r>
          <a:endParaRPr lang="ru-RU" sz="1600" kern="1200" dirty="0"/>
        </a:p>
      </dsp:txBody>
      <dsp:txXfrm>
        <a:off x="0" y="2370716"/>
        <a:ext cx="1408430" cy="215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EEA03-FBEE-4911-93A7-6BD1D0AC1CC5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34FAE-2DAB-46F4-8D06-0C0E6E677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050D2C-5E46-449F-9168-64A607F3031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8242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Проценты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Рисунок 6" descr="sov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928670"/>
            <a:ext cx="2228850" cy="178595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0352" y="714356"/>
            <a:ext cx="7772400" cy="1143008"/>
          </a:xfrm>
        </p:spPr>
        <p:txBody>
          <a:bodyPr>
            <a:normAutofit/>
          </a:bodyPr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№ 70, 73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процент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Чтобы узнать тему урока, правильно выполните вычисления и впишите в таблицу буквы, соответствующие найденным ответам. </a:t>
            </a:r>
          </a:p>
          <a:p>
            <a:r>
              <a:rPr lang="ru-RU" sz="2000" dirty="0" smtClean="0"/>
              <a:t>Р)7 : 2 =					</a:t>
            </a:r>
          </a:p>
          <a:p>
            <a:r>
              <a:rPr lang="ru-RU" sz="2000" dirty="0" smtClean="0"/>
              <a:t>Н)1 : 4 =</a:t>
            </a:r>
          </a:p>
          <a:p>
            <a:r>
              <a:rPr lang="ru-RU" sz="2000" dirty="0" smtClean="0"/>
              <a:t>Е)6,4 : 4 =				</a:t>
            </a:r>
          </a:p>
          <a:p>
            <a:r>
              <a:rPr lang="ru-RU" sz="2000" dirty="0" smtClean="0"/>
              <a:t>П)3 : 2 =</a:t>
            </a:r>
          </a:p>
          <a:p>
            <a:r>
              <a:rPr lang="ru-RU" sz="2000" dirty="0" smtClean="0"/>
              <a:t>Т)4,3 : 43 =				</a:t>
            </a:r>
          </a:p>
          <a:p>
            <a:r>
              <a:rPr lang="ru-RU" sz="2000" dirty="0" smtClean="0"/>
              <a:t>О)80 : 100 =</a:t>
            </a:r>
          </a:p>
          <a:p>
            <a:r>
              <a:rPr lang="ru-RU" sz="2000" dirty="0" smtClean="0"/>
              <a:t>Ц)0,2 ∙ 2 – 0,2∙0,2 =</a:t>
            </a: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5429264"/>
          <a:ext cx="6858047" cy="955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721"/>
                <a:gridCol w="979721"/>
                <a:gridCol w="979721"/>
                <a:gridCol w="979721"/>
                <a:gridCol w="979721"/>
                <a:gridCol w="979721"/>
                <a:gridCol w="979721"/>
              </a:tblGrid>
              <a:tr h="4779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0,1</a:t>
                      </a:r>
                      <a:endParaRPr lang="ru-RU" dirty="0"/>
                    </a:p>
                  </a:txBody>
                  <a:tcPr/>
                </a:tc>
              </a:tr>
              <a:tr h="477997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8" name="Picture 4" descr="D:\РАБОТА\картинки\i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286124"/>
            <a:ext cx="1323975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 в повседневной жизни встречаются проценты?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D:\РАБОТА\картинки\images-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71678"/>
            <a:ext cx="2466975" cy="1847850"/>
          </a:xfrm>
          <a:prstGeom prst="rect">
            <a:avLst/>
          </a:prstGeom>
          <a:noFill/>
        </p:spPr>
      </p:pic>
      <p:pic>
        <p:nvPicPr>
          <p:cNvPr id="3076" name="Picture 4" descr="D:\РАБОТА\картинки\images-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071678"/>
            <a:ext cx="2209812" cy="1638308"/>
          </a:xfrm>
          <a:prstGeom prst="rect">
            <a:avLst/>
          </a:prstGeom>
          <a:noFill/>
        </p:spPr>
      </p:pic>
      <p:pic>
        <p:nvPicPr>
          <p:cNvPr id="3077" name="Picture 5" descr="D:\РАБОТА\картинки\images-2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4143380"/>
            <a:ext cx="2143125" cy="2133600"/>
          </a:xfrm>
          <a:prstGeom prst="rect">
            <a:avLst/>
          </a:prstGeom>
          <a:noFill/>
        </p:spPr>
      </p:pic>
      <p:pic>
        <p:nvPicPr>
          <p:cNvPr id="3078" name="Picture 6" descr="D:\РАБОТА\картинки\images-4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40" y="385762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ransition advTm="500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3520440" cy="476886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Вспомните :</a:t>
            </a:r>
          </a:p>
          <a:p>
            <a:pPr lvl="0"/>
            <a:r>
              <a:rPr lang="ru-RU" dirty="0" smtClean="0"/>
              <a:t>правило умножения десятичной дроби на 100;</a:t>
            </a:r>
          </a:p>
          <a:p>
            <a:pPr lvl="0"/>
            <a:r>
              <a:rPr lang="ru-RU" dirty="0" smtClean="0"/>
              <a:t>правило деления десятичной дроби на 100;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 Сколько килограммов в одном центнере? Какую часть центнера составляет 1 кг?</a:t>
            </a:r>
          </a:p>
          <a:p>
            <a:pPr>
              <a:buNone/>
            </a:pPr>
            <a:r>
              <a:rPr lang="ru-RU" dirty="0" smtClean="0"/>
              <a:t>2) Сколько сантиметров в одном метре? Какую часть метра составляет 1 см?</a:t>
            </a:r>
          </a:p>
          <a:p>
            <a:pPr>
              <a:buNone/>
            </a:pPr>
            <a:r>
              <a:rPr lang="ru-RU" dirty="0" smtClean="0"/>
              <a:t>3) Сколько ар в одном гектаре? Какую часть гектара составляет 1 а?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1428736"/>
            <a:ext cx="352044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 ц=100 кг;          </a:t>
            </a:r>
          </a:p>
          <a:p>
            <a:r>
              <a:rPr lang="ru-RU" dirty="0" smtClean="0"/>
              <a:t> 1 м=100 см;	   </a:t>
            </a:r>
          </a:p>
          <a:p>
            <a:r>
              <a:rPr lang="ru-RU" dirty="0" smtClean="0"/>
              <a:t> 1 га = 100 а;</a:t>
            </a:r>
          </a:p>
          <a:p>
            <a:r>
              <a:rPr lang="ru-RU" dirty="0" smtClean="0"/>
              <a:t>1 кг = 1/100ц =  0,01 </a:t>
            </a:r>
            <a:r>
              <a:rPr lang="ru-RU" dirty="0" err="1" smtClean="0"/>
              <a:t>ц</a:t>
            </a:r>
            <a:endParaRPr lang="ru-RU" dirty="0" smtClean="0"/>
          </a:p>
          <a:p>
            <a:r>
              <a:rPr lang="ru-RU" dirty="0" smtClean="0"/>
              <a:t>1см = 1/100м = 0,01 м </a:t>
            </a:r>
          </a:p>
          <a:p>
            <a:r>
              <a:rPr lang="ru-RU" dirty="0" smtClean="0"/>
              <a:t>1 а = 1/100га = 0,01 га </a:t>
            </a:r>
          </a:p>
          <a:p>
            <a:endParaRPr lang="ru-RU" dirty="0"/>
          </a:p>
        </p:txBody>
      </p:sp>
      <p:pic>
        <p:nvPicPr>
          <p:cNvPr id="2050" name="Picture 2" descr="D:\РАБОТА\картинки\вкк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643314"/>
            <a:ext cx="2714644" cy="2482906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Единицы измерения величин связаны с одной  сотой частью.</a:t>
            </a:r>
          </a:p>
          <a:p>
            <a:r>
              <a:rPr lang="ru-RU" dirty="0" smtClean="0"/>
              <a:t>Сотая часть любой величины принято называть процентом.</a:t>
            </a:r>
          </a:p>
          <a:p>
            <a:r>
              <a:rPr lang="ru-RU" dirty="0" smtClean="0"/>
              <a:t>Слово «процент» происходит от латинского «</a:t>
            </a:r>
            <a:r>
              <a:rPr lang="ru-RU" dirty="0" err="1" smtClean="0"/>
              <a:t>центи</a:t>
            </a:r>
            <a:r>
              <a:rPr lang="ru-RU" dirty="0" smtClean="0"/>
              <a:t>» (по-французски «</a:t>
            </a:r>
            <a:r>
              <a:rPr lang="ru-RU" dirty="0" err="1" smtClean="0"/>
              <a:t>санти</a:t>
            </a:r>
            <a:r>
              <a:rPr lang="ru-RU" dirty="0" smtClean="0"/>
              <a:t>»), указывающего на уменьшение единицы измерения  в 100 раз. </a:t>
            </a:r>
          </a:p>
          <a:p>
            <a:pPr>
              <a:buNone/>
            </a:pPr>
            <a:r>
              <a:rPr lang="ru-RU" dirty="0" smtClean="0"/>
              <a:t>    5 процентов – 5 %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1% = 1/100 = 0,01</a:t>
            </a:r>
          </a:p>
          <a:p>
            <a:pPr>
              <a:buNone/>
            </a:pPr>
            <a:r>
              <a:rPr lang="ru-RU" dirty="0" smtClean="0"/>
              <a:t>Выводы: </a:t>
            </a:r>
          </a:p>
          <a:p>
            <a:r>
              <a:rPr lang="ru-RU" dirty="0" smtClean="0"/>
              <a:t>1 кг – 1% центнера;</a:t>
            </a:r>
          </a:p>
          <a:p>
            <a:r>
              <a:rPr lang="ru-RU" dirty="0" smtClean="0"/>
              <a:t>1 см – 1 % метра;</a:t>
            </a:r>
          </a:p>
          <a:p>
            <a:r>
              <a:rPr lang="ru-RU" dirty="0" smtClean="0"/>
              <a:t>1 а – 1 % га.</a:t>
            </a:r>
          </a:p>
          <a:p>
            <a:endParaRPr lang="ru-RU" dirty="0"/>
          </a:p>
        </p:txBody>
      </p:sp>
      <p:pic>
        <p:nvPicPr>
          <p:cNvPr id="5" name="Рисунок 4" descr="nabo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429000"/>
            <a:ext cx="3000396" cy="3089301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JOHGe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786058"/>
            <a:ext cx="3286147" cy="3857652"/>
          </a:xfrm>
        </p:spPr>
      </p:pic>
      <p:pic>
        <p:nvPicPr>
          <p:cNvPr id="6" name="Содержимое 5" descr="f5841307de62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140468"/>
            <a:ext cx="4038600" cy="3994702"/>
          </a:xfrm>
        </p:spPr>
      </p:pic>
      <p:pic>
        <p:nvPicPr>
          <p:cNvPr id="8" name="Рисунок 7" descr="f_47a09f17ac6f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00298" y="500042"/>
            <a:ext cx="5286412" cy="215798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Заполните пропуски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0,01 = 1/100 = 1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…= 	1/4   = 25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0,5 = … = 50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…=  75/100 = 75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1 =. ..%</a:t>
            </a:r>
          </a:p>
          <a:p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648200" y="1920875"/>
          <a:ext cx="4038600" cy="443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build="p"/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Запишите проценты в виде десятичной дроби и сопоставьте ответам буквы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6%;                                          и) 0,06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2) 4 %                                          м) 0,04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3)160%                                        а) 1,6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4) 600%                                       к) 6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5)40%                                          а) 0,96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6)1%                                            т)4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7)5%                                            а)0,01                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8)17                                             т)0,05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9)23%                                         е)0,17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10)96%                                       м)0,2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00100" y="550070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504820"/>
                <a:gridCol w="609600"/>
                <a:gridCol w="609600"/>
                <a:gridCol w="609600"/>
                <a:gridCol w="666776"/>
                <a:gridCol w="642942"/>
                <a:gridCol w="642942"/>
                <a:gridCol w="48574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0,04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0,01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0352" y="714356"/>
            <a:ext cx="7772400" cy="1143008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Классная работа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№ 50, 61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1814</TotalTime>
  <Words>295</Words>
  <Application>Microsoft Office PowerPoint</Application>
  <PresentationFormat>Экран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Проценты  </vt:lpstr>
      <vt:lpstr>процент</vt:lpstr>
      <vt:lpstr>Слайд 3</vt:lpstr>
      <vt:lpstr>Слайд 4</vt:lpstr>
      <vt:lpstr>Слайд 5</vt:lpstr>
      <vt:lpstr>Слайд 6</vt:lpstr>
      <vt:lpstr>Заполните пропуски</vt:lpstr>
      <vt:lpstr>Слайд 8</vt:lpstr>
      <vt:lpstr>Классная работа</vt:lpstr>
      <vt:lpstr>Домашняя работа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6</cp:lastModifiedBy>
  <cp:revision>68</cp:revision>
  <dcterms:created xsi:type="dcterms:W3CDTF">2009-10-20T14:20:16Z</dcterms:created>
  <dcterms:modified xsi:type="dcterms:W3CDTF">2020-05-17T09:51:29Z</dcterms:modified>
</cp:coreProperties>
</file>