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11CB-3282-48A8-8618-76FD49FFB267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1FB1-1BD7-400A-941E-E2F1F2F52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504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11CB-3282-48A8-8618-76FD49FFB267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1FB1-1BD7-400A-941E-E2F1F2F52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0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11CB-3282-48A8-8618-76FD49FFB267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1FB1-1BD7-400A-941E-E2F1F2F52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133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C449430-5135-436F-BA20-BF8538413E9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665825"/>
      </p:ext>
    </p:extLst>
  </p:cSld>
  <p:clrMapOvr>
    <a:masterClrMapping/>
  </p:clrMapOvr>
  <p:transition spd="med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11CB-3282-48A8-8618-76FD49FFB267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1FB1-1BD7-400A-941E-E2F1F2F52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11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11CB-3282-48A8-8618-76FD49FFB267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1FB1-1BD7-400A-941E-E2F1F2F52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65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11CB-3282-48A8-8618-76FD49FFB267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1FB1-1BD7-400A-941E-E2F1F2F52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91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11CB-3282-48A8-8618-76FD49FFB267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1FB1-1BD7-400A-941E-E2F1F2F52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726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11CB-3282-48A8-8618-76FD49FFB267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1FB1-1BD7-400A-941E-E2F1F2F52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80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11CB-3282-48A8-8618-76FD49FFB267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1FB1-1BD7-400A-941E-E2F1F2F52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75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11CB-3282-48A8-8618-76FD49FFB267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1FB1-1BD7-400A-941E-E2F1F2F52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6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11CB-3282-48A8-8618-76FD49FFB267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1FB1-1BD7-400A-941E-E2F1F2F52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236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E11CB-3282-48A8-8618-76FD49FFB267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41FB1-1BD7-400A-941E-E2F1F2F52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27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9.gif"/><Relationship Id="rId7" Type="http://schemas.openxmlformats.org/officeDocument/2006/relationships/image" Target="../media/image31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30.gif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gif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gif"/><Relationship Id="rId3" Type="http://schemas.openxmlformats.org/officeDocument/2006/relationships/image" Target="../media/image53.gif"/><Relationship Id="rId7" Type="http://schemas.openxmlformats.org/officeDocument/2006/relationships/image" Target="../media/image57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gif"/><Relationship Id="rId5" Type="http://schemas.openxmlformats.org/officeDocument/2006/relationships/image" Target="../media/image55.gif"/><Relationship Id="rId4" Type="http://schemas.openxmlformats.org/officeDocument/2006/relationships/image" Target="../media/image5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Relationship Id="rId9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947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3654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Действие электрического поля на электрические заряды</a:t>
            </a:r>
            <a:endParaRPr lang="ru-RU" dirty="0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57298"/>
            <a:ext cx="5286380" cy="535784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sz="2200" b="1" dirty="0">
                <a:solidFill>
                  <a:srgbClr val="FF0000"/>
                </a:solidFill>
              </a:rPr>
              <a:t>Электрическое поле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/>
              <a:t>— особая форма поля, существующая вокруг </a:t>
            </a:r>
            <a:r>
              <a:rPr lang="ru-RU" sz="2200" b="1" i="1" dirty="0"/>
              <a:t>тел или частиц</a:t>
            </a:r>
            <a:r>
              <a:rPr lang="ru-RU" sz="2200" dirty="0"/>
              <a:t>, обладающих </a:t>
            </a:r>
            <a:r>
              <a:rPr lang="ru-RU" sz="2200" b="1" i="1" dirty="0"/>
              <a:t>электрическим зарядом</a:t>
            </a:r>
            <a:r>
              <a:rPr lang="ru-RU" sz="2200" dirty="0"/>
              <a:t>, а также в свободном виде в электромагнитных волнах. </a:t>
            </a:r>
            <a:endParaRPr lang="ru-RU" sz="2200" dirty="0" smtClean="0"/>
          </a:p>
          <a:p>
            <a:pPr>
              <a:lnSpc>
                <a:spcPct val="80000"/>
              </a:lnSpc>
            </a:pPr>
            <a:r>
              <a:rPr lang="ru-RU" sz="2200" dirty="0" smtClean="0"/>
              <a:t>Электрическое </a:t>
            </a:r>
            <a:r>
              <a:rPr lang="ru-RU" sz="2200" dirty="0"/>
              <a:t>поле непосредственно </a:t>
            </a:r>
            <a:r>
              <a:rPr lang="ru-RU" sz="2200" b="1" i="1" dirty="0"/>
              <a:t>невидимо</a:t>
            </a:r>
            <a:r>
              <a:rPr lang="ru-RU" sz="2200" dirty="0"/>
              <a:t>, но </a:t>
            </a:r>
            <a:r>
              <a:rPr lang="ru-RU" sz="2200" b="1" dirty="0"/>
              <a:t>может наблюдаться по его действию и с помощью приборов</a:t>
            </a:r>
            <a:r>
              <a:rPr lang="ru-RU" sz="2200" dirty="0"/>
              <a:t>. </a:t>
            </a:r>
            <a:endParaRPr lang="ru-RU" sz="2200" dirty="0" smtClean="0"/>
          </a:p>
          <a:p>
            <a:pPr>
              <a:lnSpc>
                <a:spcPct val="80000"/>
              </a:lnSpc>
            </a:pPr>
            <a:r>
              <a:rPr lang="ru-RU" sz="2200" b="1" dirty="0" smtClean="0"/>
              <a:t>Основным </a:t>
            </a:r>
            <a:r>
              <a:rPr lang="ru-RU" sz="2200" b="1" dirty="0"/>
              <a:t>действием </a:t>
            </a:r>
            <a:r>
              <a:rPr lang="ru-RU" sz="2200" dirty="0"/>
              <a:t>электрического поля является </a:t>
            </a:r>
            <a:r>
              <a:rPr lang="ru-RU" sz="2200" b="1" dirty="0"/>
              <a:t>ускорение тел или частиц, обладающих электрическим зарядом</a:t>
            </a:r>
            <a:r>
              <a:rPr lang="ru-RU" sz="2200" dirty="0"/>
              <a:t>.</a:t>
            </a:r>
          </a:p>
          <a:p>
            <a:pPr>
              <a:lnSpc>
                <a:spcPct val="80000"/>
              </a:lnSpc>
            </a:pPr>
            <a:r>
              <a:rPr lang="ru-RU" sz="2200" dirty="0"/>
              <a:t>Электрическое поле можно рассматривать как </a:t>
            </a:r>
            <a:r>
              <a:rPr lang="ru-RU" sz="2200" b="1" dirty="0"/>
              <a:t>математическую модель</a:t>
            </a:r>
            <a:r>
              <a:rPr lang="ru-RU" sz="2200" dirty="0"/>
              <a:t>, описывающую значение величины </a:t>
            </a:r>
            <a:r>
              <a:rPr lang="ru-RU" sz="2200" b="1" dirty="0"/>
              <a:t>напряженности</a:t>
            </a:r>
            <a:r>
              <a:rPr lang="ru-RU" sz="2200" dirty="0"/>
              <a:t> электрического поля в данной точке пространства. </a:t>
            </a:r>
            <a:endParaRPr lang="ru-RU" sz="2200" dirty="0" smtClean="0"/>
          </a:p>
          <a:p>
            <a:pPr>
              <a:lnSpc>
                <a:spcPct val="80000"/>
              </a:lnSpc>
            </a:pPr>
            <a:r>
              <a:rPr lang="ru-RU" sz="2200" dirty="0" smtClean="0"/>
              <a:t>Электрическое </a:t>
            </a:r>
            <a:r>
              <a:rPr lang="ru-RU" sz="2200" dirty="0"/>
              <a:t>поле является </a:t>
            </a:r>
            <a:r>
              <a:rPr lang="ru-RU" sz="2200" b="1" dirty="0"/>
              <a:t>одной из составляющих</a:t>
            </a:r>
            <a:r>
              <a:rPr lang="ru-RU" sz="2200" dirty="0"/>
              <a:t> единого </a:t>
            </a:r>
            <a:r>
              <a:rPr lang="ru-RU" sz="2200" b="1" dirty="0"/>
              <a:t>электромагнитного поля </a:t>
            </a:r>
            <a:r>
              <a:rPr lang="ru-RU" sz="2200" dirty="0"/>
              <a:t>и </a:t>
            </a:r>
            <a:r>
              <a:rPr lang="ru-RU" sz="2200" b="1" dirty="0">
                <a:solidFill>
                  <a:srgbClr val="FF0000"/>
                </a:solidFill>
              </a:rPr>
              <a:t>проявлением электромагнитного взаимодействия</a:t>
            </a:r>
            <a:r>
              <a:rPr lang="ru-RU" sz="2200" dirty="0" smtClean="0"/>
              <a:t>.</a:t>
            </a:r>
            <a:endParaRPr lang="ru-RU" sz="2200" dirty="0"/>
          </a:p>
          <a:p>
            <a:pPr>
              <a:lnSpc>
                <a:spcPct val="80000"/>
              </a:lnSpc>
            </a:pPr>
            <a:endParaRPr lang="ru-RU" sz="1200" dirty="0"/>
          </a:p>
        </p:txBody>
      </p:sp>
      <p:pic>
        <p:nvPicPr>
          <p:cNvPr id="5137" name="Picture 17" descr="электрическое поле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57950" y="1071546"/>
            <a:ext cx="2651125" cy="2189163"/>
          </a:xfrm>
          <a:noFill/>
          <a:ln/>
        </p:spPr>
      </p:pic>
      <p:pic>
        <p:nvPicPr>
          <p:cNvPr id="5142" name="Picture 22" descr="t040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357818" y="3214686"/>
            <a:ext cx="3646488" cy="1774825"/>
          </a:xfrm>
          <a:noFill/>
          <a:ln/>
        </p:spPr>
      </p:pic>
      <p:pic>
        <p:nvPicPr>
          <p:cNvPr id="5144" name="Picture 24" descr="t040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5072074"/>
            <a:ext cx="1847850" cy="1571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263577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072066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Напряженность электрического поля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85860"/>
            <a:ext cx="4786314" cy="557214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Для </a:t>
            </a:r>
            <a:r>
              <a:rPr lang="ru-RU" b="1" dirty="0" smtClean="0"/>
              <a:t>количественного</a:t>
            </a:r>
            <a:r>
              <a:rPr lang="ru-RU" dirty="0" smtClean="0"/>
              <a:t> определения электрического поля вводится </a:t>
            </a:r>
            <a:r>
              <a:rPr lang="ru-RU" b="1" dirty="0" smtClean="0">
                <a:solidFill>
                  <a:srgbClr val="C00000"/>
                </a:solidFill>
              </a:rPr>
              <a:t>силовая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характеристика</a:t>
            </a:r>
            <a:r>
              <a:rPr lang="ru-RU" dirty="0" smtClean="0"/>
              <a:t> </a:t>
            </a:r>
            <a:r>
              <a:rPr lang="ru-RU" b="1" dirty="0" smtClean="0"/>
              <a:t>напряженность электрического поля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Напряженностью электрического поля </a:t>
            </a:r>
            <a:r>
              <a:rPr lang="ru-RU" b="1" dirty="0" smtClean="0"/>
              <a:t>называют физическую величину, равную отношению силы, с которой поле действует на положительный пробный заряд, помещенный в данную точку пространства, к величине этого заряда:</a:t>
            </a:r>
            <a:br>
              <a:rPr lang="ru-RU" b="1" dirty="0" smtClean="0"/>
            </a:br>
            <a:endParaRPr lang="ru-RU" b="1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2428868"/>
            <a:ext cx="4357686" cy="4597401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Напряженность</a:t>
            </a:r>
            <a:r>
              <a:rPr lang="ru-RU" dirty="0" smtClean="0"/>
              <a:t> электрического поля – </a:t>
            </a:r>
            <a:r>
              <a:rPr lang="ru-RU" b="1" dirty="0" smtClean="0">
                <a:solidFill>
                  <a:srgbClr val="C00000"/>
                </a:solidFill>
              </a:rPr>
              <a:t>векторная</a:t>
            </a:r>
            <a:r>
              <a:rPr lang="ru-RU" dirty="0" smtClean="0"/>
              <a:t> физическая величина.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Направление</a:t>
            </a:r>
            <a:r>
              <a:rPr lang="ru-RU" dirty="0" smtClean="0"/>
              <a:t> вектора </a:t>
            </a:r>
            <a:r>
              <a:rPr lang="ru-RU" b="1" dirty="0" smtClean="0"/>
              <a:t>совпадает</a:t>
            </a:r>
            <a:r>
              <a:rPr lang="ru-RU" dirty="0" smtClean="0"/>
              <a:t> в каждой точке пространства с </a:t>
            </a:r>
            <a:r>
              <a:rPr lang="ru-RU" b="1" dirty="0" smtClean="0"/>
              <a:t>направлением силы</a:t>
            </a:r>
            <a:r>
              <a:rPr lang="ru-RU" dirty="0" smtClean="0"/>
              <a:t>, действующей </a:t>
            </a:r>
            <a:r>
              <a:rPr lang="ru-RU" b="1" dirty="0" smtClean="0"/>
              <a:t>на положительный </a:t>
            </a:r>
            <a:r>
              <a:rPr lang="ru-RU" dirty="0" smtClean="0"/>
              <a:t>пробный </a:t>
            </a:r>
            <a:r>
              <a:rPr lang="ru-RU" b="1" dirty="0" smtClean="0"/>
              <a:t>заряд</a:t>
            </a:r>
            <a:r>
              <a:rPr lang="ru-RU" dirty="0" smtClean="0"/>
              <a:t>.</a:t>
            </a:r>
          </a:p>
        </p:txBody>
      </p:sp>
      <p:pic>
        <p:nvPicPr>
          <p:cNvPr id="92162" name="Picture 2" descr="C:\Program Files\Physicon\Open Physics 2.5 part 2\content\javagifs\63166759359331-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0"/>
            <a:ext cx="1500198" cy="1289647"/>
          </a:xfrm>
          <a:prstGeom prst="rect">
            <a:avLst/>
          </a:prstGeom>
          <a:gradFill>
            <a:gsLst>
              <a:gs pos="0">
                <a:srgbClr val="FFFF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92164" name="Picture 4" descr="C:\Program Files\Physicon\Open Physics 2.5 part 2\content\javagifs\63166759359659-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285860"/>
            <a:ext cx="2071702" cy="1091544"/>
          </a:xfrm>
          <a:prstGeom prst="rect">
            <a:avLst/>
          </a:prstGeom>
          <a:gradFill>
            <a:gsLst>
              <a:gs pos="0">
                <a:srgbClr val="FFFF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360925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15008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Принцип суперпозиции электрических полей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71612"/>
            <a:ext cx="4786314" cy="528638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Принцип суперпозиции</a:t>
            </a:r>
            <a:r>
              <a:rPr lang="ru-RU" dirty="0" smtClean="0"/>
              <a:t>: напряженность электрического поля, создаваемого системой зарядов в данной точке пространства, </a:t>
            </a:r>
            <a:r>
              <a:rPr lang="ru-RU" b="1" dirty="0" smtClean="0"/>
              <a:t>равна </a:t>
            </a:r>
            <a:r>
              <a:rPr lang="ru-RU" b="1" dirty="0" smtClean="0">
                <a:solidFill>
                  <a:srgbClr val="C00000"/>
                </a:solidFill>
              </a:rPr>
              <a:t>векторной сумме напряженностей </a:t>
            </a:r>
            <a:r>
              <a:rPr lang="ru-RU" dirty="0" smtClean="0"/>
              <a:t>электрических полей, создаваемых в той же точке </a:t>
            </a:r>
            <a:r>
              <a:rPr lang="ru-RU" b="1" dirty="0" smtClean="0"/>
              <a:t>зарядами в отдельности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Для </a:t>
            </a:r>
            <a:r>
              <a:rPr lang="ru-RU" b="1" dirty="0" smtClean="0"/>
              <a:t>наглядного</a:t>
            </a:r>
            <a:r>
              <a:rPr lang="ru-RU" dirty="0" smtClean="0"/>
              <a:t> представления электрического поля используют </a:t>
            </a:r>
            <a:r>
              <a:rPr lang="ru-RU" b="1" dirty="0" smtClean="0">
                <a:solidFill>
                  <a:srgbClr val="C00000"/>
                </a:solidFill>
              </a:rPr>
              <a:t>силовые линии</a:t>
            </a:r>
          </a:p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endParaRPr lang="ru-RU" dirty="0"/>
          </a:p>
        </p:txBody>
      </p:sp>
      <p:pic>
        <p:nvPicPr>
          <p:cNvPr id="92162" name="Picture 2" descr="C:\Program Files\Physicon\Open Physics 2.5 part 2\content\javagifs\63166759359331-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142852"/>
            <a:ext cx="1500198" cy="1289647"/>
          </a:xfrm>
          <a:prstGeom prst="rect">
            <a:avLst/>
          </a:prstGeom>
          <a:gradFill>
            <a:gsLst>
              <a:gs pos="0">
                <a:srgbClr val="FFFF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110594" name="Picture 2" descr="C:\Program Files\Physicon\Open Physics 2.5 part 2\content\javagifs\63166759359644-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500174"/>
            <a:ext cx="3251661" cy="714380"/>
          </a:xfrm>
          <a:prstGeom prst="rect">
            <a:avLst/>
          </a:prstGeom>
          <a:gradFill>
            <a:gsLst>
              <a:gs pos="0">
                <a:srgbClr val="FFFF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110596" name="Picture 4" descr="C:\Program Files\Physicon\Open Physics 2.5 part 2\content\chapter1\section\paragraph2\images\1-2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214554"/>
            <a:ext cx="4214842" cy="302330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429256" y="4500570"/>
            <a:ext cx="3571932" cy="71438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Силовые линии электрического поля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44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15008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Силовые линии электрических полей</a:t>
            </a:r>
            <a:endParaRPr lang="ru-RU" dirty="0"/>
          </a:p>
        </p:txBody>
      </p:sp>
      <p:pic>
        <p:nvPicPr>
          <p:cNvPr id="110594" name="Picture 2" descr="C:\Program Files\Physicon\Open Physics 2.5 part 2\content\javagifs\63166759359644-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85728"/>
            <a:ext cx="3251661" cy="714380"/>
          </a:xfrm>
          <a:prstGeom prst="rect">
            <a:avLst/>
          </a:prstGeom>
          <a:gradFill>
            <a:gsLst>
              <a:gs pos="0">
                <a:srgbClr val="FFFF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110598" name="Picture 6" descr="C:\Program Files\Physicon\Open Physics 2.5 part 2\content\chapter1\section\paragraph2\images\1-2-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8715436" cy="3909395"/>
          </a:xfrm>
          <a:prstGeom prst="rect">
            <a:avLst/>
          </a:prstGeom>
          <a:noFill/>
        </p:spPr>
      </p:pic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3000364" y="4714884"/>
            <a:ext cx="3114668" cy="7143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/>
              <a:t>Силовые линии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кулоновских полей</a:t>
            </a:r>
          </a:p>
        </p:txBody>
      </p:sp>
      <p:pic>
        <p:nvPicPr>
          <p:cNvPr id="111618" name="Picture 2" descr="C:\Program Files\Physicon\Open Physics 2.5 part 2\content\chapter1\section\paragraph2\images\1-2-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0"/>
            <a:ext cx="7358114" cy="60628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85786" y="0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Силовые линии поля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электрического диполя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4" name="Picture 24" descr="t040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428604"/>
            <a:ext cx="6286544" cy="5346803"/>
          </a:xfrm>
          <a:prstGeom prst="rect">
            <a:avLst/>
          </a:prstGeom>
          <a:noFill/>
        </p:spPr>
      </p:pic>
      <p:pic>
        <p:nvPicPr>
          <p:cNvPr id="15" name="Picture 22" descr="t0401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1285860"/>
            <a:ext cx="8953202" cy="4357718"/>
          </a:xfrm>
          <a:prstGeom prst="rect">
            <a:avLst/>
          </a:prstGeom>
          <a:noFill/>
          <a:ln/>
        </p:spPr>
      </p:pic>
      <p:pic>
        <p:nvPicPr>
          <p:cNvPr id="16" name="Picture 7" descr="liss-0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/>
          <a:srcRect/>
          <a:stretch>
            <a:fillRect/>
          </a:stretch>
        </p:blipFill>
        <p:spPr>
          <a:xfrm>
            <a:off x="1142976" y="0"/>
            <a:ext cx="6643734" cy="6908405"/>
          </a:xfrm>
          <a:noFill/>
          <a:ln/>
        </p:spPr>
      </p:pic>
      <p:pic>
        <p:nvPicPr>
          <p:cNvPr id="111620" name="Picture 4" descr="C:\Program Files\Physicon\Open Physics 2.5 part 2\content\chapter1\section\paragraph3\images\1-3-5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0"/>
            <a:ext cx="8215370" cy="7108337"/>
          </a:xfrm>
          <a:prstGeom prst="rect">
            <a:avLst/>
          </a:prstGeom>
          <a:noFill/>
        </p:spPr>
      </p:pic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428596" y="5786454"/>
            <a:ext cx="53578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Поле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"/>
              </a:rPr>
              <a:t>равномерно заряженной плоскости.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"/>
              </a:rPr>
              <a:t>σ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"/>
              </a:rPr>
              <a:t> =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"/>
              </a:rPr>
              <a:t>Q/S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–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"/>
              </a:rPr>
              <a:t>поверхностная плотность заряда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S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– замкнутая поверхность.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1622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388" y="5323963"/>
            <a:ext cx="1714512" cy="15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5868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1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1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1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1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Потенциальность электростатического поля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85784" y="1500174"/>
            <a:ext cx="4643470" cy="535782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При </a:t>
            </a:r>
            <a:r>
              <a:rPr lang="ru-RU" b="1" dirty="0" smtClean="0"/>
              <a:t>перемещении </a:t>
            </a:r>
            <a:r>
              <a:rPr lang="ru-RU" dirty="0" smtClean="0"/>
              <a:t>пробного заряда </a:t>
            </a:r>
            <a:r>
              <a:rPr lang="ru-RU" b="1" i="1" dirty="0" err="1" smtClean="0"/>
              <a:t>q</a:t>
            </a:r>
            <a:r>
              <a:rPr lang="ru-RU" dirty="0" smtClean="0"/>
              <a:t> в электрическом поле электрические силы совершают </a:t>
            </a:r>
            <a:r>
              <a:rPr lang="ru-RU" b="1" dirty="0" smtClean="0">
                <a:solidFill>
                  <a:srgbClr val="C00000"/>
                </a:solidFill>
              </a:rPr>
              <a:t>работу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Работа сил электростатического поля при перемещении заряда из одной точки поля в другую </a:t>
            </a:r>
            <a:r>
              <a:rPr lang="ru-RU" b="1" dirty="0" smtClean="0">
                <a:solidFill>
                  <a:srgbClr val="C00000"/>
                </a:solidFill>
              </a:rPr>
              <a:t>не зависит от формы траектории</a:t>
            </a:r>
            <a:r>
              <a:rPr lang="ru-RU" dirty="0" smtClean="0"/>
              <a:t>, а определяется только положением начальной и конечной точек и величиной заряда.</a:t>
            </a:r>
          </a:p>
          <a:p>
            <a:r>
              <a:rPr lang="ru-RU" dirty="0" smtClean="0"/>
              <a:t>Работа сил электростатического поля при перемещении заряда </a:t>
            </a:r>
            <a:r>
              <a:rPr lang="ru-RU" b="1" dirty="0" smtClean="0"/>
              <a:t>по любой замкнутой траектории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равна нулю.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5643579"/>
            <a:ext cx="4857784" cy="85725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Работа электрических сил </a:t>
            </a:r>
            <a:r>
              <a:rPr lang="ru-RU" sz="2200" dirty="0" smtClean="0"/>
              <a:t>при малом перемещении заряда </a:t>
            </a:r>
            <a:r>
              <a:rPr lang="ru-RU" sz="2200" dirty="0" err="1" smtClean="0"/>
              <a:t>q</a:t>
            </a:r>
            <a:endParaRPr lang="ru-RU" sz="2200" dirty="0"/>
          </a:p>
        </p:txBody>
      </p:sp>
      <p:pic>
        <p:nvPicPr>
          <p:cNvPr id="90114" name="Picture 2" descr="C:\Program Files\Physicon\Open Physics 2.5 part 2\content\javagifs\63166759369675-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643050"/>
            <a:ext cx="4697049" cy="428628"/>
          </a:xfrm>
          <a:prstGeom prst="rect">
            <a:avLst/>
          </a:prstGeom>
          <a:gradFill>
            <a:gsLst>
              <a:gs pos="0">
                <a:srgbClr val="FFFF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90116" name="Picture 4" descr="C:\Program Files\Physicon\Open Physics 2.5 part 2\content\chapter1\section\paragraph4\images\1-4-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500306"/>
            <a:ext cx="4817941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704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Потенциальность электростатического поля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85784" y="1500174"/>
            <a:ext cx="4643470" cy="535782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При </a:t>
            </a:r>
            <a:r>
              <a:rPr lang="ru-RU" b="1" dirty="0" smtClean="0"/>
              <a:t>перемещении </a:t>
            </a:r>
            <a:r>
              <a:rPr lang="ru-RU" dirty="0" smtClean="0"/>
              <a:t>пробного заряда </a:t>
            </a:r>
            <a:r>
              <a:rPr lang="ru-RU" b="1" i="1" dirty="0" err="1" smtClean="0"/>
              <a:t>q</a:t>
            </a:r>
            <a:r>
              <a:rPr lang="ru-RU" dirty="0" smtClean="0"/>
              <a:t> в электрическом поле электрические силы совершают </a:t>
            </a:r>
            <a:r>
              <a:rPr lang="ru-RU" b="1" dirty="0" smtClean="0">
                <a:solidFill>
                  <a:srgbClr val="C00000"/>
                </a:solidFill>
              </a:rPr>
              <a:t>работу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Работа сил электростатического поля при перемещении заряда из одной точки поля в другую </a:t>
            </a:r>
            <a:r>
              <a:rPr lang="ru-RU" b="1" dirty="0" smtClean="0">
                <a:solidFill>
                  <a:srgbClr val="C00000"/>
                </a:solidFill>
              </a:rPr>
              <a:t>не зависит от формы траектории</a:t>
            </a:r>
            <a:r>
              <a:rPr lang="ru-RU" dirty="0" smtClean="0"/>
              <a:t>, а определяется только положением начальной и конечной точек и величиной заряда.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5643579"/>
            <a:ext cx="4857784" cy="85725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Работа электрических сил </a:t>
            </a:r>
            <a:r>
              <a:rPr lang="ru-RU" sz="2200" dirty="0" smtClean="0"/>
              <a:t>при малом перемещении заряда </a:t>
            </a:r>
            <a:r>
              <a:rPr lang="ru-RU" sz="2200" dirty="0" err="1" smtClean="0"/>
              <a:t>q</a:t>
            </a:r>
            <a:endParaRPr lang="ru-RU" sz="2200" dirty="0"/>
          </a:p>
        </p:txBody>
      </p:sp>
      <p:pic>
        <p:nvPicPr>
          <p:cNvPr id="90114" name="Picture 2" descr="C:\Program Files\Physicon\Open Physics 2.5 part 2\content\javagifs\63166759369675-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643050"/>
            <a:ext cx="4697049" cy="428628"/>
          </a:xfrm>
          <a:prstGeom prst="rect">
            <a:avLst/>
          </a:prstGeom>
          <a:gradFill>
            <a:gsLst>
              <a:gs pos="0">
                <a:srgbClr val="FFFF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90116" name="Picture 4" descr="C:\Program Files\Physicon\Open Physics 2.5 part 2\content\chapter1\section\paragraph4\images\1-4-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500306"/>
            <a:ext cx="4817941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690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857752" cy="15716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Потенциальность электростатического поля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71612"/>
            <a:ext cx="4572000" cy="52863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Силовые поля, работа сил которых при перемещении заряда </a:t>
            </a:r>
            <a:r>
              <a:rPr lang="ru-RU" b="1" dirty="0" smtClean="0"/>
              <a:t>по любой замкнутой траектории равна нулю</a:t>
            </a:r>
            <a:r>
              <a:rPr lang="ru-RU" dirty="0" smtClean="0"/>
              <a:t>, называют </a:t>
            </a:r>
            <a:r>
              <a:rPr lang="ru-RU" b="1" dirty="0" smtClean="0">
                <a:solidFill>
                  <a:srgbClr val="C00000"/>
                </a:solidFill>
              </a:rPr>
              <a:t>потенциальными</a:t>
            </a:r>
            <a:r>
              <a:rPr lang="ru-RU" dirty="0" smtClean="0"/>
              <a:t> или </a:t>
            </a:r>
            <a:r>
              <a:rPr lang="ru-RU" b="1" dirty="0" smtClean="0">
                <a:solidFill>
                  <a:srgbClr val="C00000"/>
                </a:solidFill>
              </a:rPr>
              <a:t>консервативными.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Потенциальная энергия</a:t>
            </a:r>
            <a:r>
              <a:rPr lang="ru-RU" dirty="0" smtClean="0"/>
              <a:t> заряда </a:t>
            </a:r>
            <a:r>
              <a:rPr lang="ru-RU" dirty="0" err="1" smtClean="0"/>
              <a:t>q</a:t>
            </a:r>
            <a:r>
              <a:rPr lang="ru-RU" dirty="0" smtClean="0"/>
              <a:t>, помещенного в любую точку (1) пространства, относительно фиксированной точки (0) </a:t>
            </a:r>
            <a:r>
              <a:rPr lang="ru-RU" b="1" dirty="0" smtClean="0"/>
              <a:t>равна работе </a:t>
            </a:r>
            <a:r>
              <a:rPr lang="ru-RU" b="1" i="1" dirty="0" smtClean="0">
                <a:solidFill>
                  <a:srgbClr val="C00000"/>
                </a:solidFill>
              </a:rPr>
              <a:t>A</a:t>
            </a:r>
            <a:r>
              <a:rPr lang="ru-RU" b="1" i="1" baseline="-25000" dirty="0" smtClean="0">
                <a:solidFill>
                  <a:srgbClr val="C00000"/>
                </a:solidFill>
              </a:rPr>
              <a:t>10</a:t>
            </a:r>
            <a:r>
              <a:rPr lang="ru-RU" dirty="0" smtClean="0"/>
              <a:t>, которую совершит электрическое поле </a:t>
            </a:r>
            <a:r>
              <a:rPr lang="ru-RU" b="1" dirty="0" smtClean="0"/>
              <a:t>при перемещении заряда </a:t>
            </a:r>
            <a:r>
              <a:rPr lang="ru-RU" b="1" i="1" dirty="0" err="1" smtClean="0">
                <a:solidFill>
                  <a:srgbClr val="C00000"/>
                </a:solidFill>
              </a:rPr>
              <a:t>q</a:t>
            </a:r>
            <a:r>
              <a:rPr lang="ru-RU" dirty="0" smtClean="0"/>
              <a:t> из точки (1) в точку (0): </a:t>
            </a:r>
          </a:p>
          <a:p>
            <a:pPr algn="ctr"/>
            <a:r>
              <a:rPr lang="en-US" b="1" i="1" dirty="0" smtClean="0">
                <a:solidFill>
                  <a:srgbClr val="C00000"/>
                </a:solidFill>
              </a:rPr>
              <a:t>W</a:t>
            </a:r>
            <a:r>
              <a:rPr lang="en-US" b="1" i="1" baseline="-25000" dirty="0" smtClean="0">
                <a:solidFill>
                  <a:srgbClr val="C00000"/>
                </a:solidFill>
              </a:rPr>
              <a:t>p1</a:t>
            </a:r>
            <a:r>
              <a:rPr lang="en-US" b="1" i="1" dirty="0" smtClean="0">
                <a:solidFill>
                  <a:srgbClr val="C00000"/>
                </a:solidFill>
              </a:rPr>
              <a:t> = A</a:t>
            </a:r>
            <a:r>
              <a:rPr lang="en-US" b="1" i="1" baseline="-25000" dirty="0" smtClean="0">
                <a:solidFill>
                  <a:srgbClr val="C00000"/>
                </a:solidFill>
              </a:rPr>
              <a:t>10 </a:t>
            </a:r>
            <a:endParaRPr lang="ru-RU" b="1" i="1" baseline="-25000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89090" name="Picture 2" descr="C:\Program Files\Physicon\Open Physics 2.5 part 2\content\chapter1\section\paragraph4\images\1-4-2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0"/>
            <a:ext cx="4306136" cy="4143404"/>
          </a:xfrm>
          <a:prstGeom prst="rect">
            <a:avLst/>
          </a:prstGeom>
          <a:noFill/>
        </p:spPr>
      </p:pic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4429124" y="4214818"/>
            <a:ext cx="47148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Работа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, совершаемая электрическим полем при перемещении точечного заряда </a:t>
            </a:r>
            <a:r>
              <a:rPr kumimoji="0" lang="ru-RU" sz="1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q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из точки (1) в точку (2), равна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разности значений потенциальной энергии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в этих точках и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не зависит от пути перемещения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заряда и от выбора точки (0).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i="1" dirty="0" smtClean="0">
                <a:solidFill>
                  <a:srgbClr val="C00000"/>
                </a:solidFill>
              </a:rPr>
              <a:t>A</a:t>
            </a:r>
            <a:r>
              <a:rPr lang="pt-BR" b="1" i="1" baseline="-25000" dirty="0" smtClean="0">
                <a:solidFill>
                  <a:srgbClr val="C00000"/>
                </a:solidFill>
              </a:rPr>
              <a:t>12</a:t>
            </a:r>
            <a:r>
              <a:rPr lang="pt-BR" b="1" i="1" dirty="0" smtClean="0">
                <a:solidFill>
                  <a:srgbClr val="C00000"/>
                </a:solidFill>
              </a:rPr>
              <a:t> = A</a:t>
            </a:r>
            <a:r>
              <a:rPr lang="pt-BR" b="1" i="1" baseline="-25000" dirty="0" smtClean="0">
                <a:solidFill>
                  <a:srgbClr val="C00000"/>
                </a:solidFill>
              </a:rPr>
              <a:t>10</a:t>
            </a:r>
            <a:r>
              <a:rPr lang="pt-BR" b="1" i="1" dirty="0" smtClean="0">
                <a:solidFill>
                  <a:srgbClr val="C00000"/>
                </a:solidFill>
              </a:rPr>
              <a:t> + A</a:t>
            </a:r>
            <a:r>
              <a:rPr lang="pt-BR" b="1" i="1" baseline="-25000" dirty="0" smtClean="0">
                <a:solidFill>
                  <a:srgbClr val="C00000"/>
                </a:solidFill>
              </a:rPr>
              <a:t>02</a:t>
            </a:r>
            <a:r>
              <a:rPr lang="pt-BR" b="1" i="1" dirty="0" smtClean="0">
                <a:solidFill>
                  <a:srgbClr val="C00000"/>
                </a:solidFill>
              </a:rPr>
              <a:t> = A</a:t>
            </a:r>
            <a:r>
              <a:rPr lang="pt-BR" b="1" i="1" baseline="-25000" dirty="0" smtClean="0">
                <a:solidFill>
                  <a:srgbClr val="C00000"/>
                </a:solidFill>
              </a:rPr>
              <a:t>10</a:t>
            </a:r>
            <a:r>
              <a:rPr lang="pt-BR" b="1" i="1" dirty="0" smtClean="0">
                <a:solidFill>
                  <a:srgbClr val="C00000"/>
                </a:solidFill>
              </a:rPr>
              <a:t> – A</a:t>
            </a:r>
            <a:r>
              <a:rPr lang="pt-BR" b="1" i="1" baseline="-25000" dirty="0" smtClean="0">
                <a:solidFill>
                  <a:srgbClr val="C00000"/>
                </a:solidFill>
              </a:rPr>
              <a:t>20</a:t>
            </a:r>
            <a:r>
              <a:rPr lang="pt-BR" b="1" i="1" dirty="0" smtClean="0">
                <a:solidFill>
                  <a:srgbClr val="C00000"/>
                </a:solidFill>
              </a:rPr>
              <a:t> = W</a:t>
            </a:r>
            <a:r>
              <a:rPr lang="pt-BR" b="1" i="1" baseline="-25000" dirty="0" smtClean="0">
                <a:solidFill>
                  <a:srgbClr val="C00000"/>
                </a:solidFill>
              </a:rPr>
              <a:t>p1</a:t>
            </a:r>
            <a:r>
              <a:rPr lang="pt-BR" b="1" i="1" dirty="0" smtClean="0">
                <a:solidFill>
                  <a:srgbClr val="C00000"/>
                </a:solidFill>
              </a:rPr>
              <a:t> – W</a:t>
            </a:r>
            <a:r>
              <a:rPr lang="pt-BR" b="1" i="1" baseline="-25000" dirty="0" smtClean="0">
                <a:solidFill>
                  <a:srgbClr val="C00000"/>
                </a:solidFill>
              </a:rPr>
              <a:t>p2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93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Потенциал электрического поля. Разность потенциалов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71612"/>
            <a:ext cx="4572000" cy="52863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Физическую величину, равную </a:t>
            </a:r>
            <a:r>
              <a:rPr lang="ru-RU" b="1" dirty="0" smtClean="0"/>
              <a:t>отношению</a:t>
            </a:r>
            <a:r>
              <a:rPr lang="ru-RU" dirty="0" smtClean="0"/>
              <a:t> </a:t>
            </a:r>
            <a:r>
              <a:rPr lang="ru-RU" b="1" dirty="0" smtClean="0"/>
              <a:t>потенциальной энергии </a:t>
            </a:r>
            <a:r>
              <a:rPr lang="ru-RU" dirty="0" smtClean="0"/>
              <a:t>электрического заряда в электростатическом поле к величине этого </a:t>
            </a:r>
            <a:r>
              <a:rPr lang="ru-RU" b="1" dirty="0" smtClean="0"/>
              <a:t>заряда</a:t>
            </a:r>
            <a:r>
              <a:rPr lang="ru-RU" dirty="0" smtClean="0"/>
              <a:t>, называют </a:t>
            </a:r>
            <a:r>
              <a:rPr lang="ru-RU" b="1" dirty="0" smtClean="0">
                <a:solidFill>
                  <a:srgbClr val="C00000"/>
                </a:solidFill>
              </a:rPr>
              <a:t>потенциалом </a:t>
            </a:r>
            <a:r>
              <a:rPr lang="ru-RU" b="1" i="1" dirty="0" err="1" smtClean="0">
                <a:solidFill>
                  <a:srgbClr val="C00000"/>
                </a:solidFill>
              </a:rPr>
              <a:t>φ</a:t>
            </a:r>
            <a:r>
              <a:rPr lang="ru-RU" b="1" dirty="0" err="1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электрического поля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Потенциал </a:t>
            </a:r>
            <a:r>
              <a:rPr lang="ru-RU" dirty="0" err="1" smtClean="0"/>
              <a:t>φ </a:t>
            </a:r>
            <a:r>
              <a:rPr lang="ru-RU" dirty="0" smtClean="0"/>
              <a:t>является </a:t>
            </a:r>
            <a:r>
              <a:rPr lang="ru-RU" b="1" dirty="0" smtClean="0"/>
              <a:t>энергетической характеристикой </a:t>
            </a:r>
            <a:r>
              <a:rPr lang="ru-RU" dirty="0" smtClean="0"/>
              <a:t>электростатического поля.</a:t>
            </a:r>
          </a:p>
          <a:p>
            <a:r>
              <a:rPr lang="ru-RU" dirty="0" smtClean="0"/>
              <a:t>В Международной системе единиц (СИ) единицей потенциала является вольт (В): </a:t>
            </a:r>
            <a:r>
              <a:rPr lang="ru-RU" i="1" dirty="0" smtClean="0">
                <a:solidFill>
                  <a:srgbClr val="C00000"/>
                </a:solidFill>
              </a:rPr>
              <a:t>1 В = 1 Дж / 1 Кл.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357686" y="2285993"/>
            <a:ext cx="4786314" cy="4429155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Работа A</a:t>
            </a:r>
            <a:r>
              <a:rPr lang="ru-RU" b="1" baseline="-25000" dirty="0" smtClean="0"/>
              <a:t>12</a:t>
            </a:r>
            <a:r>
              <a:rPr lang="ru-RU" b="1" dirty="0" smtClean="0"/>
              <a:t> по перемещению электрического заряда </a:t>
            </a:r>
            <a:r>
              <a:rPr lang="ru-RU" b="1" dirty="0" err="1" smtClean="0"/>
              <a:t>q</a:t>
            </a:r>
            <a:r>
              <a:rPr lang="ru-RU" dirty="0" smtClean="0"/>
              <a:t> из начальной точки (1) в конечную точку (2) равна </a:t>
            </a:r>
            <a:r>
              <a:rPr lang="ru-RU" b="1" dirty="0" smtClean="0"/>
              <a:t>произведению заряда на разность потенциалов </a:t>
            </a:r>
            <a:r>
              <a:rPr lang="ru-RU" b="1" i="1" dirty="0" smtClean="0"/>
              <a:t>(φ</a:t>
            </a:r>
            <a:r>
              <a:rPr lang="ru-RU" b="1" i="1" baseline="-25000" dirty="0" smtClean="0"/>
              <a:t>1</a:t>
            </a:r>
            <a:r>
              <a:rPr lang="ru-RU" b="1" i="1" dirty="0" smtClean="0"/>
              <a:t> – φ</a:t>
            </a:r>
            <a:r>
              <a:rPr lang="ru-RU" b="1" i="1" baseline="-25000" dirty="0" smtClean="0"/>
              <a:t>2</a:t>
            </a:r>
            <a:r>
              <a:rPr lang="ru-RU" b="1" i="1" dirty="0" smtClean="0"/>
              <a:t>) </a:t>
            </a:r>
            <a:r>
              <a:rPr lang="ru-RU" dirty="0" smtClean="0"/>
              <a:t>начальной и конечной точек:</a:t>
            </a:r>
          </a:p>
          <a:p>
            <a:pPr algn="ctr"/>
            <a:r>
              <a:rPr lang="en-US" b="1" i="1" dirty="0" smtClean="0">
                <a:solidFill>
                  <a:srgbClr val="C00000"/>
                </a:solidFill>
              </a:rPr>
              <a:t>A</a:t>
            </a:r>
            <a:r>
              <a:rPr lang="en-US" b="1" i="1" baseline="-25000" dirty="0" smtClean="0">
                <a:solidFill>
                  <a:srgbClr val="C00000"/>
                </a:solidFill>
              </a:rPr>
              <a:t>12</a:t>
            </a:r>
            <a:r>
              <a:rPr lang="en-US" b="1" i="1" dirty="0" smtClean="0">
                <a:solidFill>
                  <a:srgbClr val="C00000"/>
                </a:solidFill>
              </a:rPr>
              <a:t> = q(</a:t>
            </a:r>
            <a:r>
              <a:rPr lang="el-GR" b="1" i="1" dirty="0" smtClean="0">
                <a:solidFill>
                  <a:srgbClr val="C00000"/>
                </a:solidFill>
              </a:rPr>
              <a:t>φ</a:t>
            </a:r>
            <a:r>
              <a:rPr lang="el-GR" b="1" i="1" baseline="-25000" dirty="0" smtClean="0">
                <a:solidFill>
                  <a:srgbClr val="C00000"/>
                </a:solidFill>
              </a:rPr>
              <a:t>1</a:t>
            </a:r>
            <a:r>
              <a:rPr lang="el-GR" b="1" i="1" dirty="0" smtClean="0">
                <a:solidFill>
                  <a:srgbClr val="C00000"/>
                </a:solidFill>
              </a:rPr>
              <a:t> – φ</a:t>
            </a:r>
            <a:r>
              <a:rPr lang="el-GR" b="1" i="1" baseline="-25000" dirty="0" smtClean="0">
                <a:solidFill>
                  <a:srgbClr val="C00000"/>
                </a:solidFill>
              </a:rPr>
              <a:t>2</a:t>
            </a:r>
            <a:r>
              <a:rPr lang="el-GR" b="1" i="1" dirty="0" smtClean="0">
                <a:solidFill>
                  <a:srgbClr val="C00000"/>
                </a:solidFill>
              </a:rPr>
              <a:t>)</a:t>
            </a:r>
            <a:endParaRPr lang="ru-RU" b="1" i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Потенциал</a:t>
            </a:r>
            <a:r>
              <a:rPr lang="ru-RU" dirty="0" smtClean="0"/>
              <a:t> поля в данной точке пространства равен </a:t>
            </a:r>
            <a:r>
              <a:rPr lang="ru-RU" b="1" dirty="0" smtClean="0"/>
              <a:t>работе</a:t>
            </a:r>
            <a:r>
              <a:rPr lang="ru-RU" dirty="0" smtClean="0"/>
              <a:t>, которую совершают электрические силы </a:t>
            </a:r>
            <a:r>
              <a:rPr lang="ru-RU" b="1" dirty="0" smtClean="0"/>
              <a:t>при удалении</a:t>
            </a:r>
            <a:r>
              <a:rPr lang="ru-RU" dirty="0" smtClean="0"/>
              <a:t> единичного положительного заряда </a:t>
            </a:r>
            <a:r>
              <a:rPr lang="ru-RU" b="1" dirty="0" smtClean="0"/>
              <a:t>из данной точки в бесконечность</a:t>
            </a:r>
            <a:r>
              <a:rPr lang="ru-RU" dirty="0" smtClean="0"/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13666" name="Picture 2" descr="C:\Program Files\Physicon\Open Physics 2.5 part 2\content\javagifs\63166759370066-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785794"/>
            <a:ext cx="1566870" cy="1476477"/>
          </a:xfrm>
          <a:prstGeom prst="rect">
            <a:avLst/>
          </a:prstGeom>
          <a:gradFill>
            <a:gsLst>
              <a:gs pos="0">
                <a:srgbClr val="FFFF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113669" name="Picture 5" descr="C:\Program Files\Physicon\Open Physics 2.5 part 2\content\javagifs\63166759370144-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5572140"/>
            <a:ext cx="1304930" cy="1031318"/>
          </a:xfrm>
          <a:prstGeom prst="rect">
            <a:avLst/>
          </a:prstGeom>
          <a:gradFill>
            <a:gsLst>
              <a:gs pos="0">
                <a:srgbClr val="FFFF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27465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Потенциал электрического поля. Разность потенциалов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71612"/>
            <a:ext cx="4572000" cy="52863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Для </a:t>
            </a:r>
            <a:r>
              <a:rPr lang="ru-RU" b="1" dirty="0" smtClean="0"/>
              <a:t>наглядного</a:t>
            </a:r>
            <a:r>
              <a:rPr lang="ru-RU" dirty="0" smtClean="0"/>
              <a:t> представления электрического поля наряду с силовыми линиями используют </a:t>
            </a:r>
            <a:r>
              <a:rPr lang="ru-RU" b="1" dirty="0" smtClean="0">
                <a:solidFill>
                  <a:srgbClr val="C00000"/>
                </a:solidFill>
              </a:rPr>
              <a:t>эквипотенциальные поверхности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Поверхность</a:t>
            </a:r>
            <a:r>
              <a:rPr lang="ru-RU" dirty="0" smtClean="0"/>
              <a:t>, во всех точках которой </a:t>
            </a:r>
            <a:r>
              <a:rPr lang="ru-RU" dirty="0" smtClean="0">
                <a:solidFill>
                  <a:srgbClr val="C00000"/>
                </a:solidFill>
              </a:rPr>
              <a:t>потенциал</a:t>
            </a:r>
            <a:r>
              <a:rPr lang="ru-RU" dirty="0" smtClean="0"/>
              <a:t> электрического поля </a:t>
            </a:r>
            <a:r>
              <a:rPr lang="ru-RU" dirty="0" smtClean="0">
                <a:solidFill>
                  <a:srgbClr val="C00000"/>
                </a:solidFill>
              </a:rPr>
              <a:t>имеет одинаковые значения</a:t>
            </a:r>
            <a:r>
              <a:rPr lang="ru-RU" dirty="0" smtClean="0"/>
              <a:t>, называется </a:t>
            </a:r>
            <a:r>
              <a:rPr lang="ru-RU" b="1" dirty="0" smtClean="0">
                <a:solidFill>
                  <a:srgbClr val="C00000"/>
                </a:solidFill>
              </a:rPr>
              <a:t>эквипотенциальной поверхностью</a:t>
            </a:r>
            <a:r>
              <a:rPr lang="ru-RU" dirty="0" smtClean="0"/>
              <a:t> или </a:t>
            </a:r>
            <a:r>
              <a:rPr lang="ru-RU" b="1" dirty="0" smtClean="0">
                <a:solidFill>
                  <a:srgbClr val="C00000"/>
                </a:solidFill>
              </a:rPr>
              <a:t>поверхностью равного потенциала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357686" y="2285993"/>
            <a:ext cx="4786314" cy="4429155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Силовые линии </a:t>
            </a:r>
            <a:r>
              <a:rPr lang="ru-RU" dirty="0" smtClean="0"/>
              <a:t>электрического поля всегда </a:t>
            </a:r>
            <a:r>
              <a:rPr lang="ru-RU" b="1" dirty="0" smtClean="0">
                <a:solidFill>
                  <a:srgbClr val="C00000"/>
                </a:solidFill>
              </a:rPr>
              <a:t>перпендикулярны </a:t>
            </a:r>
            <a:r>
              <a:rPr lang="ru-RU" b="1" dirty="0" smtClean="0"/>
              <a:t>эквипотенциальным поверхностям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Эквипотенциальные поверхности (синие линии) и силовые линии (красные линии) простых электрических полей: </a:t>
            </a:r>
          </a:p>
          <a:p>
            <a:r>
              <a:rPr lang="ru-RU" dirty="0" smtClean="0"/>
              <a:t>точечного заряда; </a:t>
            </a:r>
          </a:p>
          <a:p>
            <a:r>
              <a:rPr lang="ru-RU" dirty="0" smtClean="0"/>
              <a:t>электрического диполя; </a:t>
            </a:r>
          </a:p>
          <a:p>
            <a:r>
              <a:rPr lang="ru-RU" dirty="0" smtClean="0"/>
              <a:t>двух равных положительных зарядов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13666" name="Picture 2" descr="C:\Program Files\Physicon\Open Physics 2.5 part 2\content\javagifs\63166759370066-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785794"/>
            <a:ext cx="1566870" cy="1476477"/>
          </a:xfrm>
          <a:prstGeom prst="rect">
            <a:avLst/>
          </a:prstGeom>
          <a:gradFill>
            <a:gsLst>
              <a:gs pos="0">
                <a:srgbClr val="FFFF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4286280" cy="414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28802"/>
            <a:ext cx="471487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85992"/>
            <a:ext cx="4714876" cy="295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081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Проводники в электрическом поле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142984"/>
            <a:ext cx="9001156" cy="550072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Основная особенность проводников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FF0000"/>
                </a:solidFill>
              </a:rPr>
              <a:t>наличие свободных зарядов </a:t>
            </a:r>
            <a:r>
              <a:rPr lang="ru-RU" dirty="0" smtClean="0"/>
              <a:t>(</a:t>
            </a:r>
            <a:r>
              <a:rPr lang="ru-RU" dirty="0" smtClean="0">
                <a:solidFill>
                  <a:srgbClr val="FF0000"/>
                </a:solidFill>
              </a:rPr>
              <a:t>электронов</a:t>
            </a:r>
            <a:r>
              <a:rPr lang="ru-RU" dirty="0" smtClean="0"/>
              <a:t>), которые участвуют в тепловом движении и могут перемещаться по всему объему проводника. </a:t>
            </a:r>
          </a:p>
          <a:p>
            <a:r>
              <a:rPr lang="ru-RU" dirty="0" smtClean="0"/>
              <a:t>Типичные проводники – </a:t>
            </a:r>
            <a:r>
              <a:rPr lang="ru-RU" b="1" dirty="0" smtClean="0">
                <a:solidFill>
                  <a:srgbClr val="FF0000"/>
                </a:solidFill>
              </a:rPr>
              <a:t>металлы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Электростатическая индукция</a:t>
            </a:r>
            <a:r>
              <a:rPr lang="ru-RU" dirty="0" smtClean="0"/>
              <a:t> - </a:t>
            </a:r>
            <a:r>
              <a:rPr lang="ru-RU" b="1" dirty="0" smtClean="0"/>
              <a:t>перераспределение свободных зарядов </a:t>
            </a:r>
            <a:r>
              <a:rPr lang="ru-RU" dirty="0" smtClean="0"/>
              <a:t>в проводнике, внесенном в электрическое поле, в результате чего </a:t>
            </a:r>
            <a:r>
              <a:rPr lang="ru-RU" dirty="0" smtClean="0">
                <a:solidFill>
                  <a:srgbClr val="C00000"/>
                </a:solidFill>
              </a:rPr>
              <a:t>на поверхности проводника </a:t>
            </a:r>
            <a:r>
              <a:rPr lang="ru-RU" b="1" dirty="0" smtClean="0"/>
              <a:t>возникают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нескомпенсированные</a:t>
            </a:r>
            <a:r>
              <a:rPr lang="ru-RU" b="1" dirty="0" smtClean="0">
                <a:solidFill>
                  <a:srgbClr val="FF0000"/>
                </a:solidFill>
              </a:rPr>
              <a:t> положительные и отрицательные заряды.</a:t>
            </a:r>
          </a:p>
          <a:p>
            <a:r>
              <a:rPr lang="ru-RU" dirty="0" smtClean="0"/>
              <a:t>Индукционные заряды </a:t>
            </a:r>
            <a:r>
              <a:rPr lang="ru-RU" dirty="0" smtClean="0">
                <a:solidFill>
                  <a:srgbClr val="C00000"/>
                </a:solidFill>
              </a:rPr>
              <a:t>создают свое собственное поле </a:t>
            </a:r>
            <a:r>
              <a:rPr lang="ru-RU" dirty="0" smtClean="0"/>
              <a:t>которое </a:t>
            </a:r>
            <a:r>
              <a:rPr lang="ru-RU" b="1" dirty="0" smtClean="0"/>
              <a:t>компенсирует внешнее поле </a:t>
            </a:r>
            <a:r>
              <a:rPr lang="ru-RU" dirty="0" smtClean="0"/>
              <a:t>во всем объеме проводника: (внутри проводника).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Полное электростатическое поле внутри проводника равно нулю</a:t>
            </a:r>
            <a:r>
              <a:rPr lang="ru-RU" dirty="0" smtClean="0"/>
              <a:t>, а </a:t>
            </a:r>
            <a:r>
              <a:rPr lang="ru-RU" b="1" dirty="0" smtClean="0"/>
              <a:t>потенциалы во всех точках одинаковы </a:t>
            </a:r>
            <a:r>
              <a:rPr lang="ru-RU" dirty="0" smtClean="0"/>
              <a:t>и </a:t>
            </a:r>
            <a:r>
              <a:rPr lang="ru-RU" b="1" dirty="0" smtClean="0"/>
              <a:t>равны потенциалу на поверхности проводника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1986" name="Picture 2" descr="C:\Program Files\Physicon\Open Physics 2.5 part 2\content\chapter1\section\paragraph5\images\1-5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8358246" cy="50774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839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ЭЛЕКТРИЧЕСКОЕ ПОЛЕ 	</a:t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86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Проводники в электрическом поле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Все внутренние области проводника</a:t>
            </a:r>
            <a:r>
              <a:rPr lang="ru-RU" dirty="0" smtClean="0"/>
              <a:t>, внесенного в электрическое поле, остаются </a:t>
            </a:r>
            <a:r>
              <a:rPr lang="ru-RU" b="1" dirty="0" err="1" smtClean="0">
                <a:solidFill>
                  <a:srgbClr val="C00000"/>
                </a:solidFill>
              </a:rPr>
              <a:t>электронейтральными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На этом основана </a:t>
            </a:r>
            <a:r>
              <a:rPr lang="ru-RU" b="1" dirty="0" smtClean="0">
                <a:solidFill>
                  <a:srgbClr val="C00000"/>
                </a:solidFill>
              </a:rPr>
              <a:t>электростатическая защита</a:t>
            </a:r>
            <a:r>
              <a:rPr lang="ru-RU" dirty="0" smtClean="0"/>
              <a:t> – чувствительные к электрическому полю приборы для исключения влияния поля </a:t>
            </a:r>
            <a:r>
              <a:rPr lang="ru-RU" b="1" dirty="0" smtClean="0"/>
              <a:t>помещают в металлические ящики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9330" name="Picture 2" descr="C:\Program Files\Physicon\Open Physics 2.5 part 2\content\chapter1\section\paragraph5\images\1-5-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8982587" cy="49292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52863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Так как поверхность проводника является эквипотенциальной, силовые линии у поверхности должны быть перпендикулярны к ней.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4476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Диэлектрики в электрическом поле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14346" y="1285860"/>
            <a:ext cx="9144000" cy="521497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</a:t>
            </a:r>
            <a:r>
              <a:rPr lang="ru-RU" b="1" dirty="0" smtClean="0">
                <a:solidFill>
                  <a:srgbClr val="C00000"/>
                </a:solidFill>
              </a:rPr>
              <a:t>диэлектриках</a:t>
            </a:r>
            <a:r>
              <a:rPr lang="ru-RU" dirty="0" smtClean="0"/>
              <a:t> (</a:t>
            </a:r>
            <a:r>
              <a:rPr lang="ru-RU" dirty="0" smtClean="0">
                <a:solidFill>
                  <a:srgbClr val="C00000"/>
                </a:solidFill>
              </a:rPr>
              <a:t>изоляторах</a:t>
            </a:r>
            <a:r>
              <a:rPr lang="ru-RU" dirty="0" smtClean="0"/>
              <a:t>) </a:t>
            </a:r>
            <a:r>
              <a:rPr lang="ru-RU" b="1" dirty="0" smtClean="0"/>
              <a:t>нет свободных электрических зарядов</a:t>
            </a:r>
            <a:r>
              <a:rPr lang="ru-RU" dirty="0" smtClean="0"/>
              <a:t>. </a:t>
            </a:r>
          </a:p>
          <a:p>
            <a:r>
              <a:rPr lang="ru-RU" b="1" dirty="0" smtClean="0"/>
              <a:t>Заряженные частицы </a:t>
            </a:r>
            <a:r>
              <a:rPr lang="ru-RU" dirty="0" smtClean="0"/>
              <a:t>в нейтральном атоме </a:t>
            </a:r>
            <a:r>
              <a:rPr lang="ru-RU" b="1" dirty="0" smtClean="0"/>
              <a:t>связаны друг с другом </a:t>
            </a:r>
            <a:r>
              <a:rPr lang="ru-RU" dirty="0" smtClean="0"/>
              <a:t>и </a:t>
            </a:r>
            <a:r>
              <a:rPr lang="ru-RU" b="1" dirty="0" smtClean="0"/>
              <a:t>не могут перемещаться </a:t>
            </a:r>
            <a:r>
              <a:rPr lang="ru-RU" dirty="0" smtClean="0"/>
              <a:t>под действием электрического поля по всему объему диэлектрика.</a:t>
            </a:r>
          </a:p>
          <a:p>
            <a:r>
              <a:rPr lang="ru-RU" b="1" dirty="0" smtClean="0"/>
              <a:t>Связанные заряды </a:t>
            </a:r>
            <a:r>
              <a:rPr lang="ru-RU" dirty="0" smtClean="0"/>
              <a:t>создают электрическое поле которое </a:t>
            </a:r>
            <a:r>
              <a:rPr lang="ru-RU" b="1" dirty="0" smtClean="0"/>
              <a:t>внутри</a:t>
            </a:r>
            <a:r>
              <a:rPr lang="ru-RU" dirty="0" smtClean="0"/>
              <a:t> диэлектрика </a:t>
            </a:r>
            <a:r>
              <a:rPr lang="ru-RU" b="1" dirty="0" smtClean="0"/>
              <a:t>направлено противоположно</a:t>
            </a:r>
            <a:r>
              <a:rPr lang="ru-RU" dirty="0" smtClean="0"/>
              <a:t> вектору напряженности </a:t>
            </a:r>
            <a:r>
              <a:rPr lang="ru-RU" b="1" dirty="0" smtClean="0"/>
              <a:t>внешнего поля</a:t>
            </a:r>
            <a:r>
              <a:rPr lang="ru-RU" dirty="0" smtClean="0"/>
              <a:t>. Этот процесс называется </a:t>
            </a:r>
            <a:r>
              <a:rPr lang="ru-RU" b="1" dirty="0" smtClean="0">
                <a:solidFill>
                  <a:srgbClr val="C00000"/>
                </a:solidFill>
              </a:rPr>
              <a:t>поляризацией диэлектрика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Полное электрическое </a:t>
            </a:r>
            <a:r>
              <a:rPr lang="ru-RU" b="1" dirty="0" smtClean="0"/>
              <a:t>поле</a:t>
            </a:r>
            <a:r>
              <a:rPr lang="ru-RU" dirty="0" smtClean="0"/>
              <a:t> </a:t>
            </a:r>
            <a:r>
              <a:rPr lang="ru-RU" b="1" dirty="0" smtClean="0"/>
              <a:t>внутри </a:t>
            </a:r>
            <a:r>
              <a:rPr lang="ru-RU" dirty="0" smtClean="0"/>
              <a:t>диэлектрика оказывается по модулю </a:t>
            </a:r>
            <a:r>
              <a:rPr lang="ru-RU" b="1" dirty="0" smtClean="0">
                <a:solidFill>
                  <a:srgbClr val="C00000"/>
                </a:solidFill>
              </a:rPr>
              <a:t>меньше</a:t>
            </a:r>
            <a:r>
              <a:rPr lang="ru-RU" dirty="0" smtClean="0"/>
              <a:t> </a:t>
            </a:r>
            <a:r>
              <a:rPr lang="ru-RU" b="1" dirty="0" smtClean="0"/>
              <a:t>внешнего поля </a:t>
            </a:r>
          </a:p>
          <a:p>
            <a:r>
              <a:rPr lang="ru-RU" dirty="0" smtClean="0"/>
              <a:t>Физическая величина, равная </a:t>
            </a:r>
            <a:r>
              <a:rPr lang="ru-RU" b="1" dirty="0" smtClean="0"/>
              <a:t>отношению</a:t>
            </a:r>
            <a:r>
              <a:rPr lang="ru-RU" dirty="0" smtClean="0"/>
              <a:t> модуля </a:t>
            </a:r>
            <a:r>
              <a:rPr lang="ru-RU" b="1" dirty="0" smtClean="0"/>
              <a:t>напряженности</a:t>
            </a:r>
            <a:r>
              <a:rPr lang="ru-RU" dirty="0" smtClean="0"/>
              <a:t> внешнего электрического поля </a:t>
            </a:r>
            <a:r>
              <a:rPr lang="ru-RU" b="1" dirty="0" smtClean="0"/>
              <a:t>в</a:t>
            </a:r>
            <a:r>
              <a:rPr lang="ru-RU" dirty="0" smtClean="0"/>
              <a:t> </a:t>
            </a:r>
            <a:r>
              <a:rPr lang="ru-RU" b="1" dirty="0" smtClean="0"/>
              <a:t>вакууме</a:t>
            </a:r>
            <a:r>
              <a:rPr lang="ru-RU" dirty="0" smtClean="0"/>
              <a:t> к модулю </a:t>
            </a:r>
            <a:r>
              <a:rPr lang="ru-RU" b="1" dirty="0" smtClean="0"/>
              <a:t>напряженности</a:t>
            </a:r>
            <a:r>
              <a:rPr lang="ru-RU" dirty="0" smtClean="0"/>
              <a:t> полного поля </a:t>
            </a:r>
            <a:r>
              <a:rPr lang="ru-RU" b="1" dirty="0" smtClean="0"/>
              <a:t>в однородном диэлектрике</a:t>
            </a:r>
            <a:r>
              <a:rPr lang="ru-RU" dirty="0" smtClean="0"/>
              <a:t>, называется </a:t>
            </a:r>
            <a:r>
              <a:rPr lang="ru-RU" b="1" dirty="0" smtClean="0">
                <a:solidFill>
                  <a:srgbClr val="C00000"/>
                </a:solidFill>
              </a:rPr>
              <a:t>диэлектрической проницаемостью вещества</a:t>
            </a:r>
            <a:r>
              <a:rPr lang="ru-RU" dirty="0" smtClean="0"/>
              <a:t>. </a:t>
            </a:r>
            <a:endParaRPr lang="ru-RU" b="1" dirty="0"/>
          </a:p>
        </p:txBody>
      </p:sp>
      <p:pic>
        <p:nvPicPr>
          <p:cNvPr id="40962" name="Picture 2" descr="C:\Program Files\Physicon\Open Physics 2.5 part 2\content\javagifs\63166759375066-1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5630302"/>
            <a:ext cx="1152530" cy="122769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7" name="Прямоугольник 6"/>
          <p:cNvSpPr/>
          <p:nvPr/>
        </p:nvSpPr>
        <p:spPr>
          <a:xfrm>
            <a:off x="500034" y="214290"/>
            <a:ext cx="8143932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Ориентационный механизм поляризации полярного диэлектрика.</a:t>
            </a:r>
            <a:endParaRPr lang="ru-RU" sz="2800" dirty="0"/>
          </a:p>
        </p:txBody>
      </p:sp>
      <p:pic>
        <p:nvPicPr>
          <p:cNvPr id="40964" name="Picture 4" descr="C:\Program Files\Physicon\Open Physics 2.5 part 2\content\chapter1\section\paragraph5\images\1-5-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36"/>
            <a:ext cx="8997912" cy="5572164"/>
          </a:xfrm>
          <a:prstGeom prst="rect">
            <a:avLst/>
          </a:prstGeom>
          <a:noFill/>
        </p:spPr>
      </p:pic>
      <p:pic>
        <p:nvPicPr>
          <p:cNvPr id="40966" name="Picture 6" descr="C:\Program Files\Physicon\Open Physics 2.5 part 2\content\chapter1\section\paragraph5\images\1-5-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85860"/>
            <a:ext cx="9044219" cy="557214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42910" y="214290"/>
            <a:ext cx="7643866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Поляризация неполярного диэлектрика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Если в однородном диэлектрике с диэлектрической проницаемостью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находится точечный заряд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Q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, то напряженность поля    создаваемого этим зарядом в некоторой точке, и потенциал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φ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раз меньше, чем в вакууме:</a:t>
            </a:r>
          </a:p>
        </p:txBody>
      </p:sp>
      <p:pic>
        <p:nvPicPr>
          <p:cNvPr id="40968" name="Picture 8" descr="C:\Program Files\Physicon\Open Physics 2.5 part 2\content\javagifs\63166759375269-27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51038" y="-457200"/>
            <a:ext cx="190500" cy="381000"/>
          </a:xfrm>
          <a:prstGeom prst="rect">
            <a:avLst/>
          </a:prstGeom>
          <a:noFill/>
        </p:spPr>
      </p:pic>
      <p:pic>
        <p:nvPicPr>
          <p:cNvPr id="40970" name="Picture 10" descr="C:\Program Files\Physicon\Open Physics 2.5 part 2\content\javagifs\63166759375269-28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1500174"/>
            <a:ext cx="4958067" cy="1038230"/>
          </a:xfrm>
          <a:prstGeom prst="rect">
            <a:avLst/>
          </a:prstGeom>
          <a:gradFill>
            <a:gsLst>
              <a:gs pos="0">
                <a:srgbClr val="FFFF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278158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10" grpId="0" animBg="1"/>
      <p:bldP spid="4096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62865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Электрическая емкость. Конденсатор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28736"/>
            <a:ext cx="9144000" cy="542926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Электроемкостью</a:t>
            </a:r>
            <a:r>
              <a:rPr lang="ru-RU" dirty="0" smtClean="0"/>
              <a:t> системы из двух проводников называется физическая величина, определяемая как </a:t>
            </a:r>
            <a:r>
              <a:rPr lang="ru-RU" b="1" dirty="0" smtClean="0"/>
              <a:t>отношение</a:t>
            </a:r>
            <a:r>
              <a:rPr lang="ru-RU" dirty="0" smtClean="0"/>
              <a:t> </a:t>
            </a:r>
            <a:r>
              <a:rPr lang="ru-RU" b="1" i="1" dirty="0" smtClean="0"/>
              <a:t>заряда </a:t>
            </a:r>
            <a:r>
              <a:rPr lang="ru-RU" b="1" i="1" dirty="0" err="1" smtClean="0"/>
              <a:t>q</a:t>
            </a:r>
            <a:r>
              <a:rPr lang="ru-RU" dirty="0" smtClean="0"/>
              <a:t> </a:t>
            </a:r>
            <a:r>
              <a:rPr lang="ru-RU" i="1" dirty="0" smtClean="0"/>
              <a:t>одного</a:t>
            </a:r>
            <a:r>
              <a:rPr lang="ru-RU" dirty="0" smtClean="0"/>
              <a:t> из проводников к </a:t>
            </a:r>
            <a:r>
              <a:rPr lang="ru-RU" b="1" i="1" dirty="0" smtClean="0"/>
              <a:t>разности потенциалов </a:t>
            </a:r>
            <a:r>
              <a:rPr lang="ru-RU" b="1" i="1" dirty="0" err="1" smtClean="0"/>
              <a:t>Δφ </a:t>
            </a:r>
            <a:r>
              <a:rPr lang="ru-RU" dirty="0" smtClean="0"/>
              <a:t>между ними:</a:t>
            </a:r>
          </a:p>
          <a:p>
            <a:r>
              <a:rPr lang="ru-RU" dirty="0" smtClean="0"/>
              <a:t>В системе СИ единица электроемкости называется </a:t>
            </a:r>
            <a:r>
              <a:rPr lang="ru-RU" b="1" dirty="0" smtClean="0">
                <a:solidFill>
                  <a:srgbClr val="C00000"/>
                </a:solidFill>
              </a:rPr>
              <a:t>фарад</a:t>
            </a:r>
            <a:r>
              <a:rPr lang="ru-RU" dirty="0" smtClean="0"/>
              <a:t> (Ф):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Конденсатором</a:t>
            </a:r>
            <a:r>
              <a:rPr lang="ru-RU" dirty="0" smtClean="0"/>
              <a:t> называется </a:t>
            </a:r>
            <a:r>
              <a:rPr lang="ru-RU" b="1" dirty="0" smtClean="0"/>
              <a:t>система двух проводников, разделенных слоем диэлектрика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а </a:t>
            </a:r>
            <a:r>
              <a:rPr lang="ru-RU" b="1" dirty="0" smtClean="0"/>
              <a:t>проводники, составляющие конденсатор</a:t>
            </a:r>
            <a:r>
              <a:rPr lang="ru-RU" dirty="0" smtClean="0"/>
              <a:t>, называются </a:t>
            </a:r>
            <a:r>
              <a:rPr lang="ru-RU" b="1" dirty="0" smtClean="0">
                <a:solidFill>
                  <a:srgbClr val="C00000"/>
                </a:solidFill>
              </a:rPr>
              <a:t>обкладками</a:t>
            </a:r>
            <a:endParaRPr lang="ru-RU" dirty="0"/>
          </a:p>
        </p:txBody>
      </p:sp>
      <p:pic>
        <p:nvPicPr>
          <p:cNvPr id="39938" name="Picture 2" descr="C:\Program Files\Physicon\Open Physics 2.5 part 2\content\javagifs\63166759380379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85728"/>
            <a:ext cx="2166947" cy="1121716"/>
          </a:xfrm>
          <a:prstGeom prst="rect">
            <a:avLst/>
          </a:prstGeom>
          <a:gradFill>
            <a:gsLst>
              <a:gs pos="0">
                <a:srgbClr val="FFFF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39940" name="Picture 4" descr="C:\Program Files\Physicon\Open Physics 2.5 part 2\content\javagifs\63166759380394-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786190"/>
            <a:ext cx="1643074" cy="830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967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575787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Электрическая емкость. Конденсатор</a:t>
            </a:r>
            <a:endParaRPr lang="ru-RU" dirty="0"/>
          </a:p>
        </p:txBody>
      </p:sp>
      <p:pic>
        <p:nvPicPr>
          <p:cNvPr id="100354" name="Picture 2" descr="C:\Program Files\Physicon\Open Physics 2.5 part 2\content\chapter1\section\paragraph6\images\1-6-1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7945300" cy="2714644"/>
          </a:xfrm>
          <a:prstGeom prst="rect">
            <a:avLst/>
          </a:prstGeom>
          <a:noFill/>
        </p:spPr>
      </p:pic>
      <p:pic>
        <p:nvPicPr>
          <p:cNvPr id="5" name="Picture 2" descr="C:\Program Files\Physicon\Open Physics 2.5 part 2\content\javagifs\63166759380379-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85728"/>
            <a:ext cx="2166947" cy="1121716"/>
          </a:xfrm>
          <a:prstGeom prst="rect">
            <a:avLst/>
          </a:prstGeom>
          <a:gradFill>
            <a:gsLst>
              <a:gs pos="0">
                <a:srgbClr val="FFFF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6" name="Прямоугольник 5"/>
          <p:cNvSpPr/>
          <p:nvPr/>
        </p:nvSpPr>
        <p:spPr>
          <a:xfrm>
            <a:off x="2071670" y="4143380"/>
            <a:ext cx="5500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Поле плоского конденсатора</a:t>
            </a:r>
            <a:endParaRPr lang="ru-RU" sz="2400" dirty="0"/>
          </a:p>
        </p:txBody>
      </p:sp>
      <p:pic>
        <p:nvPicPr>
          <p:cNvPr id="100358" name="Picture 6" descr="C:\Program Files\Physicon\Open Physics 2.5 part 2\content\javagifs\63166759380738-1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929198"/>
            <a:ext cx="1500198" cy="1166823"/>
          </a:xfrm>
          <a:prstGeom prst="rect">
            <a:avLst/>
          </a:prstGeom>
          <a:gradFill>
            <a:gsLst>
              <a:gs pos="0">
                <a:srgbClr val="FFFF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217957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575787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Электрическая емкость. Конденсатор</a:t>
            </a:r>
            <a:endParaRPr lang="ru-RU" dirty="0"/>
          </a:p>
        </p:txBody>
      </p:sp>
      <p:pic>
        <p:nvPicPr>
          <p:cNvPr id="5" name="Picture 2" descr="C:\Program Files\Physicon\Open Physics 2.5 part 2\content\javagifs\63166759380379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42852"/>
            <a:ext cx="2166947" cy="1121716"/>
          </a:xfrm>
          <a:prstGeom prst="rect">
            <a:avLst/>
          </a:prstGeom>
          <a:gradFill>
            <a:gsLst>
              <a:gs pos="0">
                <a:srgbClr val="FFFF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100363" name="Picture 11" descr="C:\Program Files\Physicon\Open Physics 2.5 part 2\content\javagifs\63166759381254-1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143248"/>
            <a:ext cx="3786214" cy="941751"/>
          </a:xfrm>
          <a:prstGeom prst="rect">
            <a:avLst/>
          </a:prstGeom>
          <a:gradFill>
            <a:gsLst>
              <a:gs pos="0">
                <a:srgbClr val="FFFF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101378" name="Picture 2" descr="C:\Program Files\Physicon\Open Physics 2.5 part 2\content\chapter1\section\paragraph6\images\1-6-3.gif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54059" y="1357298"/>
            <a:ext cx="4589941" cy="291069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42844" y="4143380"/>
            <a:ext cx="90011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При </a:t>
            </a:r>
            <a:r>
              <a:rPr lang="ru-RU" sz="2800" b="1" dirty="0" smtClean="0">
                <a:solidFill>
                  <a:srgbClr val="C00000"/>
                </a:solidFill>
              </a:rPr>
              <a:t>последовательном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соединении </a:t>
            </a:r>
            <a:r>
              <a:rPr lang="ru-RU" sz="2800" dirty="0" smtClean="0"/>
              <a:t>конденсаторов: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C00000"/>
                </a:solidFill>
              </a:rPr>
              <a:t>q</a:t>
            </a:r>
            <a:r>
              <a:rPr lang="en-US" sz="2400" b="1" i="1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b="1" i="1" dirty="0" smtClean="0">
                <a:solidFill>
                  <a:srgbClr val="C00000"/>
                </a:solidFill>
              </a:rPr>
              <a:t> = q</a:t>
            </a:r>
            <a:r>
              <a:rPr lang="en-US" sz="2400" b="1" i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i="1" dirty="0" smtClean="0">
                <a:solidFill>
                  <a:srgbClr val="C00000"/>
                </a:solidFill>
              </a:rPr>
              <a:t> = q</a:t>
            </a:r>
            <a:endParaRPr lang="ru-RU" sz="2400" b="1" i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0" y="1428736"/>
            <a:ext cx="878684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При </a:t>
            </a:r>
            <a:r>
              <a:rPr lang="ru-RU" sz="2800" b="1" dirty="0" smtClean="0">
                <a:solidFill>
                  <a:srgbClr val="C00000"/>
                </a:solidFill>
              </a:rPr>
              <a:t>параллельном соединении </a:t>
            </a:r>
            <a:r>
              <a:rPr lang="ru-RU" sz="2800" dirty="0" smtClean="0"/>
              <a:t>конденсаторов: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C00000"/>
                </a:solidFill>
              </a:rPr>
              <a:t>U</a:t>
            </a:r>
            <a:r>
              <a:rPr lang="en-US" sz="2400" b="1" i="1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b="1" i="1" dirty="0" smtClean="0">
                <a:solidFill>
                  <a:srgbClr val="C00000"/>
                </a:solidFill>
              </a:rPr>
              <a:t> = U</a:t>
            </a:r>
            <a:r>
              <a:rPr lang="en-US" sz="2400" b="1" i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i="1" dirty="0" smtClean="0">
                <a:solidFill>
                  <a:srgbClr val="C00000"/>
                </a:solidFill>
              </a:rPr>
              <a:t> = U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C00000"/>
                </a:solidFill>
              </a:rPr>
              <a:t>q</a:t>
            </a:r>
            <a:r>
              <a:rPr lang="ru-RU" sz="2400" i="1" baseline="-25000" dirty="0" smtClean="0">
                <a:solidFill>
                  <a:srgbClr val="C00000"/>
                </a:solidFill>
              </a:rPr>
              <a:t>1</a:t>
            </a:r>
            <a:r>
              <a:rPr lang="ru-RU" sz="2400" i="1" dirty="0" smtClean="0">
                <a:solidFill>
                  <a:srgbClr val="C00000"/>
                </a:solidFill>
              </a:rPr>
              <a:t> = С</a:t>
            </a:r>
            <a:r>
              <a:rPr lang="ru-RU" sz="2400" i="1" baseline="-25000" dirty="0" smtClean="0">
                <a:solidFill>
                  <a:srgbClr val="C00000"/>
                </a:solidFill>
              </a:rPr>
              <a:t>1</a:t>
            </a:r>
            <a:r>
              <a:rPr lang="ru-RU" sz="2400" i="1" dirty="0" smtClean="0">
                <a:solidFill>
                  <a:srgbClr val="C00000"/>
                </a:solidFill>
              </a:rPr>
              <a:t>U </a:t>
            </a:r>
            <a:r>
              <a:rPr lang="ru-RU" sz="2400" dirty="0" smtClean="0"/>
              <a:t>и </a:t>
            </a:r>
            <a:r>
              <a:rPr lang="ru-RU" sz="2400" b="1" i="1" dirty="0" smtClean="0">
                <a:solidFill>
                  <a:srgbClr val="C00000"/>
                </a:solidFill>
              </a:rPr>
              <a:t>q</a:t>
            </a:r>
            <a:r>
              <a:rPr lang="ru-RU" sz="2400" b="1" i="1" baseline="-25000" dirty="0" smtClean="0">
                <a:solidFill>
                  <a:srgbClr val="C00000"/>
                </a:solidFill>
              </a:rPr>
              <a:t>2</a:t>
            </a:r>
            <a:r>
              <a:rPr lang="ru-RU" sz="2400" b="1" i="1" dirty="0" smtClean="0">
                <a:solidFill>
                  <a:srgbClr val="C00000"/>
                </a:solidFill>
              </a:rPr>
              <a:t> = С</a:t>
            </a:r>
            <a:r>
              <a:rPr lang="ru-RU" sz="2400" b="1" i="1" baseline="-25000" dirty="0" smtClean="0">
                <a:solidFill>
                  <a:srgbClr val="C00000"/>
                </a:solidFill>
              </a:rPr>
              <a:t>2</a:t>
            </a:r>
            <a:r>
              <a:rPr lang="ru-RU" sz="2400" b="1" i="1" dirty="0" smtClean="0">
                <a:solidFill>
                  <a:srgbClr val="C00000"/>
                </a:solidFill>
              </a:rPr>
              <a:t>U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C00000"/>
                </a:solidFill>
              </a:rPr>
              <a:t>q = q</a:t>
            </a:r>
            <a:r>
              <a:rPr lang="en-US" sz="2400" b="1" i="1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b="1" i="1" dirty="0" smtClean="0">
                <a:solidFill>
                  <a:srgbClr val="C00000"/>
                </a:solidFill>
              </a:rPr>
              <a:t> + q</a:t>
            </a:r>
            <a:r>
              <a:rPr lang="en-US" sz="2400" b="1" i="1" baseline="-25000" dirty="0" smtClean="0">
                <a:solidFill>
                  <a:srgbClr val="C00000"/>
                </a:solidFill>
              </a:rPr>
              <a:t>2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101380" name="Picture 4" descr="C:\Program Files\Physicon\Open Physics 2.5 part 2\content\javagifs\63166759381332-19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4572008"/>
            <a:ext cx="1000132" cy="1077065"/>
          </a:xfrm>
          <a:prstGeom prst="rect">
            <a:avLst/>
          </a:prstGeom>
          <a:gradFill>
            <a:gsLst>
              <a:gs pos="0">
                <a:srgbClr val="FFFF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101382" name="Picture 6" descr="C:\Program Files\Physicon\Open Physics 2.5 part 2\content\javagifs\63166759381332-20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9" y="4572008"/>
            <a:ext cx="1071570" cy="1143008"/>
          </a:xfrm>
          <a:prstGeom prst="rect">
            <a:avLst/>
          </a:prstGeom>
          <a:gradFill>
            <a:gsLst>
              <a:gs pos="0">
                <a:srgbClr val="FFFF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214282" y="5214950"/>
            <a:ext cx="1428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U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 = 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U</a:t>
            </a:r>
            <a:r>
              <a:rPr kumimoji="0" lang="ru-RU" sz="18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1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 + 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U</a:t>
            </a:r>
            <a:r>
              <a:rPr kumimoji="0" lang="ru-RU" sz="18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2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101385" name="Picture 9" descr="C:\Program Files\Physicon\Open Physics 2.5 part 2\content\javagifs\63166759381363-2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715016"/>
            <a:ext cx="4169638" cy="928694"/>
          </a:xfrm>
          <a:prstGeom prst="rect">
            <a:avLst/>
          </a:prstGeom>
          <a:gradFill>
            <a:gsLst>
              <a:gs pos="0">
                <a:srgbClr val="FFFF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101387" name="Picture 11" descr="C:\Program Files\Physicon\Open Physics 2.5 part 2\content\chapter1\section\paragraph6\images\1-6-4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4572008"/>
            <a:ext cx="3429024" cy="2435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073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1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1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Энергия электрического поля конденсатора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Энергия заряженного конденсатора </a:t>
            </a:r>
            <a:r>
              <a:rPr lang="ru-RU" dirty="0" smtClean="0"/>
              <a:t>равна </a:t>
            </a:r>
            <a:r>
              <a:rPr lang="ru-RU" b="1" dirty="0" smtClean="0"/>
              <a:t>работе внешних сил</a:t>
            </a:r>
            <a:r>
              <a:rPr lang="ru-RU" dirty="0" smtClean="0"/>
              <a:t>, которую необходимо затратить, </a:t>
            </a:r>
            <a:r>
              <a:rPr lang="ru-RU" b="1" dirty="0" smtClean="0"/>
              <a:t>чтобы зарядить конденсатор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8914" name="Picture 2" descr="C:\Program Files\Physicon\Open Physics 2.5 part 2\content\chapter1\section\paragraph7\images\1-7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6406" y="4357694"/>
            <a:ext cx="3968530" cy="2171705"/>
          </a:xfrm>
          <a:prstGeom prst="rect">
            <a:avLst/>
          </a:prstGeom>
          <a:noFill/>
        </p:spPr>
      </p:pic>
      <p:pic>
        <p:nvPicPr>
          <p:cNvPr id="38916" name="Picture 4" descr="C:\Program Files\Physicon\Open Physics 2.5 part 2\content\javagifs\63166759384957-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143248"/>
            <a:ext cx="3929090" cy="1164574"/>
          </a:xfrm>
          <a:prstGeom prst="rect">
            <a:avLst/>
          </a:prstGeom>
          <a:gradFill>
            <a:gsLst>
              <a:gs pos="0">
                <a:srgbClr val="FFFF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249601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>
          <a:xfrm>
            <a:off x="142844" y="228600"/>
            <a:ext cx="9001156" cy="21288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Цель: повторение основных понятий, законов и формул </a:t>
            </a:r>
            <a:br>
              <a:rPr lang="ru-RU" dirty="0" smtClean="0"/>
            </a:br>
            <a:r>
              <a:rPr lang="ru-RU" i="1" dirty="0" smtClean="0"/>
              <a:t>ЭЛЕКТРИЧЕСКОГО ПОЛЯ 	</a:t>
            </a:r>
            <a:br>
              <a:rPr lang="ru-RU" i="1" dirty="0" smtClean="0"/>
            </a:br>
            <a:r>
              <a:rPr lang="ru-RU" dirty="0" smtClean="0"/>
              <a:t> в соответствии с кодификатором ЕГЭ.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71736" y="2500306"/>
            <a:ext cx="5657864" cy="4357694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/>
              <a:t>Элементы содержания, проверяемые на ЕГЭ</a:t>
            </a:r>
            <a:r>
              <a:rPr lang="ru-RU" dirty="0" smtClean="0"/>
              <a:t> </a:t>
            </a:r>
            <a:r>
              <a:rPr lang="ru-RU" b="1" dirty="0" smtClean="0"/>
              <a:t>2010</a:t>
            </a:r>
            <a:r>
              <a:rPr lang="ru-RU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Электризация тел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Взаимодействие зарядов. Два вида заряда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Закон сохранения электрического заряда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Закон Кулона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Действие электрического поля на электрические заряды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Напряженность электрического поля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Принцип суперпозиции электрических полей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Потенциальность электростатического поля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Потенциал электрического поля. Разность потенциалов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Проводники в электрическом поле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Диэлектрики в электрическом поле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Электрическая емкость. Конденсатор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Энергия электрического поля конденсатора</a:t>
            </a:r>
          </a:p>
        </p:txBody>
      </p:sp>
    </p:spTree>
    <p:extLst>
      <p:ext uri="{BB962C8B-B14F-4D97-AF65-F5344CB8AC3E}">
        <p14:creationId xmlns:p14="http://schemas.microsoft.com/office/powerpoint/2010/main" val="114022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6929486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Электризация тел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57232"/>
            <a:ext cx="8858280" cy="121444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Электрический заряд </a:t>
            </a:r>
            <a:r>
              <a:rPr lang="ru-RU" sz="2400" b="1" dirty="0" smtClean="0"/>
              <a:t>(</a:t>
            </a:r>
            <a:r>
              <a:rPr lang="en-US" sz="2400" b="1" i="1" dirty="0" smtClean="0">
                <a:solidFill>
                  <a:srgbClr val="FF0000"/>
                </a:solidFill>
              </a:rPr>
              <a:t>q </a:t>
            </a:r>
            <a:r>
              <a:rPr lang="ru-RU" sz="2400" dirty="0" smtClean="0"/>
              <a:t>или </a:t>
            </a:r>
            <a:r>
              <a:rPr lang="en-US" sz="2400" b="1" i="1" dirty="0" smtClean="0">
                <a:solidFill>
                  <a:srgbClr val="FF0000"/>
                </a:solidFill>
              </a:rPr>
              <a:t>Q</a:t>
            </a:r>
            <a:r>
              <a:rPr lang="ru-RU" sz="2400" b="1" dirty="0" smtClean="0"/>
              <a:t>)</a:t>
            </a:r>
            <a:r>
              <a:rPr lang="ru-RU" sz="2400" dirty="0" smtClean="0"/>
              <a:t>– это физическая величина, характеризующая свойство частиц или тел </a:t>
            </a:r>
            <a:r>
              <a:rPr lang="ru-RU" sz="2400" b="1" dirty="0" smtClean="0"/>
              <a:t>вступать в электромагнитные силовые взаимодействия</a:t>
            </a:r>
            <a:endParaRPr lang="ru-RU" sz="2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2332037"/>
            <a:ext cx="439579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По-гречески </a:t>
            </a:r>
            <a:r>
              <a:rPr lang="ru-RU" b="1" dirty="0" smtClean="0"/>
              <a:t>янтарь</a:t>
            </a:r>
            <a:r>
              <a:rPr lang="ru-RU" dirty="0" smtClean="0"/>
              <a:t> – это "</a:t>
            </a:r>
            <a:r>
              <a:rPr lang="ru-RU" b="1" dirty="0" smtClean="0">
                <a:solidFill>
                  <a:srgbClr val="FF0000"/>
                </a:solidFill>
              </a:rPr>
              <a:t>электрон</a:t>
            </a:r>
            <a:r>
              <a:rPr lang="ru-RU" dirty="0" smtClean="0"/>
              <a:t>". Отсюда и произошло современное слово "электричество" и название </a:t>
            </a:r>
            <a:r>
              <a:rPr lang="ru-RU" b="1" i="1" dirty="0" smtClean="0">
                <a:solidFill>
                  <a:srgbClr val="FF0000"/>
                </a:solidFill>
              </a:rPr>
              <a:t>наэлектризованные тела</a:t>
            </a:r>
            <a:r>
              <a:rPr lang="ru-RU" i="1" dirty="0" smtClean="0"/>
              <a:t>. </a:t>
            </a:r>
          </a:p>
          <a:p>
            <a:r>
              <a:rPr lang="ru-RU" i="1" dirty="0" smtClean="0"/>
              <a:t>Существует:</a:t>
            </a:r>
            <a:endParaRPr lang="ru-RU" dirty="0" smtClean="0"/>
          </a:p>
          <a:p>
            <a:r>
              <a:rPr lang="ru-RU" dirty="0" smtClean="0"/>
              <a:t>электризации </a:t>
            </a:r>
            <a:r>
              <a:rPr lang="ru-RU" b="1" dirty="0" smtClean="0">
                <a:solidFill>
                  <a:srgbClr val="FF0000"/>
                </a:solidFill>
              </a:rPr>
              <a:t>трением</a:t>
            </a:r>
            <a:r>
              <a:rPr lang="ru-RU" b="1" dirty="0" smtClean="0"/>
              <a:t>;</a:t>
            </a:r>
            <a:endParaRPr lang="ru-RU" dirty="0" smtClean="0"/>
          </a:p>
          <a:p>
            <a:r>
              <a:rPr lang="ru-RU" dirty="0" smtClean="0"/>
              <a:t>электризация </a:t>
            </a:r>
            <a:r>
              <a:rPr lang="ru-RU" b="1" dirty="0" smtClean="0">
                <a:solidFill>
                  <a:srgbClr val="FF0000"/>
                </a:solidFill>
              </a:rPr>
              <a:t>индукцией</a:t>
            </a:r>
            <a:r>
              <a:rPr lang="ru-RU" b="1" dirty="0" smtClean="0"/>
              <a:t>;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/>
              <a:t>Любые тела взаимодействуют с наэлектризованными телами и сами электризуются.</a:t>
            </a:r>
            <a:endParaRPr lang="ru-RU" dirty="0"/>
          </a:p>
        </p:txBody>
      </p:sp>
      <p:pic>
        <p:nvPicPr>
          <p:cNvPr id="97291" name="Picture 11" descr="http://fiz.1september.ru/2007/17/01-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000240"/>
            <a:ext cx="4214842" cy="1854532"/>
          </a:xfrm>
          <a:prstGeom prst="rect">
            <a:avLst/>
          </a:prstGeom>
          <a:noFill/>
        </p:spPr>
      </p:pic>
      <p:pic>
        <p:nvPicPr>
          <p:cNvPr id="97295" name="Picture 15" descr="http://cit.vvsu.ru/MIRROR/www.fizika.ru/theory/tema-09/09a-i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5314" y="1928802"/>
            <a:ext cx="4878686" cy="1000132"/>
          </a:xfrm>
          <a:prstGeom prst="rect">
            <a:avLst/>
          </a:prstGeom>
          <a:noFill/>
        </p:spPr>
      </p:pic>
      <p:pic>
        <p:nvPicPr>
          <p:cNvPr id="97297" name="Picture 17" descr="http://cit.vvsu.ru/MIRROR/www.fizika.ru/theory/tema-09/09a-i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928934"/>
            <a:ext cx="4786314" cy="993161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4286248" y="4071942"/>
            <a:ext cx="4857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Arial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charset="0"/>
              </a:rPr>
              <a:t>Трибоэлектрическая шкала.</a:t>
            </a:r>
            <a:r>
              <a:rPr lang="ru-RU" dirty="0" smtClean="0">
                <a:solidFill>
                  <a:srgbClr val="C00000"/>
                </a:solidFill>
                <a:latin typeface="Arial" charset="0"/>
              </a:rPr>
              <a:t> </a:t>
            </a:r>
          </a:p>
          <a:p>
            <a:pPr algn="ctr"/>
            <a:r>
              <a:rPr lang="ru-RU" b="1" dirty="0" smtClean="0">
                <a:latin typeface="Arial" charset="0"/>
              </a:rPr>
              <a:t>При трении двух материалов тот из них, что расположен в ряду </a:t>
            </a:r>
            <a:r>
              <a:rPr lang="ru-RU" b="1" dirty="0" smtClean="0">
                <a:solidFill>
                  <a:srgbClr val="C00000"/>
                </a:solidFill>
                <a:latin typeface="Arial" charset="0"/>
              </a:rPr>
              <a:t>выше</a:t>
            </a:r>
            <a:r>
              <a:rPr lang="ru-RU" b="1" dirty="0" smtClean="0">
                <a:latin typeface="Arial" charset="0"/>
              </a:rPr>
              <a:t>,</a:t>
            </a:r>
            <a:r>
              <a:rPr lang="ru-RU" dirty="0" smtClean="0">
                <a:latin typeface="Arial" charset="0"/>
              </a:rPr>
              <a:t> </a:t>
            </a:r>
            <a:br>
              <a:rPr lang="ru-RU" dirty="0" smtClean="0">
                <a:latin typeface="Arial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charset="0"/>
              </a:rPr>
              <a:t>заряжается положительно </a:t>
            </a:r>
            <a:r>
              <a:rPr lang="ru-RU" b="1" dirty="0" smtClean="0">
                <a:latin typeface="Arial" charset="0"/>
              </a:rPr>
              <a:t>и тем сильнее, чем более разнесены материалы по шкале.</a:t>
            </a:r>
            <a:endParaRPr lang="ru-RU" dirty="0">
              <a:latin typeface="Arial" charset="0"/>
            </a:endParaRPr>
          </a:p>
        </p:txBody>
      </p:sp>
      <p:pic>
        <p:nvPicPr>
          <p:cNvPr id="19" name="Picture 9" descr="STATIC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14282" y="1071546"/>
            <a:ext cx="4021926" cy="5500726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76612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6500858" cy="7143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Электризация тел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14346" y="642918"/>
            <a:ext cx="9072626" cy="164307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Носителями зарядов являются элементарные частицы</a:t>
            </a:r>
          </a:p>
          <a:p>
            <a:pPr algn="ctr"/>
            <a:r>
              <a:rPr lang="ru-RU" sz="2400" b="1" dirty="0" smtClean="0"/>
              <a:t>Электрические заряды </a:t>
            </a:r>
            <a:r>
              <a:rPr lang="ru-RU" sz="2400" b="1" dirty="0" smtClean="0">
                <a:solidFill>
                  <a:srgbClr val="C00000"/>
                </a:solidFill>
              </a:rPr>
              <a:t>протона</a:t>
            </a:r>
            <a:r>
              <a:rPr lang="ru-RU" sz="2400" b="1" dirty="0" smtClean="0"/>
              <a:t> и </a:t>
            </a:r>
            <a:r>
              <a:rPr lang="ru-RU" sz="2400" b="1" dirty="0" smtClean="0">
                <a:solidFill>
                  <a:srgbClr val="C00000"/>
                </a:solidFill>
              </a:rPr>
              <a:t>электрона</a:t>
            </a:r>
            <a:r>
              <a:rPr lang="ru-RU" sz="2400" b="1" dirty="0" smtClean="0"/>
              <a:t> по модулю в точности </a:t>
            </a:r>
            <a:r>
              <a:rPr lang="ru-RU" sz="2400" b="1" dirty="0" smtClean="0">
                <a:solidFill>
                  <a:srgbClr val="C00000"/>
                </a:solidFill>
              </a:rPr>
              <a:t>одинаковы</a:t>
            </a:r>
            <a:r>
              <a:rPr lang="ru-RU" sz="2400" b="1" dirty="0" smtClean="0"/>
              <a:t> и равны элементарному заряду </a:t>
            </a:r>
            <a:r>
              <a:rPr lang="ru-RU" sz="2400" b="1" dirty="0" err="1" smtClean="0"/>
              <a:t>e</a:t>
            </a:r>
            <a:r>
              <a:rPr lang="ru-RU" sz="2400" b="1" dirty="0" smtClean="0"/>
              <a:t>. </a:t>
            </a:r>
            <a:br>
              <a:rPr lang="ru-RU" sz="2400" b="1" dirty="0" smtClean="0"/>
            </a:br>
            <a:r>
              <a:rPr lang="ru-RU" sz="2400" b="1" i="1" dirty="0" err="1" smtClean="0">
                <a:solidFill>
                  <a:srgbClr val="C00000"/>
                </a:solidFill>
              </a:rPr>
              <a:t>e</a:t>
            </a:r>
            <a:r>
              <a:rPr lang="ru-RU" sz="2400" b="1" i="1" dirty="0" smtClean="0">
                <a:solidFill>
                  <a:srgbClr val="C00000"/>
                </a:solidFill>
              </a:rPr>
              <a:t> = 1,602177·10</a:t>
            </a:r>
            <a:r>
              <a:rPr lang="ru-RU" sz="2400" b="1" i="1" baseline="30000" dirty="0" smtClean="0">
                <a:solidFill>
                  <a:srgbClr val="C00000"/>
                </a:solidFill>
              </a:rPr>
              <a:t>–19</a:t>
            </a:r>
            <a:r>
              <a:rPr lang="ru-RU" sz="2400" b="1" i="1" dirty="0" smtClean="0">
                <a:solidFill>
                  <a:srgbClr val="C00000"/>
                </a:solidFill>
              </a:rPr>
              <a:t> Кл ≈ 1,6·10</a:t>
            </a:r>
            <a:r>
              <a:rPr lang="ru-RU" sz="2400" b="1" i="1" baseline="30000" dirty="0" smtClean="0">
                <a:solidFill>
                  <a:srgbClr val="C00000"/>
                </a:solidFill>
              </a:rPr>
              <a:t>–19</a:t>
            </a:r>
            <a:r>
              <a:rPr lang="ru-RU" sz="2400" b="1" i="1" dirty="0" smtClean="0">
                <a:solidFill>
                  <a:srgbClr val="C00000"/>
                </a:solidFill>
              </a:rPr>
              <a:t> Кл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2214554"/>
            <a:ext cx="3929058" cy="464344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</a:t>
            </a:r>
            <a:r>
              <a:rPr lang="ru-RU" b="1" dirty="0" smtClean="0"/>
              <a:t>нейтральном атоме </a:t>
            </a:r>
            <a:r>
              <a:rPr lang="ru-RU" dirty="0" smtClean="0"/>
              <a:t>число</a:t>
            </a:r>
            <a:r>
              <a:rPr lang="ru-RU" b="1" dirty="0" smtClean="0">
                <a:solidFill>
                  <a:srgbClr val="C00000"/>
                </a:solidFill>
              </a:rPr>
              <a:t> протонов </a:t>
            </a:r>
            <a:r>
              <a:rPr lang="ru-RU" dirty="0" smtClean="0"/>
              <a:t>в ядре </a:t>
            </a:r>
            <a:r>
              <a:rPr lang="ru-RU" b="1" dirty="0" smtClean="0">
                <a:solidFill>
                  <a:srgbClr val="C00000"/>
                </a:solidFill>
              </a:rPr>
              <a:t>равно</a:t>
            </a:r>
            <a:r>
              <a:rPr lang="ru-RU" dirty="0" smtClean="0"/>
              <a:t> числу </a:t>
            </a:r>
            <a:r>
              <a:rPr lang="ru-RU" b="1" dirty="0" smtClean="0">
                <a:solidFill>
                  <a:srgbClr val="C00000"/>
                </a:solidFill>
              </a:rPr>
              <a:t>электронов</a:t>
            </a:r>
            <a:r>
              <a:rPr lang="ru-RU" dirty="0" smtClean="0"/>
              <a:t> в оболочке (</a:t>
            </a:r>
            <a:r>
              <a:rPr lang="ru-RU" b="1" dirty="0" smtClean="0">
                <a:solidFill>
                  <a:srgbClr val="C00000"/>
                </a:solidFill>
              </a:rPr>
              <a:t>атомным номер</a:t>
            </a:r>
            <a:r>
              <a:rPr lang="ru-RU" dirty="0" smtClean="0"/>
              <a:t>).</a:t>
            </a:r>
          </a:p>
          <a:p>
            <a:r>
              <a:rPr lang="ru-RU" dirty="0" smtClean="0"/>
              <a:t>Электрический заряд тела – </a:t>
            </a:r>
            <a:r>
              <a:rPr lang="ru-RU" dirty="0" smtClean="0">
                <a:solidFill>
                  <a:srgbClr val="C00000"/>
                </a:solidFill>
              </a:rPr>
              <a:t>дискретная величина</a:t>
            </a:r>
            <a:r>
              <a:rPr lang="ru-RU" dirty="0" smtClean="0"/>
              <a:t>: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97299" name="Picture 19" descr="образование ио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285992"/>
            <a:ext cx="5490523" cy="3493966"/>
          </a:xfrm>
          <a:prstGeom prst="rect">
            <a:avLst/>
          </a:prstGeom>
          <a:noFill/>
        </p:spPr>
      </p:pic>
      <p:pic>
        <p:nvPicPr>
          <p:cNvPr id="106498" name="Picture 2" descr="C:\Program Files\Physicon\Open Physics 2.5 part 2\content\javagifs\63166759355472-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6000768"/>
            <a:ext cx="3835093" cy="428628"/>
          </a:xfrm>
          <a:prstGeom prst="rect">
            <a:avLst/>
          </a:prstGeom>
          <a:solidFill>
            <a:srgbClr val="F1F62A"/>
          </a:solidFill>
        </p:spPr>
      </p:pic>
    </p:spTree>
    <p:extLst>
      <p:ext uri="{BB962C8B-B14F-4D97-AF65-F5344CB8AC3E}">
        <p14:creationId xmlns:p14="http://schemas.microsoft.com/office/powerpoint/2010/main" val="363802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Взаимодействие зарядов. Два вида заряда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42984"/>
            <a:ext cx="8858280" cy="121444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Электрический заряд </a:t>
            </a:r>
            <a:r>
              <a:rPr lang="ru-RU" sz="2400" b="1" dirty="0" smtClean="0"/>
              <a:t>(</a:t>
            </a:r>
            <a:r>
              <a:rPr lang="en-US" sz="2400" b="1" i="1" dirty="0" smtClean="0">
                <a:solidFill>
                  <a:srgbClr val="FF0000"/>
                </a:solidFill>
              </a:rPr>
              <a:t>q </a:t>
            </a:r>
            <a:r>
              <a:rPr lang="ru-RU" sz="2400" dirty="0" smtClean="0"/>
              <a:t>или </a:t>
            </a:r>
            <a:r>
              <a:rPr lang="en-US" sz="2400" b="1" i="1" dirty="0" smtClean="0">
                <a:solidFill>
                  <a:srgbClr val="FF0000"/>
                </a:solidFill>
              </a:rPr>
              <a:t>Q</a:t>
            </a:r>
            <a:r>
              <a:rPr lang="ru-RU" sz="2400" b="1" dirty="0" smtClean="0"/>
              <a:t>)</a:t>
            </a:r>
            <a:r>
              <a:rPr lang="ru-RU" sz="2400" dirty="0" smtClean="0"/>
              <a:t>– это физическая величина, характеризующая свойство частиц или тел </a:t>
            </a:r>
            <a:r>
              <a:rPr lang="ru-RU" sz="2400" b="1" dirty="0" smtClean="0"/>
              <a:t>вступать в электромагнитные силовые взаимодействия</a:t>
            </a:r>
            <a:endParaRPr lang="ru-RU" sz="2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2332037"/>
            <a:ext cx="439579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Существует </a:t>
            </a:r>
            <a:r>
              <a:rPr lang="ru-RU" b="1" dirty="0" smtClean="0">
                <a:solidFill>
                  <a:srgbClr val="FF0000"/>
                </a:solidFill>
              </a:rPr>
              <a:t>два рода электрических зарядов</a:t>
            </a:r>
            <a:r>
              <a:rPr lang="ru-RU" dirty="0" smtClean="0"/>
              <a:t>, условно названных </a:t>
            </a:r>
            <a:r>
              <a:rPr lang="ru-RU" b="1" dirty="0" smtClean="0">
                <a:solidFill>
                  <a:srgbClr val="FF0000"/>
                </a:solidFill>
              </a:rPr>
              <a:t>положительными</a:t>
            </a:r>
            <a:r>
              <a:rPr lang="ru-RU" dirty="0" smtClean="0"/>
              <a:t> и </a:t>
            </a:r>
            <a:r>
              <a:rPr lang="ru-RU" b="1" dirty="0" smtClean="0">
                <a:solidFill>
                  <a:srgbClr val="FF0000"/>
                </a:solidFill>
              </a:rPr>
              <a:t>отрицательными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Заряды могут </a:t>
            </a:r>
            <a:r>
              <a:rPr lang="ru-RU" b="1" dirty="0" smtClean="0"/>
              <a:t>передаваться</a:t>
            </a:r>
            <a:r>
              <a:rPr lang="ru-RU" dirty="0" smtClean="0"/>
              <a:t> (например, при непосредственном контакте) от одного тела к другому. </a:t>
            </a:r>
          </a:p>
          <a:p>
            <a:r>
              <a:rPr lang="ru-RU" dirty="0" smtClean="0"/>
              <a:t>Одно и то же тело в разных условиях может иметь разный заряд.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Одноименные </a:t>
            </a:r>
            <a:r>
              <a:rPr lang="ru-RU" b="1" dirty="0" smtClean="0"/>
              <a:t>заряды</a:t>
            </a:r>
            <a:r>
              <a:rPr lang="ru-RU" b="1" dirty="0" smtClean="0">
                <a:solidFill>
                  <a:srgbClr val="FF0000"/>
                </a:solidFill>
              </a:rPr>
              <a:t> отталкиваются</a:t>
            </a:r>
            <a:r>
              <a:rPr lang="ru-RU" dirty="0" smtClean="0"/>
              <a:t>, </a:t>
            </a:r>
            <a:r>
              <a:rPr lang="ru-RU" b="1" dirty="0" smtClean="0">
                <a:solidFill>
                  <a:srgbClr val="FF0000"/>
                </a:solidFill>
              </a:rPr>
              <a:t>разноименные – притягиваются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Взаимодействие неподвижных электрических зарядов называют </a:t>
            </a:r>
            <a:r>
              <a:rPr lang="ru-RU" b="1" dirty="0" smtClean="0">
                <a:solidFill>
                  <a:srgbClr val="C00000"/>
                </a:solidFill>
              </a:rPr>
              <a:t>электростатическим </a:t>
            </a:r>
            <a:r>
              <a:rPr lang="ru-RU" dirty="0" smtClean="0"/>
              <a:t>или </a:t>
            </a:r>
            <a:r>
              <a:rPr lang="ru-RU" b="1" dirty="0" smtClean="0">
                <a:solidFill>
                  <a:srgbClr val="C00000"/>
                </a:solidFill>
              </a:rPr>
              <a:t>кулоновским взаимодействием</a:t>
            </a:r>
          </a:p>
        </p:txBody>
      </p:sp>
      <p:pic>
        <p:nvPicPr>
          <p:cNvPr id="97284" name="Picture 4" descr="http://planeta.edu.tomsk.ru/files/site/lebedeva/teori.files/25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500306"/>
            <a:ext cx="4564046" cy="1871259"/>
          </a:xfrm>
          <a:prstGeom prst="rect">
            <a:avLst/>
          </a:prstGeom>
          <a:noFill/>
        </p:spPr>
      </p:pic>
      <p:pic>
        <p:nvPicPr>
          <p:cNvPr id="97286" name="Picture 6" descr="http://www.ido.rudn.ru/nfpk/fizika/electro/course_files/Electric_charge/ch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8572561" cy="4862250"/>
          </a:xfrm>
          <a:prstGeom prst="rect">
            <a:avLst/>
          </a:prstGeom>
          <a:noFill/>
        </p:spPr>
      </p:pic>
      <p:pic>
        <p:nvPicPr>
          <p:cNvPr id="9728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4286250"/>
            <a:ext cx="19716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5286388"/>
            <a:ext cx="3431048" cy="143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474" name="Picture 2" descr="C:\Program Files\Physicon\Open Physics 2.5 part 2\content\chapter1\section\paragraph1\images\1-1-3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54" y="-142900"/>
            <a:ext cx="4786346" cy="7000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293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Закон сохранения электрического заряда </a:t>
            </a:r>
            <a:r>
              <a:rPr lang="ru-RU" dirty="0" smtClean="0"/>
              <a:t>- </a:t>
            </a:r>
            <a:r>
              <a:rPr lang="ru-RU" sz="2700" dirty="0" smtClean="0"/>
              <a:t>один из </a:t>
            </a:r>
            <a:r>
              <a:rPr lang="ru-RU" sz="2700" b="1" dirty="0" smtClean="0"/>
              <a:t>фундаментальных</a:t>
            </a:r>
            <a:r>
              <a:rPr lang="ru-RU" sz="2700" dirty="0" smtClean="0"/>
              <a:t> законов природы 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42908" y="1428736"/>
            <a:ext cx="9072626" cy="5429264"/>
          </a:xfrm>
        </p:spPr>
        <p:txBody>
          <a:bodyPr/>
          <a:lstStyle/>
          <a:p>
            <a:r>
              <a:rPr lang="ru-RU" dirty="0" smtClean="0"/>
              <a:t>В изолированной системе </a:t>
            </a:r>
            <a:r>
              <a:rPr lang="ru-RU" b="1" dirty="0" smtClean="0"/>
              <a:t>алгебраическая сумма зарядов </a:t>
            </a:r>
            <a:r>
              <a:rPr lang="ru-RU" dirty="0" smtClean="0"/>
              <a:t>всех тел остается </a:t>
            </a:r>
            <a:r>
              <a:rPr lang="ru-RU" b="1" dirty="0" smtClean="0">
                <a:solidFill>
                  <a:srgbClr val="C00000"/>
                </a:solidFill>
              </a:rPr>
              <a:t>постоянной</a:t>
            </a:r>
            <a:r>
              <a:rPr lang="ru-RU" dirty="0" smtClean="0"/>
              <a:t>:</a:t>
            </a:r>
          </a:p>
          <a:p>
            <a:r>
              <a:rPr lang="fr-FR" b="1" i="1" dirty="0" smtClean="0">
                <a:solidFill>
                  <a:srgbClr val="C00000"/>
                </a:solidFill>
              </a:rPr>
              <a:t>q</a:t>
            </a:r>
            <a:r>
              <a:rPr lang="fr-FR" b="1" i="1" baseline="-25000" dirty="0" smtClean="0">
                <a:solidFill>
                  <a:srgbClr val="C00000"/>
                </a:solidFill>
              </a:rPr>
              <a:t>1</a:t>
            </a:r>
            <a:r>
              <a:rPr lang="fr-FR" b="1" i="1" dirty="0" smtClean="0">
                <a:solidFill>
                  <a:srgbClr val="C00000"/>
                </a:solidFill>
              </a:rPr>
              <a:t> + q</a:t>
            </a:r>
            <a:r>
              <a:rPr lang="fr-FR" b="1" i="1" baseline="-25000" dirty="0" smtClean="0">
                <a:solidFill>
                  <a:srgbClr val="C00000"/>
                </a:solidFill>
              </a:rPr>
              <a:t>2</a:t>
            </a:r>
            <a:r>
              <a:rPr lang="fr-FR" b="1" i="1" dirty="0" smtClean="0">
                <a:solidFill>
                  <a:srgbClr val="C00000"/>
                </a:solidFill>
              </a:rPr>
              <a:t> + q</a:t>
            </a:r>
            <a:r>
              <a:rPr lang="fr-FR" b="1" i="1" baseline="-25000" dirty="0" smtClean="0">
                <a:solidFill>
                  <a:srgbClr val="C00000"/>
                </a:solidFill>
              </a:rPr>
              <a:t>3</a:t>
            </a:r>
            <a:r>
              <a:rPr lang="fr-FR" b="1" i="1" dirty="0" smtClean="0">
                <a:solidFill>
                  <a:srgbClr val="C00000"/>
                </a:solidFill>
              </a:rPr>
              <a:t> + ... +q</a:t>
            </a:r>
            <a:r>
              <a:rPr lang="fr-FR" b="1" i="1" baseline="-25000" dirty="0" smtClean="0">
                <a:solidFill>
                  <a:srgbClr val="C00000"/>
                </a:solidFill>
              </a:rPr>
              <a:t>n</a:t>
            </a:r>
            <a:r>
              <a:rPr lang="fr-FR" b="1" i="1" dirty="0" smtClean="0">
                <a:solidFill>
                  <a:srgbClr val="C00000"/>
                </a:solidFill>
              </a:rPr>
              <a:t> = const</a:t>
            </a:r>
            <a:endParaRPr lang="ru-RU" b="1" i="1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(в замкнутой системе тел </a:t>
            </a:r>
            <a:r>
              <a:rPr lang="ru-RU" b="1" dirty="0" smtClean="0"/>
              <a:t>не могут </a:t>
            </a:r>
            <a:r>
              <a:rPr lang="ru-RU" dirty="0" smtClean="0"/>
              <a:t>наблюдаться процессы </a:t>
            </a:r>
            <a:r>
              <a:rPr lang="ru-RU" b="1" dirty="0" smtClean="0"/>
              <a:t>рождения</a:t>
            </a:r>
            <a:r>
              <a:rPr lang="ru-RU" dirty="0" smtClean="0"/>
              <a:t> или </a:t>
            </a:r>
            <a:r>
              <a:rPr lang="ru-RU" b="1" dirty="0" smtClean="0"/>
              <a:t>исчезновения</a:t>
            </a:r>
            <a:r>
              <a:rPr lang="ru-RU" dirty="0" smtClean="0"/>
              <a:t> зарядов только </a:t>
            </a:r>
            <a:r>
              <a:rPr lang="ru-RU" b="1" dirty="0" smtClean="0"/>
              <a:t>одного знака</a:t>
            </a:r>
            <a:r>
              <a:rPr lang="ru-RU" dirty="0" smtClean="0"/>
              <a:t>)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95234" name="Picture 2" descr="зако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8429684" cy="5494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888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/>
              <a:t>Закон Кулона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1546"/>
            <a:ext cx="9144000" cy="514353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Точечным зарядом </a:t>
            </a:r>
            <a:r>
              <a:rPr lang="ru-RU" dirty="0" smtClean="0"/>
              <a:t>называют заряженное тело, </a:t>
            </a:r>
            <a:r>
              <a:rPr lang="ru-RU" b="1" dirty="0" smtClean="0"/>
              <a:t>размерами</a:t>
            </a:r>
            <a:r>
              <a:rPr lang="ru-RU" dirty="0" smtClean="0"/>
              <a:t> которого в условиях данной задачи можно </a:t>
            </a:r>
            <a:r>
              <a:rPr lang="ru-RU" b="1" dirty="0" smtClean="0"/>
              <a:t>пренебречь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Закон Кулона</a:t>
            </a:r>
            <a:r>
              <a:rPr lang="ru-RU" dirty="0" smtClean="0"/>
              <a:t>: Силы взаимодействия неподвижных зарядов </a:t>
            </a:r>
            <a:r>
              <a:rPr lang="ru-RU" b="1" dirty="0" smtClean="0"/>
              <a:t>прямо пропорциональны </a:t>
            </a:r>
            <a:r>
              <a:rPr lang="ru-RU" b="1" dirty="0" smtClean="0">
                <a:solidFill>
                  <a:srgbClr val="C00000"/>
                </a:solidFill>
              </a:rPr>
              <a:t>произведению модулей зарядов</a:t>
            </a:r>
            <a:r>
              <a:rPr lang="ru-RU" dirty="0" smtClean="0"/>
              <a:t> и </a:t>
            </a:r>
            <a:r>
              <a:rPr lang="ru-RU" b="1" dirty="0" smtClean="0"/>
              <a:t>обратно пропорциональны </a:t>
            </a:r>
            <a:r>
              <a:rPr lang="ru-RU" b="1" dirty="0" smtClean="0">
                <a:solidFill>
                  <a:srgbClr val="C00000"/>
                </a:solidFill>
              </a:rPr>
              <a:t>квадрату расстояния </a:t>
            </a:r>
            <a:r>
              <a:rPr lang="ru-RU" dirty="0" smtClean="0"/>
              <a:t>между ними:</a:t>
            </a:r>
          </a:p>
          <a:p>
            <a:r>
              <a:rPr lang="ru-RU" dirty="0" smtClean="0"/>
              <a:t>Силы взаимодействия подчиняются </a:t>
            </a:r>
            <a:r>
              <a:rPr lang="ru-RU" b="1" dirty="0" smtClean="0"/>
              <a:t>третьему закону Ньютона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Закон Кулона </a:t>
            </a:r>
            <a:r>
              <a:rPr lang="ru-RU" b="1" dirty="0" smtClean="0"/>
              <a:t>хорошо выполняется</a:t>
            </a:r>
            <a:r>
              <a:rPr lang="ru-RU" dirty="0" smtClean="0"/>
              <a:t> для </a:t>
            </a:r>
            <a:r>
              <a:rPr lang="ru-RU" b="1" dirty="0" smtClean="0">
                <a:solidFill>
                  <a:srgbClr val="C00000"/>
                </a:solidFill>
              </a:rPr>
              <a:t>точечных зарядов</a:t>
            </a:r>
          </a:p>
          <a:p>
            <a:r>
              <a:rPr lang="ru-RU" dirty="0" smtClean="0"/>
              <a:t>В Международной системе СИ за </a:t>
            </a:r>
            <a:r>
              <a:rPr lang="ru-RU" b="1" dirty="0" smtClean="0"/>
              <a:t>единицу заряда </a:t>
            </a:r>
            <a:r>
              <a:rPr lang="ru-RU" dirty="0" smtClean="0"/>
              <a:t>принят </a:t>
            </a:r>
            <a:r>
              <a:rPr lang="ru-RU" b="1" dirty="0" smtClean="0">
                <a:solidFill>
                  <a:srgbClr val="C00000"/>
                </a:solidFill>
              </a:rPr>
              <a:t>кулон</a:t>
            </a:r>
            <a:r>
              <a:rPr lang="ru-RU" dirty="0" smtClean="0"/>
              <a:t> (</a:t>
            </a:r>
            <a:r>
              <a:rPr lang="ru-RU" i="1" dirty="0" smtClean="0">
                <a:solidFill>
                  <a:srgbClr val="C00000"/>
                </a:solidFill>
              </a:rPr>
              <a:t>Кл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Коэффициент </a:t>
            </a:r>
            <a:r>
              <a:rPr lang="ru-RU" i="1" dirty="0" err="1" smtClean="0">
                <a:solidFill>
                  <a:srgbClr val="C00000"/>
                </a:solidFill>
              </a:rPr>
              <a:t>k</a:t>
            </a:r>
            <a:r>
              <a:rPr lang="ru-RU" dirty="0" smtClean="0"/>
              <a:t> в системе СИ обычно записывают в виде: </a:t>
            </a:r>
          </a:p>
          <a:p>
            <a:endParaRPr lang="ru-RU" dirty="0"/>
          </a:p>
        </p:txBody>
      </p:sp>
      <p:pic>
        <p:nvPicPr>
          <p:cNvPr id="94210" name="Picture 2" descr="C:\Program Files\Physicon\Open Physics 2.5 part 2\content\javagifs\63166759355581-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52"/>
            <a:ext cx="1928826" cy="1161682"/>
          </a:xfrm>
          <a:prstGeom prst="rect">
            <a:avLst/>
          </a:prstGeom>
          <a:noFill/>
          <a:ln>
            <a:noFill/>
          </a:ln>
          <a:effectLst>
            <a:glow rad="101600">
              <a:srgbClr val="FFFFCC">
                <a:alpha val="60000"/>
              </a:srgb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</p:pic>
      <p:pic>
        <p:nvPicPr>
          <p:cNvPr id="94212" name="Picture 4" descr="C:\Program Files\Physicon\Open Physics 2.5 part 2\content\javagifs\63166759355581-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57166"/>
            <a:ext cx="1857388" cy="917231"/>
          </a:xfrm>
          <a:prstGeom prst="rect">
            <a:avLst/>
          </a:prstGeom>
          <a:noFill/>
          <a:effectLst>
            <a:glow rad="228600">
              <a:srgbClr val="FFFFCC">
                <a:alpha val="40000"/>
              </a:srgbClr>
            </a:glow>
          </a:effectLst>
        </p:spPr>
      </p:pic>
      <p:pic>
        <p:nvPicPr>
          <p:cNvPr id="94214" name="Picture 6" descr="C:\Program Files\Physicon\Open Physics 2.5 part 2\content\javagifs\63166759355644-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841735"/>
            <a:ext cx="1285884" cy="1016265"/>
          </a:xfrm>
          <a:prstGeom prst="rect">
            <a:avLst/>
          </a:prstGeom>
          <a:noFill/>
          <a:effectLst>
            <a:glow rad="101600">
              <a:srgbClr val="FFFFCC">
                <a:alpha val="60000"/>
              </a:srgbClr>
            </a:glow>
          </a:effectLst>
        </p:spPr>
      </p:pic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4572000" y="6000768"/>
            <a:ext cx="4572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где   </a:t>
            </a:r>
            <a:r>
              <a:rPr kumimoji="0" lang="el-GR" sz="1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ε</a:t>
            </a:r>
            <a:r>
              <a:rPr kumimoji="0" lang="ru-RU" sz="1800" b="1" i="1" u="none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0</a:t>
            </a:r>
            <a:r>
              <a:rPr kumimoji="0" lang="ru-RU" sz="3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– 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электрическая постоянная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94216" name="Picture 8" descr="C:\Program Files\Physicon\Open Physics 2.5 part 2\content\javagifs\63166759355675-7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5892078"/>
            <a:ext cx="2143140" cy="965922"/>
          </a:xfrm>
          <a:prstGeom prst="rect">
            <a:avLst/>
          </a:prstGeom>
          <a:noFill/>
          <a:effectLst>
            <a:glow rad="101600">
              <a:srgbClr val="FFFFCC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84168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4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4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643174" cy="1071546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Закон</a:t>
            </a:r>
            <a:br>
              <a:rPr lang="ru-RU" dirty="0" smtClean="0"/>
            </a:br>
            <a:r>
              <a:rPr lang="ru-RU" dirty="0" smtClean="0"/>
              <a:t> Кулона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1546"/>
            <a:ext cx="9144000" cy="51435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Закон Кулона</a:t>
            </a:r>
            <a:r>
              <a:rPr lang="ru-RU" dirty="0" smtClean="0"/>
              <a:t>: Силы взаимодействия неподвижных зарядов </a:t>
            </a:r>
            <a:r>
              <a:rPr lang="ru-RU" b="1" dirty="0" smtClean="0"/>
              <a:t>прямо пропорциональны </a:t>
            </a:r>
            <a:r>
              <a:rPr lang="ru-RU" b="1" dirty="0" smtClean="0">
                <a:solidFill>
                  <a:srgbClr val="C00000"/>
                </a:solidFill>
              </a:rPr>
              <a:t>произведению модулей зарядов</a:t>
            </a:r>
            <a:r>
              <a:rPr lang="ru-RU" dirty="0" smtClean="0"/>
              <a:t> и </a:t>
            </a:r>
            <a:r>
              <a:rPr lang="ru-RU" b="1" dirty="0" smtClean="0"/>
              <a:t>обратно пропорциональны </a:t>
            </a:r>
            <a:r>
              <a:rPr lang="ru-RU" b="1" dirty="0" smtClean="0">
                <a:solidFill>
                  <a:srgbClr val="C00000"/>
                </a:solidFill>
              </a:rPr>
              <a:t>квадрату расстояния </a:t>
            </a:r>
            <a:r>
              <a:rPr lang="ru-RU" dirty="0" smtClean="0"/>
              <a:t>между ними:</a:t>
            </a:r>
          </a:p>
          <a:p>
            <a:r>
              <a:rPr lang="ru-RU" dirty="0" smtClean="0"/>
              <a:t>Кулоновского взаимодействия подчиняются </a:t>
            </a:r>
            <a:r>
              <a:rPr lang="ru-RU" b="1" dirty="0" smtClean="0">
                <a:solidFill>
                  <a:srgbClr val="C00000"/>
                </a:solidFill>
              </a:rPr>
              <a:t>принципу суперпозиции: </a:t>
            </a:r>
            <a:r>
              <a:rPr lang="ru-RU" b="1" dirty="0" smtClean="0"/>
              <a:t>Если заряженное тело взаимодействует одновременно с несколькими заряженными телами, то </a:t>
            </a:r>
            <a:r>
              <a:rPr lang="ru-RU" b="1" dirty="0" smtClean="0">
                <a:solidFill>
                  <a:srgbClr val="C00000"/>
                </a:solidFill>
              </a:rPr>
              <a:t>результирующая сила</a:t>
            </a:r>
            <a:r>
              <a:rPr lang="ru-RU" b="1" dirty="0" smtClean="0"/>
              <a:t>, действующая на данное тело, </a:t>
            </a:r>
            <a:r>
              <a:rPr lang="ru-RU" b="1" dirty="0" smtClean="0">
                <a:solidFill>
                  <a:srgbClr val="C00000"/>
                </a:solidFill>
              </a:rPr>
              <a:t>равна векторной сумме сил</a:t>
            </a:r>
            <a:r>
              <a:rPr lang="ru-RU" b="1" dirty="0" smtClean="0"/>
              <a:t>, действующих на это тело со стороны всех других заряженных тел.</a:t>
            </a:r>
          </a:p>
        </p:txBody>
      </p:sp>
      <p:pic>
        <p:nvPicPr>
          <p:cNvPr id="94210" name="Picture 2" descr="C:\Program Files\Physicon\Open Physics 2.5 part 2\content\javagifs\63166759355581-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0"/>
            <a:ext cx="1928826" cy="1161682"/>
          </a:xfrm>
          <a:prstGeom prst="rect">
            <a:avLst/>
          </a:prstGeom>
          <a:noFill/>
          <a:ln>
            <a:noFill/>
          </a:ln>
          <a:effectLst>
            <a:glow rad="101600">
              <a:srgbClr val="FFFFCC">
                <a:alpha val="60000"/>
              </a:srgb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</p:pic>
      <p:pic>
        <p:nvPicPr>
          <p:cNvPr id="94214" name="Picture 6" descr="C:\Program Files\Physicon\Open Physics 2.5 part 2\content\javagifs\63166759355644-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0"/>
            <a:ext cx="1285884" cy="1016265"/>
          </a:xfrm>
          <a:prstGeom prst="rect">
            <a:avLst/>
          </a:prstGeom>
          <a:noFill/>
          <a:effectLst>
            <a:glow rad="101600">
              <a:srgbClr val="FFFFCC">
                <a:alpha val="60000"/>
              </a:srgbClr>
            </a:glow>
          </a:effectLst>
        </p:spPr>
      </p:pic>
      <p:pic>
        <p:nvPicPr>
          <p:cNvPr id="94216" name="Picture 8" descr="C:\Program Files\Physicon\Open Physics 2.5 part 2\content\javagifs\63166759355675-7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-1"/>
            <a:ext cx="2500330" cy="1126909"/>
          </a:xfrm>
          <a:prstGeom prst="rect">
            <a:avLst/>
          </a:prstGeom>
          <a:noFill/>
          <a:effectLst>
            <a:glow rad="101600">
              <a:srgbClr val="FFFFCC">
                <a:alpha val="60000"/>
              </a:srgbClr>
            </a:glow>
          </a:effectLst>
        </p:spPr>
      </p:pic>
      <p:pic>
        <p:nvPicPr>
          <p:cNvPr id="109570" name="Picture 2" descr="C:\Program Files\Physicon\Open Physics 2.5 part 2\content\javagifs\63166759355722-8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6000766"/>
            <a:ext cx="2357454" cy="785820"/>
          </a:xfrm>
          <a:prstGeom prst="rect">
            <a:avLst/>
          </a:prstGeom>
          <a:noFill/>
          <a:effectLst>
            <a:glow rad="101600">
              <a:srgbClr val="FFFFCC">
                <a:alpha val="60000"/>
              </a:srgbClr>
            </a:glow>
          </a:effectLst>
        </p:spPr>
      </p:pic>
      <p:pic>
        <p:nvPicPr>
          <p:cNvPr id="109572" name="Picture 4" descr="C:\Program Files\Physicon\Open Physics 2.5 part 2\content\javagifs\63166759355737-9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6000768"/>
            <a:ext cx="2635981" cy="857232"/>
          </a:xfrm>
          <a:prstGeom prst="rect">
            <a:avLst/>
          </a:prstGeom>
          <a:noFill/>
          <a:effectLst>
            <a:glow rad="101600">
              <a:srgbClr val="FFFFCC">
                <a:alpha val="60000"/>
              </a:srgbClr>
            </a:glow>
          </a:effectLst>
        </p:spPr>
      </p:pic>
      <p:pic>
        <p:nvPicPr>
          <p:cNvPr id="109574" name="Picture 6" descr="C:\Program Files\Physicon\Open Physics 2.5 part 2\content\javagifs\63166759355753-10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6000768"/>
            <a:ext cx="2214578" cy="757123"/>
          </a:xfrm>
          <a:prstGeom prst="rect">
            <a:avLst/>
          </a:prstGeom>
          <a:noFill/>
          <a:effectLst>
            <a:glow rad="101600">
              <a:srgbClr val="FFFFCC">
                <a:alpha val="60000"/>
              </a:srgbClr>
            </a:glow>
          </a:effectLst>
        </p:spPr>
      </p:pic>
      <p:pic>
        <p:nvPicPr>
          <p:cNvPr id="109576" name="Picture 8" descr="C:\Program Files\Physicon\Open Physics 2.5 part 2\content\chapter1\section\paragraph1\images\1-1-4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1071546"/>
            <a:ext cx="8358246" cy="4862641"/>
          </a:xfrm>
          <a:prstGeom prst="rect">
            <a:avLst/>
          </a:prstGeom>
          <a:noFill/>
        </p:spPr>
      </p:pic>
      <p:pic>
        <p:nvPicPr>
          <p:cNvPr id="109579" name="Picture 11" descr="принцип суперпозиции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142852"/>
            <a:ext cx="8643998" cy="6482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199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1465</Words>
  <Application>Microsoft Office PowerPoint</Application>
  <PresentationFormat>Экран (4:3)</PresentationFormat>
  <Paragraphs>145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 ЭЛЕКТРИЧЕСКОЕ ПОЛЕ   </vt:lpstr>
      <vt:lpstr>Цель: повторение основных понятий, законов и формул  ЭЛЕКТРИЧЕСКОГО ПОЛЯ    в соответствии с кодификатором ЕГЭ.</vt:lpstr>
      <vt:lpstr>Электризация тел</vt:lpstr>
      <vt:lpstr>Электризация тел</vt:lpstr>
      <vt:lpstr>Взаимодействие зарядов. Два вида заряда</vt:lpstr>
      <vt:lpstr>Закон сохранения электрического заряда - один из фундаментальных законов природы </vt:lpstr>
      <vt:lpstr>Закон Кулона</vt:lpstr>
      <vt:lpstr>Закон  Кулона</vt:lpstr>
      <vt:lpstr>Действие электрического поля на электрические заряды</vt:lpstr>
      <vt:lpstr>Напряженность электрического поля </vt:lpstr>
      <vt:lpstr>Принцип суперпозиции электрических полей </vt:lpstr>
      <vt:lpstr>Силовые линии электрических полей</vt:lpstr>
      <vt:lpstr>Потенциальность электростатического поля</vt:lpstr>
      <vt:lpstr>Потенциальность электростатического поля</vt:lpstr>
      <vt:lpstr>Потенциальность электростатического поля</vt:lpstr>
      <vt:lpstr>Потенциал электрического поля. Разность потенциалов</vt:lpstr>
      <vt:lpstr>Потенциал электрического поля. Разность потенциалов</vt:lpstr>
      <vt:lpstr>Проводники в электрическом поле</vt:lpstr>
      <vt:lpstr>Проводники в электрическом поле</vt:lpstr>
      <vt:lpstr>Диэлектрики в электрическом поле</vt:lpstr>
      <vt:lpstr>Электрическая емкость. Конденсатор</vt:lpstr>
      <vt:lpstr>Электрическая емкость. Конденсатор</vt:lpstr>
      <vt:lpstr>Электрическая емкость. Конденсатор</vt:lpstr>
      <vt:lpstr>Энергия электрического поля конденсатора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2015-03-10T05:23:10Z</dcterms:created>
  <dcterms:modified xsi:type="dcterms:W3CDTF">2015-03-10T05:24:26Z</dcterms:modified>
</cp:coreProperties>
</file>