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76" r:id="rId3"/>
    <p:sldId id="275" r:id="rId4"/>
    <p:sldId id="278" r:id="rId5"/>
    <p:sldId id="286" r:id="rId6"/>
    <p:sldId id="281" r:id="rId7"/>
    <p:sldId id="280" r:id="rId8"/>
    <p:sldId id="279" r:id="rId9"/>
    <p:sldId id="282" r:id="rId10"/>
    <p:sldId id="288" r:id="rId11"/>
    <p:sldId id="294" r:id="rId12"/>
    <p:sldId id="284" r:id="rId13"/>
    <p:sldId id="285" r:id="rId14"/>
    <p:sldId id="289" r:id="rId15"/>
    <p:sldId id="257" r:id="rId16"/>
    <p:sldId id="259" r:id="rId17"/>
    <p:sldId id="260" r:id="rId18"/>
    <p:sldId id="262" r:id="rId19"/>
    <p:sldId id="263" r:id="rId20"/>
    <p:sldId id="292" r:id="rId21"/>
    <p:sldId id="266" r:id="rId22"/>
    <p:sldId id="267" r:id="rId23"/>
    <p:sldId id="269" r:id="rId24"/>
    <p:sldId id="274" r:id="rId25"/>
    <p:sldId id="293" r:id="rId26"/>
    <p:sldId id="295" r:id="rId27"/>
    <p:sldId id="296" r:id="rId28"/>
    <p:sldId id="297" r:id="rId29"/>
    <p:sldId id="29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CC"/>
    <a:srgbClr val="008000"/>
    <a:srgbClr val="FFFFFF"/>
    <a:srgbClr val="FF6600"/>
    <a:srgbClr val="00CC00"/>
    <a:srgbClr val="CC0099"/>
    <a:srgbClr val="F9EA00"/>
    <a:srgbClr val="FF00FF"/>
    <a:srgbClr val="B2C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6AACA-FED4-4A91-9529-98B0A47DF3F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ADEBF-03A0-400C-BDF6-C2896C6F2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0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26279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AF75-45D5-4163-AE27-978618262F1E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FF3E7-071D-40EB-BBAC-526B23CE6A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2357430"/>
            <a:ext cx="850112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Образование </a:t>
            </a:r>
          </a:p>
          <a:p>
            <a:pPr algn="ctr"/>
            <a:r>
              <a:rPr lang="ru-RU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множественного числа</a:t>
            </a:r>
          </a:p>
          <a:p>
            <a:pPr algn="ctr"/>
            <a:r>
              <a:rPr lang="ru-RU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имен существительных 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071678"/>
            <a:ext cx="386997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2000" b="1" cap="none" spc="0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/>
                <a:latin typeface="Arial Narrow" pitchFamily="34" charset="0"/>
              </a:rPr>
              <a:t>2</a:t>
            </a:r>
            <a:r>
              <a:rPr lang="ru-RU" sz="12000" b="1" cap="none" spc="0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/>
                <a:latin typeface="Arial Narrow" pitchFamily="34" charset="0"/>
              </a:rPr>
              <a:t>.</a:t>
            </a:r>
            <a:r>
              <a:rPr lang="ru-RU" sz="10000" b="1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Arial Narrow" pitchFamily="34" charset="0"/>
              </a:rPr>
              <a:t>+</a:t>
            </a:r>
            <a:r>
              <a:rPr lang="en-US" sz="12000" b="1" dirty="0" err="1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Arial Narrow" pitchFamily="34" charset="0"/>
              </a:rPr>
              <a:t>es</a:t>
            </a:r>
            <a:r>
              <a:rPr lang="en-US" sz="10000" b="1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Arial Narrow" pitchFamily="34" charset="0"/>
              </a:rPr>
              <a:t>=</a:t>
            </a:r>
            <a:endParaRPr lang="ru-RU" sz="10000" b="1" cap="none" spc="0" dirty="0">
              <a:ln w="10541" cmpd="sng">
                <a:solidFill>
                  <a:srgbClr val="FFFFFF"/>
                </a:solidFill>
                <a:prstDash val="solid"/>
              </a:ln>
              <a:solidFill>
                <a:srgbClr val="0000FF"/>
              </a:solidFill>
              <a:effectLst/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5395" y="2000240"/>
            <a:ext cx="520860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[</a:t>
            </a:r>
            <a:r>
              <a:rPr lang="en-US" sz="8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1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z</a:t>
            </a:r>
            <a:r>
              <a:rPr lang="en-US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] </a:t>
            </a:r>
            <a:r>
              <a:rPr lang="en-US" sz="88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box</a:t>
            </a:r>
            <a:r>
              <a:rPr lang="en-US" sz="8800" b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es</a:t>
            </a:r>
            <a:endParaRPr lang="ru-RU" sz="8800" b="1" u="sng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20793546">
            <a:off x="-1162643" y="2288865"/>
            <a:ext cx="11371724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5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Let’s play!</a:t>
            </a:r>
            <a:endParaRPr lang="ru-RU" sz="15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85784" y="2428868"/>
            <a:ext cx="942978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Правило №3</a:t>
            </a:r>
            <a:endParaRPr lang="ru-RU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714356"/>
            <a:ext cx="828680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Запомни, что </a:t>
            </a:r>
          </a:p>
          <a:p>
            <a:pPr algn="ctr"/>
            <a:r>
              <a:rPr lang="ru-RU" sz="4000" cap="none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неопределенный </a:t>
            </a:r>
            <a:r>
              <a:rPr lang="ru-RU" sz="4000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артикль </a:t>
            </a:r>
            <a:r>
              <a:rPr lang="en-US" sz="4000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 (an) </a:t>
            </a:r>
            <a:endParaRPr lang="ru-RU" sz="4000" spc="50" dirty="0" smtClean="0">
              <a:ln w="12700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r>
              <a:rPr lang="ru-RU" sz="4000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 именами существительными</a:t>
            </a:r>
            <a:r>
              <a:rPr lang="ru-RU" sz="4000" cap="none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ru-RU" sz="4000" cap="none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во множественном числе</a:t>
            </a:r>
          </a:p>
          <a:p>
            <a:pPr algn="ctr"/>
            <a:r>
              <a:rPr lang="ru-RU" sz="3600" b="1" i="1" u="sng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 УПОТРЕБЛЯЕТСЯ</a:t>
            </a:r>
            <a:endParaRPr lang="ru-RU" sz="3600" b="1" i="1" u="sng" cap="none" spc="50" dirty="0">
              <a:ln w="12700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4429132"/>
            <a:ext cx="588956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</a:t>
            </a:r>
            <a:r>
              <a:rPr lang="en-US" sz="8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map - maps</a:t>
            </a:r>
            <a:endParaRPr lang="ru-RU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071678"/>
            <a:ext cx="871543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2000" b="1" cap="none" spc="0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/>
                <a:latin typeface="Arial Narrow" pitchFamily="34" charset="0"/>
              </a:rPr>
              <a:t>3</a:t>
            </a:r>
            <a:r>
              <a:rPr lang="ru-RU" sz="12000" b="1" cap="none" spc="0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/>
                <a:latin typeface="Arial Narrow" pitchFamily="34" charset="0"/>
              </a:rPr>
              <a:t>.</a:t>
            </a:r>
            <a:r>
              <a:rPr lang="en-US" sz="10000" b="1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latin typeface="Arial Narrow" pitchFamily="34" charset="0"/>
              </a:rPr>
              <a:t>a</a:t>
            </a:r>
            <a:r>
              <a:rPr lang="en-US" sz="10000" b="1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Arial Narrow" pitchFamily="34" charset="0"/>
              </a:rPr>
              <a:t> doll - a dolls</a:t>
            </a:r>
            <a:endParaRPr lang="ru-RU" sz="10000" b="1" cap="none" spc="0" dirty="0">
              <a:ln w="10541" cmpd="sng">
                <a:solidFill>
                  <a:srgbClr val="FFFFFF"/>
                </a:solidFill>
                <a:prstDash val="solid"/>
              </a:ln>
              <a:solidFill>
                <a:srgbClr val="0000FF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8518092">
            <a:off x="4099099" y="3236862"/>
            <a:ext cx="2286016" cy="7143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2354542">
            <a:off x="4051069" y="3286757"/>
            <a:ext cx="2286016" cy="7143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72" y="0"/>
            <a:ext cx="4765684" cy="6357982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-928747"/>
            <a:ext cx="6000792" cy="7786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</a:t>
            </a:r>
            <a:endParaRPr lang="ru-RU" sz="50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643578"/>
            <a:ext cx="55950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 see three dolls.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C3CD">
            <a:alpha val="8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origin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0"/>
            <a:ext cx="4354800" cy="6466525"/>
          </a:xfrm>
        </p:spPr>
      </p:pic>
      <p:sp>
        <p:nvSpPr>
          <p:cNvPr id="5" name="Прямоугольник 4"/>
          <p:cNvSpPr/>
          <p:nvPr/>
        </p:nvSpPr>
        <p:spPr>
          <a:xfrm>
            <a:off x="4786314" y="-214338"/>
            <a:ext cx="3433953" cy="778674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ru-RU" sz="50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origina2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57288" y="0"/>
            <a:ext cx="7098480" cy="6643734"/>
          </a:xfrm>
        </p:spPr>
      </p:pic>
      <p:sp>
        <p:nvSpPr>
          <p:cNvPr id="5" name="Прямоугольник 4"/>
          <p:cNvSpPr/>
          <p:nvPr/>
        </p:nvSpPr>
        <p:spPr>
          <a:xfrm>
            <a:off x="4786314" y="-428652"/>
            <a:ext cx="3433953" cy="778674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8</a:t>
            </a:r>
            <a:endParaRPr lang="ru-RU" sz="50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a0b308b640310c3e9a5189f0f4409a7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214290"/>
            <a:ext cx="6743700" cy="3987800"/>
          </a:xfrm>
        </p:spPr>
      </p:pic>
      <p:sp>
        <p:nvSpPr>
          <p:cNvPr id="5" name="Прямоугольник 4"/>
          <p:cNvSpPr/>
          <p:nvPr/>
        </p:nvSpPr>
        <p:spPr>
          <a:xfrm>
            <a:off x="2928926" y="2571744"/>
            <a:ext cx="5996202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</a:t>
            </a:r>
            <a:endParaRPr lang="ru-RU" sz="30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oro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715536" cy="6896384"/>
          </a:xfrm>
        </p:spPr>
      </p:pic>
      <p:sp>
        <p:nvSpPr>
          <p:cNvPr id="5" name="Прямоугольник 4"/>
          <p:cNvSpPr/>
          <p:nvPr/>
        </p:nvSpPr>
        <p:spPr>
          <a:xfrm>
            <a:off x="2214546" y="1071546"/>
            <a:ext cx="6000759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ru-RU" sz="30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500306"/>
            <a:ext cx="834555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Comic Sans MS" pitchFamily="66" charset="0"/>
              </a:rPr>
              <a:t>Правило №1</a:t>
            </a:r>
            <a:endParaRPr lang="ru-RU" sz="9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CC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Alice_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357166"/>
            <a:ext cx="3714776" cy="6175458"/>
          </a:xfrm>
        </p:spPr>
      </p:pic>
      <p:sp>
        <p:nvSpPr>
          <p:cNvPr id="5" name="Прямоугольник 4"/>
          <p:cNvSpPr/>
          <p:nvPr/>
        </p:nvSpPr>
        <p:spPr>
          <a:xfrm>
            <a:off x="4286248" y="-714404"/>
            <a:ext cx="3440365" cy="778674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0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endParaRPr lang="ru-RU" sz="50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oorsm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28660" y="285728"/>
            <a:ext cx="6428817" cy="6143668"/>
          </a:xfrm>
        </p:spPr>
      </p:pic>
      <p:sp>
        <p:nvSpPr>
          <p:cNvPr id="5" name="Прямоугольник 4"/>
          <p:cNvSpPr/>
          <p:nvPr/>
        </p:nvSpPr>
        <p:spPr>
          <a:xfrm>
            <a:off x="3643306" y="-571528"/>
            <a:ext cx="6093754" cy="7786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sz="50000" b="1" cap="none" spc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3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4643438" y="2857496"/>
            <a:ext cx="4500562" cy="4500562"/>
          </a:xfrm>
        </p:spPr>
      </p:pic>
      <p:sp>
        <p:nvSpPr>
          <p:cNvPr id="5" name="Прямоугольник 4"/>
          <p:cNvSpPr/>
          <p:nvPr/>
        </p:nvSpPr>
        <p:spPr>
          <a:xfrm>
            <a:off x="-285784" y="-928747"/>
            <a:ext cx="6429420" cy="7786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0000" b="1" dirty="0" smtClean="0">
                <a:ln w="5715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6</a:t>
            </a:r>
            <a:endParaRPr lang="ru-RU" sz="50000" b="1" cap="none" spc="0" dirty="0">
              <a:ln w="57150" cmpd="sng">
                <a:solidFill>
                  <a:srgbClr val="C00000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4346" y="0"/>
            <a:ext cx="5937584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4786314" y="-357214"/>
            <a:ext cx="3429024" cy="7786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00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endParaRPr lang="ru-RU" sz="50000" b="1" cap="none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1_64825_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428604"/>
            <a:ext cx="9083975" cy="5786454"/>
          </a:xfrm>
        </p:spPr>
      </p:pic>
      <p:sp>
        <p:nvSpPr>
          <p:cNvPr id="5" name="Прямоугольник 4"/>
          <p:cNvSpPr/>
          <p:nvPr/>
        </p:nvSpPr>
        <p:spPr>
          <a:xfrm>
            <a:off x="214282" y="1785926"/>
            <a:ext cx="2533066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0000" b="1" cap="all" spc="0" dirty="0" smtClean="0">
                <a:ln w="0"/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latin typeface="Comic Sans MS" pitchFamily="66" charset="0"/>
              </a:rPr>
              <a:t>9</a:t>
            </a:r>
            <a:endParaRPr lang="ru-RU" sz="30000" b="1" cap="all" spc="0" dirty="0">
              <a:ln w="0"/>
              <a:solidFill>
                <a:srgbClr val="0000FF"/>
              </a:solidFill>
              <a:effectLst>
                <a:reflection blurRad="12700" stA="50000" endPos="50000" dist="5000" dir="5400000" sy="-100000" rotWithShape="0"/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785794"/>
            <a:ext cx="8143932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algn="ctr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b="1" dirty="0" smtClean="0"/>
              <a:t> </a:t>
            </a:r>
            <a:r>
              <a:rPr lang="ru-RU" sz="3600" b="1" dirty="0" smtClean="0">
                <a:latin typeface="Comic Sans MS" pitchFamily="64" charset="0"/>
              </a:rPr>
              <a:t>Образуйте множественное число от следующих существительных</a:t>
            </a:r>
            <a:endParaRPr lang="en-US" sz="3600" b="1" dirty="0" smtClean="0">
              <a:latin typeface="Comic Sans MS" pitchFamily="64" charset="0"/>
            </a:endParaRPr>
          </a:p>
          <a:p>
            <a:pPr marL="341313" indent="-341313" algn="ctr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600" b="1" dirty="0" smtClean="0"/>
              <a:t> </a:t>
            </a:r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1. </a:t>
            </a:r>
            <a:r>
              <a:rPr lang="en-US" sz="3600" b="1" dirty="0" smtClean="0"/>
              <a:t>map</a:t>
            </a:r>
            <a:endParaRPr lang="ru-RU" sz="3600" b="1" dirty="0" smtClean="0"/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2. </a:t>
            </a:r>
            <a:r>
              <a:rPr lang="en-US" sz="3600" b="1" dirty="0" smtClean="0"/>
              <a:t>book</a:t>
            </a:r>
            <a:endParaRPr lang="ru-RU" sz="3600" b="1" dirty="0" smtClean="0"/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3. </a:t>
            </a:r>
            <a:r>
              <a:rPr lang="en-US" sz="3600" b="1" dirty="0" smtClean="0"/>
              <a:t>bike</a:t>
            </a:r>
            <a:endParaRPr lang="ru-RU" sz="3600" b="1" dirty="0" smtClean="0"/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4. </a:t>
            </a:r>
            <a:r>
              <a:rPr lang="en-US" sz="3600" b="1" dirty="0" smtClean="0"/>
              <a:t>pond</a:t>
            </a:r>
            <a:endParaRPr lang="ru-RU" sz="3600" b="1" dirty="0" smtClean="0"/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5. </a:t>
            </a:r>
            <a:r>
              <a:rPr lang="en-US" sz="3600" b="1" dirty="0" smtClean="0"/>
              <a:t>mug</a:t>
            </a:r>
            <a:endParaRPr lang="ru-RU" sz="3600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500430" y="2643182"/>
            <a:ext cx="2743200" cy="32235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6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bench</a:t>
            </a:r>
            <a:endParaRPr lang="ru-RU" sz="3600" b="1" dirty="0">
              <a:solidFill>
                <a:srgbClr val="000000"/>
              </a:solidFill>
            </a:endParaRPr>
          </a:p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7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film</a:t>
            </a:r>
            <a:endParaRPr lang="ru-RU" sz="3600" b="1" dirty="0">
              <a:solidFill>
                <a:srgbClr val="000000"/>
              </a:solidFill>
            </a:endParaRPr>
          </a:p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8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stone</a:t>
            </a:r>
            <a:endParaRPr lang="ru-RU" sz="3600" b="1" dirty="0">
              <a:solidFill>
                <a:srgbClr val="000000"/>
              </a:solidFill>
            </a:endParaRPr>
          </a:p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9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plane</a:t>
            </a:r>
            <a:endParaRPr lang="ru-RU" sz="3600" b="1" dirty="0">
              <a:solidFill>
                <a:srgbClr val="000000"/>
              </a:solidFill>
            </a:endParaRPr>
          </a:p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10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game</a:t>
            </a:r>
            <a:r>
              <a:rPr lang="ru-RU" sz="3600" b="1" dirty="0" smtClean="0">
                <a:solidFill>
                  <a:srgbClr val="000000"/>
                </a:solidFill>
              </a:rPr>
              <a:t> </a:t>
            </a:r>
            <a:endParaRPr lang="ru-RU" sz="36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785794"/>
            <a:ext cx="8143932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 algn="ctr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b="1" dirty="0" smtClean="0"/>
              <a:t> </a:t>
            </a:r>
            <a:r>
              <a:rPr lang="ru-RU" sz="3600" b="1" dirty="0" smtClean="0">
                <a:latin typeface="Comic Sans MS" pitchFamily="64" charset="0"/>
              </a:rPr>
              <a:t>Правильные ответы</a:t>
            </a:r>
            <a:endParaRPr lang="en-US" sz="3600" b="1" dirty="0" smtClean="0">
              <a:latin typeface="Comic Sans MS" pitchFamily="64" charset="0"/>
            </a:endParaRPr>
          </a:p>
          <a:p>
            <a:pPr marL="341313" indent="-341313" algn="ctr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600" b="1" dirty="0" smtClean="0"/>
              <a:t> </a:t>
            </a:r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1. </a:t>
            </a:r>
            <a:r>
              <a:rPr lang="en-US" sz="3600" b="1" dirty="0" smtClean="0"/>
              <a:t>maps</a:t>
            </a:r>
            <a:endParaRPr lang="ru-RU" sz="3600" b="1" dirty="0" smtClean="0"/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2. </a:t>
            </a:r>
            <a:r>
              <a:rPr lang="en-US" sz="3600" b="1" dirty="0" smtClean="0"/>
              <a:t>books</a:t>
            </a:r>
            <a:endParaRPr lang="ru-RU" sz="3600" b="1" dirty="0" smtClean="0"/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3. </a:t>
            </a:r>
            <a:r>
              <a:rPr lang="en-US" sz="3600" b="1" dirty="0" smtClean="0"/>
              <a:t>bikes</a:t>
            </a:r>
            <a:endParaRPr lang="ru-RU" sz="3600" b="1" dirty="0" smtClean="0"/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4. </a:t>
            </a:r>
            <a:r>
              <a:rPr lang="en-US" sz="3600" b="1" dirty="0" smtClean="0"/>
              <a:t>ponds</a:t>
            </a:r>
            <a:endParaRPr lang="ru-RU" sz="3600" b="1" dirty="0" smtClean="0"/>
          </a:p>
          <a:p>
            <a:pPr marL="341313" indent="-341313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3600" b="1" dirty="0" smtClean="0"/>
              <a:t>   </a:t>
            </a:r>
            <a:r>
              <a:rPr lang="ru-RU" sz="3600" b="1" dirty="0" smtClean="0"/>
              <a:t>5. </a:t>
            </a:r>
            <a:r>
              <a:rPr lang="en-US" sz="3600" b="1" dirty="0" smtClean="0"/>
              <a:t>mugs</a:t>
            </a:r>
            <a:endParaRPr lang="ru-RU" sz="3600" dirty="0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500430" y="2071678"/>
            <a:ext cx="2743200" cy="32235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6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benches</a:t>
            </a:r>
            <a:endParaRPr lang="ru-RU" sz="3600" b="1" dirty="0">
              <a:solidFill>
                <a:srgbClr val="000000"/>
              </a:solidFill>
            </a:endParaRPr>
          </a:p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7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films</a:t>
            </a:r>
            <a:endParaRPr lang="ru-RU" sz="3600" b="1" dirty="0">
              <a:solidFill>
                <a:srgbClr val="000000"/>
              </a:solidFill>
            </a:endParaRPr>
          </a:p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8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stones</a:t>
            </a:r>
            <a:endParaRPr lang="ru-RU" sz="3600" b="1" dirty="0">
              <a:solidFill>
                <a:srgbClr val="000000"/>
              </a:solidFill>
            </a:endParaRPr>
          </a:p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9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planes</a:t>
            </a:r>
            <a:endParaRPr lang="ru-RU" sz="3600" b="1" dirty="0">
              <a:solidFill>
                <a:srgbClr val="000000"/>
              </a:solidFill>
            </a:endParaRPr>
          </a:p>
          <a:p>
            <a:pPr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000000"/>
                </a:solidFill>
              </a:rPr>
              <a:t>10</a:t>
            </a:r>
            <a:r>
              <a:rPr lang="ru-RU" sz="3600" b="1" dirty="0">
                <a:solidFill>
                  <a:srgbClr val="000000"/>
                </a:solidFill>
              </a:rPr>
              <a:t>. </a:t>
            </a:r>
            <a:r>
              <a:rPr lang="en-US" sz="3600" b="1" dirty="0" smtClean="0">
                <a:solidFill>
                  <a:srgbClr val="000000"/>
                </a:solidFill>
              </a:rPr>
              <a:t>games</a:t>
            </a:r>
            <a:endParaRPr lang="ru-RU" sz="36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007087">
            <a:off x="338683" y="325169"/>
            <a:ext cx="6678437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Let’s play the game “Guess”</a:t>
            </a:r>
            <a:endParaRPr lang="ru-RU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4857760"/>
            <a:ext cx="345799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Is it…?</a:t>
            </a:r>
            <a:endParaRPr lang="ru-RU" sz="9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I Like</a:t>
            </a:r>
            <a:endParaRPr lang="ru-RU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dirty="0" smtClean="0"/>
              <a:t>I like chicks</a:t>
            </a:r>
          </a:p>
          <a:p>
            <a:pPr algn="ctr">
              <a:buNone/>
            </a:pPr>
            <a:r>
              <a:rPr lang="en-US" b="1" dirty="0" smtClean="0"/>
              <a:t>And I like pigs.</a:t>
            </a:r>
          </a:p>
          <a:p>
            <a:pPr algn="ctr">
              <a:buNone/>
            </a:pPr>
            <a:r>
              <a:rPr lang="en-US" b="1" dirty="0" smtClean="0"/>
              <a:t>I like pens.</a:t>
            </a:r>
          </a:p>
          <a:p>
            <a:pPr algn="ctr">
              <a:buNone/>
            </a:pPr>
            <a:r>
              <a:rPr lang="en-US" b="1" dirty="0" smtClean="0"/>
              <a:t>And I like hens.</a:t>
            </a:r>
          </a:p>
          <a:p>
            <a:pPr algn="ctr">
              <a:buNone/>
            </a:pPr>
            <a:r>
              <a:rPr lang="en-US" b="1" dirty="0" smtClean="0"/>
              <a:t>I like cars.</a:t>
            </a:r>
          </a:p>
          <a:p>
            <a:pPr algn="ctr">
              <a:buNone/>
            </a:pPr>
            <a:r>
              <a:rPr lang="en-US" b="1" dirty="0" smtClean="0"/>
              <a:t>And I like stars.</a:t>
            </a:r>
          </a:p>
          <a:p>
            <a:pPr algn="ctr">
              <a:buNone/>
            </a:pPr>
            <a:r>
              <a:rPr lang="en-US" b="1" dirty="0" smtClean="0"/>
              <a:t>I like clocks.</a:t>
            </a:r>
          </a:p>
          <a:p>
            <a:pPr algn="ctr">
              <a:buNone/>
            </a:pPr>
            <a:r>
              <a:rPr lang="en-US" b="1" dirty="0" smtClean="0"/>
              <a:t>And I like cocks.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task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7120" y="1714488"/>
            <a:ext cx="574048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Упр. 8-10 </a:t>
            </a:r>
            <a:r>
              <a:rPr lang="ru-RU" sz="6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стр</a:t>
            </a:r>
            <a:r>
              <a:rPr lang="ru-RU" sz="6000" b="1" cap="none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 111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3429000"/>
            <a:ext cx="54765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Good bye!</a:t>
            </a:r>
            <a:endParaRPr lang="ru-RU" sz="9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body"/>
          </p:nvPr>
        </p:nvSpPr>
        <p:spPr>
          <a:xfrm>
            <a:off x="457200" y="304800"/>
            <a:ext cx="8229600" cy="4525963"/>
          </a:xfrm>
        </p:spPr>
        <p:txBody>
          <a:bodyPr anchor="t"/>
          <a:lstStyle/>
          <a:p>
            <a:pPr marL="341313" indent="-341313" eaLnBrk="1" hangingPunct="1">
              <a:lnSpc>
                <a:spcPct val="9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4000" b="1" dirty="0" smtClean="0">
                <a:latin typeface="Comic Sans MS" pitchFamily="64" charset="0"/>
              </a:rPr>
              <a:t>  В английском языке множественное число имен существительных образуется при помощи окончания </a:t>
            </a:r>
            <a:r>
              <a:rPr lang="ru-RU" sz="4000" dirty="0" smtClean="0">
                <a:latin typeface="Comic Sans MS" pitchFamily="64" charset="0"/>
              </a:rPr>
              <a:t/>
            </a:r>
            <a:br>
              <a:rPr lang="ru-RU" sz="4000" dirty="0" smtClean="0">
                <a:latin typeface="Comic Sans MS" pitchFamily="64" charset="0"/>
              </a:rPr>
            </a:br>
            <a:r>
              <a:rPr lang="ru-RU" sz="2800" dirty="0" smtClean="0">
                <a:latin typeface="Comic Sans MS" pitchFamily="64" charset="0"/>
              </a:rPr>
              <a:t/>
            </a:r>
            <a:br>
              <a:rPr lang="ru-RU" sz="2800" dirty="0" smtClean="0">
                <a:latin typeface="Comic Sans MS" pitchFamily="64" charset="0"/>
              </a:rPr>
            </a:br>
            <a:endParaRPr lang="ru-RU" sz="2800" dirty="0" smtClean="0">
              <a:solidFill>
                <a:srgbClr val="333399"/>
              </a:solidFill>
              <a:latin typeface="Comic Sans MS" pitchFamily="64" charset="0"/>
            </a:endParaRP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714752"/>
            <a:ext cx="1793875" cy="213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072198" y="3714752"/>
            <a:ext cx="1914974" cy="2009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838200" y="6248400"/>
            <a:ext cx="1905000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285852" y="5715016"/>
            <a:ext cx="1905000" cy="7716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>
                <a:srgbClr val="333399"/>
              </a:buClr>
              <a:buFont typeface="Comic Sans MS" pitchFamily="6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dirty="0" smtClean="0">
                <a:solidFill>
                  <a:srgbClr val="333399"/>
                </a:solidFill>
                <a:latin typeface="Comic Sans MS" pitchFamily="64" charset="0"/>
              </a:rPr>
              <a:t>a </a:t>
            </a:r>
            <a:r>
              <a:rPr lang="en-US" sz="4400" dirty="0">
                <a:solidFill>
                  <a:srgbClr val="333399"/>
                </a:solidFill>
                <a:latin typeface="Comic Sans MS" pitchFamily="64" charset="0"/>
              </a:rPr>
              <a:t>cat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6143636" y="5643578"/>
            <a:ext cx="2286000" cy="7716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>
                <a:srgbClr val="333399"/>
              </a:buClr>
              <a:buFont typeface="Comic Sans MS" pitchFamily="6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dirty="0">
                <a:solidFill>
                  <a:srgbClr val="333399"/>
                </a:solidFill>
                <a:latin typeface="Comic Sans MS" pitchFamily="64" charset="0"/>
              </a:rPr>
              <a:t>cats</a:t>
            </a: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3929058" y="4714884"/>
            <a:ext cx="1447800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000"/>
              </a:spcBef>
              <a:buClr>
                <a:srgbClr val="FF0000"/>
              </a:buClr>
              <a:buFont typeface="Comic Sans MS" pitchFamily="6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800" dirty="0">
                <a:solidFill>
                  <a:srgbClr val="FF0000"/>
                </a:solidFill>
                <a:latin typeface="Comic Sans MS" pitchFamily="64" charset="0"/>
              </a:rPr>
              <a:t>+ s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57620" y="2643182"/>
            <a:ext cx="1571636" cy="1214446"/>
          </a:xfrm>
          <a:prstGeom prst="rect">
            <a:avLst/>
          </a:prstGeom>
          <a:ln w="603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/>
              <a:t>-</a:t>
            </a:r>
            <a:r>
              <a:rPr lang="en-US" sz="7200" b="1" dirty="0" smtClean="0"/>
              <a:t>S</a:t>
            </a:r>
            <a:endParaRPr lang="ru-RU" sz="72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85728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6600" b="1" cap="all" dirty="0" smtClean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Чтение окончания </a:t>
            </a:r>
            <a:r>
              <a:rPr lang="en-US" sz="66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-s</a:t>
            </a:r>
            <a:endParaRPr lang="ru-RU" sz="66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>
          <a:xfrm rot="2730984">
            <a:off x="2820613" y="1316395"/>
            <a:ext cx="270644" cy="1060302"/>
          </a:xfrm>
          <a:prstGeom prst="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9122593">
            <a:off x="5945735" y="1355240"/>
            <a:ext cx="272112" cy="1018353"/>
          </a:xfrm>
          <a:prstGeom prst="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2285992"/>
            <a:ext cx="181652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[s]</a:t>
            </a:r>
            <a:endParaRPr lang="ru-RU" sz="1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00760" y="2357430"/>
            <a:ext cx="1816523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[z]</a:t>
            </a:r>
            <a:endParaRPr lang="ru-RU" sz="1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7224" y="4143380"/>
            <a:ext cx="29140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После глухой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согласной </a:t>
            </a:r>
          </a:p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cup-cup</a:t>
            </a:r>
            <a:r>
              <a:rPr lang="en-US" sz="3600" b="1" u="sng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</a:t>
            </a:r>
            <a:endParaRPr lang="ru-RU" sz="3600" b="1" u="sng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4214818"/>
            <a:ext cx="4327147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После звонкой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согласной  и гласной</a:t>
            </a:r>
          </a:p>
          <a:p>
            <a:pPr algn="ctr"/>
            <a:r>
              <a:rPr lang="en-U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dog-dog</a:t>
            </a:r>
            <a:r>
              <a:rPr lang="en-US" sz="3600" b="1" u="sng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</a:t>
            </a:r>
            <a:endParaRPr lang="ru-RU" sz="3600" b="1" u="sng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tree-tree</a:t>
            </a:r>
            <a:r>
              <a:rPr lang="en-US" sz="36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</a:t>
            </a:r>
            <a:endParaRPr lang="ru-RU" sz="3600" b="1" u="sng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8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071678"/>
            <a:ext cx="2882520" cy="20928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3000" b="1" cap="none" spc="0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/>
                <a:latin typeface="Arial Narrow" pitchFamily="34" charset="0"/>
              </a:rPr>
              <a:t>1.</a:t>
            </a:r>
            <a:r>
              <a:rPr lang="ru-RU" sz="13000" b="1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Arial Narrow" pitchFamily="34" charset="0"/>
              </a:rPr>
              <a:t>+</a:t>
            </a:r>
            <a:r>
              <a:rPr lang="en-US" sz="13000" b="1" dirty="0" smtClean="0">
                <a:ln w="10541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Arial Narrow" pitchFamily="34" charset="0"/>
              </a:rPr>
              <a:t>s</a:t>
            </a:r>
            <a:endParaRPr lang="ru-RU" sz="13000" b="1" cap="none" spc="0" dirty="0">
              <a:ln w="10541" cmpd="sng">
                <a:solidFill>
                  <a:srgbClr val="FFFFFF"/>
                </a:solidFill>
                <a:prstDash val="solid"/>
              </a:ln>
              <a:solidFill>
                <a:srgbClr val="0000FF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9973475">
            <a:off x="3327323" y="2109939"/>
            <a:ext cx="114300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288233">
            <a:off x="3344042" y="3990416"/>
            <a:ext cx="114300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57686" y="714356"/>
            <a:ext cx="405328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[s] </a:t>
            </a:r>
            <a:r>
              <a:rPr lang="en-US" sz="88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cat</a:t>
            </a:r>
            <a:r>
              <a:rPr lang="en-US" sz="8800" b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endParaRPr lang="ru-RU" sz="8800" b="1" u="sng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7686" y="3571876"/>
            <a:ext cx="439415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[z] </a:t>
            </a:r>
            <a:r>
              <a:rPr lang="en-US" sz="88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dog</a:t>
            </a:r>
            <a:r>
              <a:rPr lang="en-US" sz="8800" b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</a:t>
            </a:r>
            <a:endParaRPr lang="ru-RU" sz="8800" b="1" u="sng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u="sng" dirty="0" smtClean="0">
                <a:solidFill>
                  <a:srgbClr val="00B050"/>
                </a:solidFill>
              </a:rPr>
              <a:t>Закрепим правило!</a:t>
            </a:r>
            <a:endParaRPr lang="ru-RU" sz="6000" b="1" u="sng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Ответь на вопросы: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Как образуется множественное число имен существительных?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Как может читаться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окончание </a:t>
            </a:r>
            <a:r>
              <a:rPr lang="en-US" sz="40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Приведите примеры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571744"/>
            <a:ext cx="873187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Правило №2</a:t>
            </a:r>
            <a:endParaRPr lang="ru-RU" sz="12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714356"/>
            <a:ext cx="8356775" cy="329320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latin typeface="Comic Sans MS" pitchFamily="64" charset="0"/>
              </a:rPr>
              <a:t>Существительные, оканчивающиеся на </a:t>
            </a:r>
          </a:p>
          <a:p>
            <a:pPr algn="ctr">
              <a:buNone/>
            </a:pPr>
            <a:r>
              <a:rPr lang="en-US" sz="3200" b="1" dirty="0" smtClean="0">
                <a:solidFill>
                  <a:srgbClr val="0000FF"/>
                </a:solidFill>
                <a:latin typeface="Comic Sans MS" pitchFamily="66" charset="0"/>
              </a:rPr>
              <a:t>-s,  -</a:t>
            </a:r>
            <a:r>
              <a:rPr lang="en-US" sz="3200" b="1" dirty="0" err="1" smtClean="0">
                <a:solidFill>
                  <a:srgbClr val="0000FF"/>
                </a:solidFill>
                <a:latin typeface="Comic Sans MS" pitchFamily="66" charset="0"/>
              </a:rPr>
              <a:t>ss</a:t>
            </a:r>
            <a:r>
              <a:rPr lang="en-US" sz="3200" b="1" dirty="0" smtClean="0">
                <a:solidFill>
                  <a:srgbClr val="0000FF"/>
                </a:solidFill>
                <a:latin typeface="Comic Sans MS" pitchFamily="66" charset="0"/>
              </a:rPr>
              <a:t>,  -</a:t>
            </a:r>
            <a:r>
              <a:rPr lang="en-US" sz="3200" b="1" dirty="0" err="1" smtClean="0">
                <a:solidFill>
                  <a:srgbClr val="0000FF"/>
                </a:solidFill>
                <a:latin typeface="Comic Sans MS" pitchFamily="66" charset="0"/>
              </a:rPr>
              <a:t>ch</a:t>
            </a:r>
            <a:r>
              <a:rPr lang="en-US" sz="3200" b="1" dirty="0" smtClean="0">
                <a:solidFill>
                  <a:srgbClr val="0000FF"/>
                </a:solidFill>
                <a:latin typeface="Comic Sans MS" pitchFamily="66" charset="0"/>
              </a:rPr>
              <a:t>,  - </a:t>
            </a:r>
            <a:r>
              <a:rPr lang="en-US" sz="3200" b="1" dirty="0" err="1" smtClean="0">
                <a:solidFill>
                  <a:srgbClr val="0000FF"/>
                </a:solidFill>
                <a:latin typeface="Comic Sans MS" pitchFamily="66" charset="0"/>
              </a:rPr>
              <a:t>sh</a:t>
            </a:r>
            <a:r>
              <a:rPr lang="en-US" sz="3200" b="1" dirty="0" smtClean="0">
                <a:solidFill>
                  <a:srgbClr val="0000FF"/>
                </a:solidFill>
                <a:latin typeface="Comic Sans MS" pitchFamily="66" charset="0"/>
              </a:rPr>
              <a:t>,  - x</a:t>
            </a:r>
            <a:endParaRPr lang="ru-RU" sz="3200" b="1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3200" b="1" dirty="0" smtClean="0">
                <a:latin typeface="Comic Sans MS" pitchFamily="64" charset="0"/>
              </a:rPr>
              <a:t>образуют множественное число </a:t>
            </a:r>
          </a:p>
          <a:p>
            <a:pPr algn="ctr">
              <a:buNone/>
            </a:pPr>
            <a:r>
              <a:rPr lang="ru-RU" sz="3200" b="1" dirty="0" smtClean="0">
                <a:latin typeface="Comic Sans MS" pitchFamily="64" charset="0"/>
              </a:rPr>
              <a:t>прибавлением “</a:t>
            </a:r>
            <a:r>
              <a:rPr lang="en-US" sz="3200" b="1" dirty="0" smtClean="0">
                <a:latin typeface="Comic Sans MS" pitchFamily="64" charset="0"/>
              </a:rPr>
              <a:t>-</a:t>
            </a:r>
            <a:r>
              <a:rPr lang="ru-RU" sz="3200" b="1" dirty="0" err="1" smtClean="0">
                <a:solidFill>
                  <a:srgbClr val="FF0000"/>
                </a:solidFill>
                <a:latin typeface="Comic Sans MS" pitchFamily="64" charset="0"/>
              </a:rPr>
              <a:t>es</a:t>
            </a:r>
            <a:r>
              <a:rPr lang="ru-RU" sz="3200" b="1" dirty="0" smtClean="0">
                <a:latin typeface="Comic Sans MS" pitchFamily="64" charset="0"/>
              </a:rPr>
              <a:t>" в конце, например</a:t>
            </a:r>
            <a:endParaRPr lang="ru-RU" sz="3200" b="1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4000" b="1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4000" b="1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071810"/>
            <a:ext cx="2743200" cy="2054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071934" y="3714752"/>
            <a:ext cx="1295400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2250"/>
              </a:spcBef>
              <a:buClr>
                <a:srgbClr val="FF0000"/>
              </a:buClr>
              <a:buFont typeface="Comic Sans MS" pitchFamily="6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b="1" dirty="0">
                <a:solidFill>
                  <a:srgbClr val="FF0000"/>
                </a:solidFill>
                <a:latin typeface="Comic Sans MS" pitchFamily="64" charset="0"/>
              </a:rPr>
              <a:t>+ </a:t>
            </a:r>
            <a:r>
              <a:rPr lang="en-US" sz="3600" b="1" dirty="0" err="1">
                <a:solidFill>
                  <a:srgbClr val="FF0000"/>
                </a:solidFill>
                <a:latin typeface="Comic Sans MS" pitchFamily="64" charset="0"/>
              </a:rPr>
              <a:t>es</a:t>
            </a:r>
            <a:endParaRPr lang="en-US" sz="3600" b="1" dirty="0">
              <a:solidFill>
                <a:srgbClr val="FF0000"/>
              </a:solidFill>
              <a:latin typeface="Comic Sans MS" pitchFamily="6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071810"/>
            <a:ext cx="2667000" cy="200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000100" y="5286388"/>
            <a:ext cx="213360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>
                <a:srgbClr val="333399"/>
              </a:buClr>
              <a:buFont typeface="Comic Sans MS" pitchFamily="6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dirty="0" smtClean="0">
                <a:solidFill>
                  <a:srgbClr val="FFFF00"/>
                </a:solidFill>
                <a:latin typeface="Comic Sans MS" pitchFamily="64" charset="0"/>
              </a:rPr>
              <a:t>a </a:t>
            </a:r>
            <a:r>
              <a:rPr lang="en-US" sz="4000" dirty="0">
                <a:solidFill>
                  <a:srgbClr val="FFFF00"/>
                </a:solidFill>
                <a:latin typeface="Comic Sans MS" pitchFamily="64" charset="0"/>
              </a:rPr>
              <a:t>fo</a:t>
            </a:r>
            <a:r>
              <a:rPr lang="en-US" sz="4000" dirty="0">
                <a:solidFill>
                  <a:srgbClr val="0000FF"/>
                </a:solidFill>
                <a:latin typeface="Comic Sans MS" pitchFamily="64" charset="0"/>
              </a:rPr>
              <a:t>x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429256" y="5286388"/>
            <a:ext cx="304800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500"/>
              </a:spcBef>
              <a:buClr>
                <a:srgbClr val="333399"/>
              </a:buClr>
              <a:buFont typeface="Comic Sans MS" pitchFamily="6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dirty="0">
                <a:solidFill>
                  <a:srgbClr val="FFFF00"/>
                </a:solidFill>
                <a:latin typeface="Comic Sans MS" pitchFamily="64" charset="0"/>
              </a:rPr>
              <a:t>fox</a:t>
            </a:r>
            <a:r>
              <a:rPr lang="en-US" sz="4000" u="sng" dirty="0">
                <a:solidFill>
                  <a:srgbClr val="FF0000"/>
                </a:solidFill>
                <a:latin typeface="Comic Sans MS" pitchFamily="64" charset="0"/>
              </a:rPr>
              <a:t>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00042"/>
            <a:ext cx="914455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all" dirty="0" smtClean="0">
                <a:ln w="0"/>
                <a:solidFill>
                  <a:srgbClr val="FF6600"/>
                </a:solidFill>
                <a:effectLst>
                  <a:reflection blurRad="12700" stA="50000" endPos="50000" dist="5000" dir="5400000" sy="-100000" rotWithShape="0"/>
                </a:effectLst>
              </a:rPr>
              <a:t>Чтение окончания </a:t>
            </a:r>
            <a:r>
              <a:rPr lang="ru-RU" sz="6600" b="1" cap="all" dirty="0" smtClean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</a:rPr>
              <a:t>-</a:t>
            </a:r>
            <a:r>
              <a:rPr lang="en-US" sz="6600" b="1" cap="all" dirty="0" err="1" smtClean="0">
                <a:ln w="0"/>
                <a:solidFill>
                  <a:srgbClr val="00CC00"/>
                </a:solidFill>
                <a:effectLst>
                  <a:reflection blurRad="12700" stA="50000" endPos="50000" dist="5000" dir="5400000" sy="-100000" rotWithShape="0"/>
                </a:effectLst>
              </a:rPr>
              <a:t>es</a:t>
            </a:r>
            <a:endParaRPr lang="ru-RU" sz="6600" b="1" cap="all" dirty="0">
              <a:ln w="0"/>
              <a:solidFill>
                <a:srgbClr val="00CC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1714488"/>
            <a:ext cx="47387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 </a:t>
            </a:r>
            <a:r>
              <a:rPr lang="en-US" sz="9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es</a:t>
            </a:r>
            <a:r>
              <a:rPr lang="en-US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= [</a:t>
            </a:r>
            <a:r>
              <a:rPr lang="en-US" sz="7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</a:t>
            </a:r>
            <a:r>
              <a:rPr lang="en-US" sz="9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z</a:t>
            </a:r>
            <a:r>
              <a:rPr lang="en-US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]</a:t>
            </a:r>
            <a:endParaRPr lang="ru-RU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3714752"/>
            <a:ext cx="40754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905"/>
                <a:solidFill>
                  <a:srgbClr val="FF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box-box</a:t>
            </a:r>
            <a:r>
              <a:rPr lang="en-US" sz="7200" b="1" u="sng" dirty="0" smtClean="0">
                <a:ln w="1905"/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</a:t>
            </a:r>
            <a:endParaRPr lang="ru-RU" sz="7200" b="1" u="sng" cap="none" spc="0" dirty="0">
              <a:ln w="1905"/>
              <a:solidFill>
                <a:srgbClr val="00C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5072074"/>
            <a:ext cx="59971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bench-bench</a:t>
            </a:r>
            <a:r>
              <a:rPr lang="en-US" sz="7200" b="1" u="sng" dirty="0" smtClean="0">
                <a:ln w="1905"/>
                <a:solidFill>
                  <a:srgbClr val="00C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</a:t>
            </a:r>
            <a:endParaRPr lang="ru-RU" sz="7200" b="1" u="sng" cap="none" spc="0" dirty="0">
              <a:ln w="1905"/>
              <a:solidFill>
                <a:srgbClr val="00C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588</TotalTime>
  <Words>328</Words>
  <Application>Microsoft Office PowerPoint</Application>
  <PresentationFormat>Экран (4:3)</PresentationFormat>
  <Paragraphs>99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Arial Narrow</vt:lpstr>
      <vt:lpstr>Calibri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Закрепим правило!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 Like</vt:lpstr>
      <vt:lpstr>Home task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Анастасия</dc:creator>
  <cp:lastModifiedBy>Ismailov musa</cp:lastModifiedBy>
  <cp:revision>59</cp:revision>
  <dcterms:created xsi:type="dcterms:W3CDTF">2010-11-24T16:25:27Z</dcterms:created>
  <dcterms:modified xsi:type="dcterms:W3CDTF">2020-04-25T17:48:40Z</dcterms:modified>
</cp:coreProperties>
</file>