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13" r:id="rId5"/>
    <p:sldMasterId id="2147483726" r:id="rId6"/>
    <p:sldMasterId id="2147483739" r:id="rId7"/>
    <p:sldMasterId id="2147483752" r:id="rId8"/>
  </p:sldMasterIdLst>
  <p:notesMasterIdLst>
    <p:notesMasterId r:id="rId32"/>
  </p:notesMasterIdLst>
  <p:sldIdLst>
    <p:sldId id="256" r:id="rId9"/>
    <p:sldId id="257" r:id="rId10"/>
    <p:sldId id="258" r:id="rId11"/>
    <p:sldId id="259" r:id="rId12"/>
    <p:sldId id="261" r:id="rId13"/>
    <p:sldId id="262" r:id="rId14"/>
    <p:sldId id="263" r:id="rId15"/>
    <p:sldId id="264" r:id="rId16"/>
    <p:sldId id="266" r:id="rId17"/>
    <p:sldId id="267" r:id="rId18"/>
    <p:sldId id="269" r:id="rId19"/>
    <p:sldId id="270" r:id="rId20"/>
    <p:sldId id="271" r:id="rId21"/>
    <p:sldId id="272" r:id="rId22"/>
    <p:sldId id="273" r:id="rId23"/>
    <p:sldId id="274" r:id="rId24"/>
    <p:sldId id="276" r:id="rId25"/>
    <p:sldId id="277" r:id="rId26"/>
    <p:sldId id="278" r:id="rId27"/>
    <p:sldId id="279" r:id="rId28"/>
    <p:sldId id="280" r:id="rId29"/>
    <p:sldId id="281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Gill Sans MT"/>
                <a:ea typeface="DejaVu Sans"/>
              </a:rPr>
              <a:t>Диаграмма </a:t>
            </a:r>
            <a:r>
              <a:rPr lang="ru-RU" sz="2400" b="1" dirty="0">
                <a:solidFill>
                  <a:srgbClr val="000000"/>
                </a:solidFill>
                <a:latin typeface="Gill Sans MT"/>
                <a:ea typeface="DejaVu Sans"/>
              </a:rPr>
              <a:t>
«Можно ли освежить черствый хлеб?»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label 1</c:f>
              <c:strCache>
                <c:ptCount val="1"/>
                <c:pt idx="0">
                  <c:v>Можно ли освежить черствый хлеб?</c:v>
                </c:pt>
              </c:strCache>
            </c:strRef>
          </c:tx>
          <c:spPr>
            <a:solidFill>
              <a:srgbClr val="3891A7"/>
            </a:solidFill>
          </c:spPr>
          <c:dPt>
            <c:idx val="0"/>
            <c:spPr>
              <a:solidFill>
                <a:srgbClr val="3891A7"/>
              </a:solidFill>
            </c:spPr>
          </c:dPt>
          <c:dPt>
            <c:idx val="1"/>
            <c:spPr>
              <a:solidFill>
                <a:srgbClr val="FEB80A"/>
              </a:solidFill>
            </c:spPr>
          </c:dPt>
          <c:cat>
            <c:strRef>
              <c:f>categories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3</c:v>
                </c:pt>
                <c:pt idx="1">
                  <c:v>36</c:v>
                </c:pt>
              </c:numCache>
            </c:numRef>
          </c:val>
        </c:ser>
        <c:firstSliceAng val="0"/>
      </c:pieChart>
      <c:spPr>
        <a:solidFill>
          <a:srgbClr val="FFFFFF"/>
        </a:solidFill>
      </c:spPr>
    </c:plotArea>
    <c:legend>
      <c:legendPos val="r"/>
      <c:layout/>
    </c:legend>
    <c:plotVisOnly val="1"/>
  </c:chart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36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&lt;заголовок&gt;</a:t>
            </a:r>
            <a:endParaRPr/>
          </a:p>
        </p:txBody>
      </p:sp>
      <p:sp>
        <p:nvSpPr>
          <p:cNvPr id="365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366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367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568037CC-2240-4507-BE27-867E6963B667}" type="slidenum">
              <a:rPr lang="ru-RU"/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7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8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5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5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1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9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4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8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9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3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2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3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7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1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8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9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-815760" y="-815760"/>
            <a:ext cx="1638000" cy="1638000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CFAF4"/>
          </a:solidFill>
          <a:ln w="3240">
            <a:solidFill>
              <a:srgbClr val="D1C3A0"/>
            </a:solidFill>
            <a:round/>
          </a:ln>
        </p:spPr>
      </p:sp>
      <p:sp>
        <p:nvSpPr>
          <p:cNvPr id="10" name="CustomShape 2"/>
          <p:cNvSpPr/>
          <p:nvPr/>
        </p:nvSpPr>
        <p:spPr>
          <a:xfrm>
            <a:off x="168840" y="21240"/>
            <a:ext cx="1701360" cy="1701360"/>
          </a:xfrm>
          <a:prstGeom prst="ellipse">
            <a:avLst/>
          </a:prstGeom>
          <a:ln w="27360">
            <a:solidFill>
              <a:srgbClr val="FFF4DD"/>
            </a:solidFill>
            <a:round/>
          </a:ln>
        </p:spPr>
      </p:sp>
      <p:sp>
        <p:nvSpPr>
          <p:cNvPr id="2" name="CustomShape 3"/>
          <p:cNvSpPr/>
          <p:nvPr/>
        </p:nvSpPr>
        <p:spPr>
          <a:xfrm rot="2315400">
            <a:off x="182880" y="1054440"/>
            <a:ext cx="1125000" cy="1101960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AF6"/>
              </a:gs>
              <a:gs pos="100000">
                <a:srgbClr val="EED18E"/>
              </a:gs>
            </a:gsLst>
            <a:path path="circle"/>
          </a:gradFill>
          <a:ln w="7200">
            <a:solidFill>
              <a:srgbClr val="C6B792"/>
            </a:solidFill>
            <a:round/>
          </a:ln>
        </p:spPr>
      </p:sp>
      <p:sp>
        <p:nvSpPr>
          <p:cNvPr id="3" name="CustomShape 4"/>
          <p:cNvSpPr/>
          <p:nvPr/>
        </p:nvSpPr>
        <p:spPr>
          <a:xfrm>
            <a:off x="1013040" y="0"/>
            <a:ext cx="8130240" cy="68572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CustomShape 5"/>
          <p:cNvSpPr/>
          <p:nvPr/>
        </p:nvSpPr>
        <p:spPr>
          <a:xfrm>
            <a:off x="1014840" y="0"/>
            <a:ext cx="72360" cy="68572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CustomShape 6"/>
          <p:cNvSpPr/>
          <p:nvPr/>
        </p:nvSpPr>
        <p:spPr>
          <a:xfrm>
            <a:off x="921600" y="1413720"/>
            <a:ext cx="209520" cy="209520"/>
          </a:xfrm>
          <a:prstGeom prst="ellipse">
            <a:avLst/>
          </a:prstGeom>
          <a:gradFill>
            <a:gsLst>
              <a:gs pos="0">
                <a:srgbClr val="DAF5FE"/>
              </a:gs>
              <a:gs pos="100000">
                <a:srgbClr val="00AAD4"/>
              </a:gs>
            </a:gsLst>
            <a:path path="circle"/>
          </a:gradFill>
          <a:ln w="2160">
            <a:solidFill>
              <a:srgbClr val="308DA4"/>
            </a:solidFill>
            <a:round/>
          </a:ln>
        </p:spPr>
      </p:sp>
      <p:sp>
        <p:nvSpPr>
          <p:cNvPr id="6" name="CustomShape 7"/>
          <p:cNvSpPr/>
          <p:nvPr/>
        </p:nvSpPr>
        <p:spPr>
          <a:xfrm>
            <a:off x="1157040" y="1344960"/>
            <a:ext cx="63360" cy="63360"/>
          </a:xfrm>
          <a:prstGeom prst="ellipse">
            <a:avLst/>
          </a:prstGeom>
          <a:ln w="12600">
            <a:solidFill>
              <a:srgbClr val="317F93"/>
            </a:solidFill>
            <a:round/>
          </a:ln>
        </p:spPr>
      </p: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5886720" y="1066680"/>
            <a:ext cx="2742480" cy="198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-815760" y="-815760"/>
            <a:ext cx="1638000" cy="1638000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CFAF4"/>
          </a:solidFill>
          <a:ln w="3240">
            <a:solidFill>
              <a:srgbClr val="D1C3A0"/>
            </a:solidFill>
            <a:round/>
          </a:ln>
        </p:spPr>
      </p:sp>
      <p:sp>
        <p:nvSpPr>
          <p:cNvPr id="42" name="CustomShape 2"/>
          <p:cNvSpPr/>
          <p:nvPr/>
        </p:nvSpPr>
        <p:spPr>
          <a:xfrm>
            <a:off x="168840" y="21240"/>
            <a:ext cx="1701360" cy="1701360"/>
          </a:xfrm>
          <a:prstGeom prst="ellipse">
            <a:avLst/>
          </a:prstGeom>
          <a:ln w="27360">
            <a:solidFill>
              <a:srgbClr val="FFF4DD"/>
            </a:solidFill>
            <a:round/>
          </a:ln>
        </p:spPr>
      </p:sp>
      <p:sp>
        <p:nvSpPr>
          <p:cNvPr id="43" name="CustomShape 3"/>
          <p:cNvSpPr/>
          <p:nvPr/>
        </p:nvSpPr>
        <p:spPr>
          <a:xfrm rot="2315400">
            <a:off x="182880" y="1054440"/>
            <a:ext cx="1125000" cy="1101960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AF6"/>
              </a:gs>
              <a:gs pos="100000">
                <a:srgbClr val="EED18E"/>
              </a:gs>
            </a:gsLst>
            <a:path path="circle"/>
          </a:gradFill>
          <a:ln w="7200">
            <a:solidFill>
              <a:srgbClr val="C6B792"/>
            </a:solidFill>
            <a:round/>
          </a:ln>
        </p:spPr>
      </p:sp>
      <p:sp>
        <p:nvSpPr>
          <p:cNvPr id="44" name="CustomShape 4"/>
          <p:cNvSpPr/>
          <p:nvPr/>
        </p:nvSpPr>
        <p:spPr>
          <a:xfrm>
            <a:off x="1013040" y="0"/>
            <a:ext cx="8130240" cy="68572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5" name="CustomShape 5"/>
          <p:cNvSpPr/>
          <p:nvPr/>
        </p:nvSpPr>
        <p:spPr>
          <a:xfrm>
            <a:off x="1014840" y="0"/>
            <a:ext cx="72360" cy="68572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6" name="PlaceHolder 6"/>
          <p:cNvSpPr>
            <a:spLocks noGrp="1"/>
          </p:cNvSpPr>
          <p:nvPr>
            <p:ph type="title"/>
          </p:nvPr>
        </p:nvSpPr>
        <p:spPr>
          <a:xfrm>
            <a:off x="5886720" y="1066680"/>
            <a:ext cx="2742480" cy="198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838080" y="1143000"/>
            <a:ext cx="2156040" cy="351396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  <p:sp>
        <p:nvSpPr>
          <p:cNvPr id="48" name="PlaceHolder 8"/>
          <p:cNvSpPr>
            <a:spLocks noGrp="1"/>
          </p:cNvSpPr>
          <p:nvPr>
            <p:ph type="body"/>
          </p:nvPr>
        </p:nvSpPr>
        <p:spPr>
          <a:xfrm>
            <a:off x="3102480" y="1143000"/>
            <a:ext cx="2156040" cy="351396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-815760" y="-815760"/>
            <a:ext cx="1638000" cy="1638000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CFAF4"/>
          </a:solidFill>
          <a:ln w="3240">
            <a:solidFill>
              <a:srgbClr val="D1C3A0"/>
            </a:solidFill>
            <a:round/>
          </a:ln>
        </p:spPr>
      </p:sp>
      <p:sp>
        <p:nvSpPr>
          <p:cNvPr id="82" name="CustomShape 2"/>
          <p:cNvSpPr/>
          <p:nvPr/>
        </p:nvSpPr>
        <p:spPr>
          <a:xfrm>
            <a:off x="168840" y="21240"/>
            <a:ext cx="1701360" cy="1701360"/>
          </a:xfrm>
          <a:prstGeom prst="ellipse">
            <a:avLst/>
          </a:prstGeom>
          <a:ln w="27360">
            <a:solidFill>
              <a:srgbClr val="FFF4DD"/>
            </a:solidFill>
            <a:round/>
          </a:ln>
        </p:spPr>
      </p:sp>
      <p:sp>
        <p:nvSpPr>
          <p:cNvPr id="83" name="CustomShape 3"/>
          <p:cNvSpPr/>
          <p:nvPr/>
        </p:nvSpPr>
        <p:spPr>
          <a:xfrm rot="2315400">
            <a:off x="182880" y="1054440"/>
            <a:ext cx="1125000" cy="1101960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AF6"/>
              </a:gs>
              <a:gs pos="100000">
                <a:srgbClr val="EED18E"/>
              </a:gs>
            </a:gsLst>
            <a:path path="circle"/>
          </a:gradFill>
          <a:ln w="7200">
            <a:solidFill>
              <a:srgbClr val="C6B792"/>
            </a:solidFill>
            <a:round/>
          </a:ln>
        </p:spPr>
      </p:sp>
      <p:sp>
        <p:nvSpPr>
          <p:cNvPr id="84" name="CustomShape 4"/>
          <p:cNvSpPr/>
          <p:nvPr/>
        </p:nvSpPr>
        <p:spPr>
          <a:xfrm>
            <a:off x="1013040" y="0"/>
            <a:ext cx="8130240" cy="68572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85" name="CustomShape 5"/>
          <p:cNvSpPr/>
          <p:nvPr/>
        </p:nvSpPr>
        <p:spPr>
          <a:xfrm>
            <a:off x="1014840" y="0"/>
            <a:ext cx="72360" cy="68572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86" name="CustomShape 6"/>
          <p:cNvSpPr/>
          <p:nvPr/>
        </p:nvSpPr>
        <p:spPr>
          <a:xfrm>
            <a:off x="1014840" y="0"/>
            <a:ext cx="8128440" cy="68572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87" name="CustomShape 7"/>
          <p:cNvSpPr/>
          <p:nvPr/>
        </p:nvSpPr>
        <p:spPr>
          <a:xfrm>
            <a:off x="1014840" y="0"/>
            <a:ext cx="72360" cy="68572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88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89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-815760" y="-815760"/>
            <a:ext cx="1638000" cy="1638000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CFAF4"/>
          </a:solidFill>
          <a:ln w="3240">
            <a:solidFill>
              <a:srgbClr val="D1C3A0"/>
            </a:solidFill>
            <a:round/>
          </a:ln>
        </p:spPr>
      </p:sp>
      <p:sp>
        <p:nvSpPr>
          <p:cNvPr id="123" name="CustomShape 2"/>
          <p:cNvSpPr/>
          <p:nvPr/>
        </p:nvSpPr>
        <p:spPr>
          <a:xfrm>
            <a:off x="168840" y="21240"/>
            <a:ext cx="1701360" cy="1701360"/>
          </a:xfrm>
          <a:prstGeom prst="ellipse">
            <a:avLst/>
          </a:prstGeom>
          <a:ln w="27360">
            <a:solidFill>
              <a:srgbClr val="FFF4DD"/>
            </a:solidFill>
            <a:round/>
          </a:ln>
        </p:spPr>
      </p:sp>
      <p:sp>
        <p:nvSpPr>
          <p:cNvPr id="124" name="CustomShape 3"/>
          <p:cNvSpPr/>
          <p:nvPr/>
        </p:nvSpPr>
        <p:spPr>
          <a:xfrm rot="2315400">
            <a:off x="182880" y="1054440"/>
            <a:ext cx="1125000" cy="1101960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AF6"/>
              </a:gs>
              <a:gs pos="100000">
                <a:srgbClr val="EED18E"/>
              </a:gs>
            </a:gsLst>
            <a:path path="circle"/>
          </a:gradFill>
          <a:ln w="7200">
            <a:solidFill>
              <a:srgbClr val="C6B792"/>
            </a:solidFill>
            <a:round/>
          </a:ln>
        </p:spPr>
      </p:sp>
      <p:sp>
        <p:nvSpPr>
          <p:cNvPr id="125" name="CustomShape 4"/>
          <p:cNvSpPr/>
          <p:nvPr/>
        </p:nvSpPr>
        <p:spPr>
          <a:xfrm>
            <a:off x="1013040" y="0"/>
            <a:ext cx="8130240" cy="68572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6" name="CustomShape 5"/>
          <p:cNvSpPr/>
          <p:nvPr/>
        </p:nvSpPr>
        <p:spPr>
          <a:xfrm>
            <a:off x="1014840" y="0"/>
            <a:ext cx="72360" cy="68572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7" name="PlaceHolder 6"/>
          <p:cNvSpPr>
            <a:spLocks noGrp="1"/>
          </p:cNvSpPr>
          <p:nvPr>
            <p:ph type="title"/>
          </p:nvPr>
        </p:nvSpPr>
        <p:spPr>
          <a:xfrm>
            <a:off x="5886720" y="1066680"/>
            <a:ext cx="2742480" cy="198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-815760" y="-815760"/>
            <a:ext cx="1638000" cy="1638000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CFAF4"/>
          </a:solidFill>
          <a:ln w="3240">
            <a:solidFill>
              <a:srgbClr val="D1C3A0"/>
            </a:solidFill>
            <a:round/>
          </a:ln>
        </p:spPr>
      </p:sp>
      <p:sp>
        <p:nvSpPr>
          <p:cNvPr id="201" name="CustomShape 2"/>
          <p:cNvSpPr/>
          <p:nvPr/>
        </p:nvSpPr>
        <p:spPr>
          <a:xfrm>
            <a:off x="168840" y="21240"/>
            <a:ext cx="1701360" cy="1701360"/>
          </a:xfrm>
          <a:prstGeom prst="ellipse">
            <a:avLst/>
          </a:prstGeom>
          <a:ln w="27360">
            <a:solidFill>
              <a:srgbClr val="FFF4DD"/>
            </a:solidFill>
            <a:round/>
          </a:ln>
        </p:spPr>
      </p:sp>
      <p:sp>
        <p:nvSpPr>
          <p:cNvPr id="202" name="CustomShape 3"/>
          <p:cNvSpPr/>
          <p:nvPr/>
        </p:nvSpPr>
        <p:spPr>
          <a:xfrm rot="2315400">
            <a:off x="182880" y="1054440"/>
            <a:ext cx="1125000" cy="1101960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AF6"/>
              </a:gs>
              <a:gs pos="100000">
                <a:srgbClr val="EED18E"/>
              </a:gs>
            </a:gsLst>
            <a:path path="circle"/>
          </a:gradFill>
          <a:ln w="7200">
            <a:solidFill>
              <a:srgbClr val="C6B792"/>
            </a:solidFill>
            <a:round/>
          </a:ln>
        </p:spPr>
      </p:sp>
      <p:sp>
        <p:nvSpPr>
          <p:cNvPr id="203" name="CustomShape 4"/>
          <p:cNvSpPr/>
          <p:nvPr/>
        </p:nvSpPr>
        <p:spPr>
          <a:xfrm>
            <a:off x="1013040" y="0"/>
            <a:ext cx="8130240" cy="68572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04" name="CustomShape 5"/>
          <p:cNvSpPr/>
          <p:nvPr/>
        </p:nvSpPr>
        <p:spPr>
          <a:xfrm>
            <a:off x="1014840" y="0"/>
            <a:ext cx="72360" cy="68572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05" name="CustomShape 6"/>
          <p:cNvSpPr/>
          <p:nvPr/>
        </p:nvSpPr>
        <p:spPr>
          <a:xfrm>
            <a:off x="762120" y="1066680"/>
            <a:ext cx="4571280" cy="4571280"/>
          </a:xfrm>
          <a:prstGeom prst="rect">
            <a:avLst/>
          </a:prstGeom>
          <a:solidFill>
            <a:srgbClr val="FFFFFF"/>
          </a:solidFill>
          <a:ln w="88920">
            <a:solidFill>
              <a:srgbClr val="FFFFFF"/>
            </a:solidFill>
            <a:miter/>
          </a:ln>
        </p:spPr>
      </p:sp>
      <p:sp>
        <p:nvSpPr>
          <p:cNvPr id="206" name="CustomShape 7"/>
          <p:cNvSpPr/>
          <p:nvPr/>
        </p:nvSpPr>
        <p:spPr>
          <a:xfrm rot="19468800">
            <a:off x="396000" y="954360"/>
            <a:ext cx="685080" cy="203760"/>
          </a:xfrm>
          <a:prstGeom prst="flowChartProcess">
            <a:avLst/>
          </a:prstGeom>
          <a:solidFill>
            <a:srgbClr val="FBFBFB"/>
          </a:solidFill>
          <a:ln w="6480">
            <a:solidFill>
              <a:srgbClr val="FFFFFF"/>
            </a:solidFill>
            <a:round/>
          </a:ln>
        </p:spPr>
      </p:sp>
      <p:sp>
        <p:nvSpPr>
          <p:cNvPr id="207" name="CustomShape 8"/>
          <p:cNvSpPr/>
          <p:nvPr/>
        </p:nvSpPr>
        <p:spPr>
          <a:xfrm rot="2104800" flipH="1">
            <a:off x="5002200" y="936360"/>
            <a:ext cx="648360" cy="203760"/>
          </a:xfrm>
          <a:prstGeom prst="flowChartProcess">
            <a:avLst/>
          </a:prstGeom>
          <a:solidFill>
            <a:srgbClr val="FBFBFB"/>
          </a:solidFill>
          <a:ln w="6480">
            <a:solidFill>
              <a:srgbClr val="FFFFFF"/>
            </a:solidFill>
            <a:round/>
          </a:ln>
        </p:spPr>
      </p:sp>
      <p:sp>
        <p:nvSpPr>
          <p:cNvPr id="208" name="PlaceHolder 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209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-815760" y="-815760"/>
            <a:ext cx="1638000" cy="1638000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CFAF4"/>
          </a:solidFill>
          <a:ln w="3240">
            <a:solidFill>
              <a:srgbClr val="D1C3A0"/>
            </a:solidFill>
            <a:round/>
          </a:ln>
        </p:spPr>
      </p:sp>
      <p:sp>
        <p:nvSpPr>
          <p:cNvPr id="243" name="CustomShape 2"/>
          <p:cNvSpPr/>
          <p:nvPr/>
        </p:nvSpPr>
        <p:spPr>
          <a:xfrm>
            <a:off x="168840" y="21240"/>
            <a:ext cx="1701360" cy="1701360"/>
          </a:xfrm>
          <a:prstGeom prst="ellipse">
            <a:avLst/>
          </a:prstGeom>
          <a:ln w="27360">
            <a:solidFill>
              <a:srgbClr val="FFF4DD"/>
            </a:solidFill>
            <a:round/>
          </a:ln>
        </p:spPr>
      </p:sp>
      <p:sp>
        <p:nvSpPr>
          <p:cNvPr id="244" name="CustomShape 3"/>
          <p:cNvSpPr/>
          <p:nvPr/>
        </p:nvSpPr>
        <p:spPr>
          <a:xfrm rot="2315400">
            <a:off x="182880" y="1054440"/>
            <a:ext cx="1125000" cy="1101960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AF6"/>
              </a:gs>
              <a:gs pos="100000">
                <a:srgbClr val="EED18E"/>
              </a:gs>
            </a:gsLst>
            <a:path path="circle"/>
          </a:gradFill>
          <a:ln w="7200">
            <a:solidFill>
              <a:srgbClr val="C6B792"/>
            </a:solidFill>
            <a:round/>
          </a:ln>
        </p:spPr>
      </p:sp>
      <p:sp>
        <p:nvSpPr>
          <p:cNvPr id="245" name="CustomShape 4"/>
          <p:cNvSpPr/>
          <p:nvPr/>
        </p:nvSpPr>
        <p:spPr>
          <a:xfrm>
            <a:off x="1013040" y="0"/>
            <a:ext cx="8130240" cy="68572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46" name="CustomShape 5"/>
          <p:cNvSpPr/>
          <p:nvPr/>
        </p:nvSpPr>
        <p:spPr>
          <a:xfrm>
            <a:off x="1014840" y="0"/>
            <a:ext cx="72360" cy="68572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47" name="CustomShape 6"/>
          <p:cNvSpPr/>
          <p:nvPr/>
        </p:nvSpPr>
        <p:spPr>
          <a:xfrm>
            <a:off x="2282760" y="0"/>
            <a:ext cx="6857280" cy="68572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48" name="CustomShape 7"/>
          <p:cNvSpPr/>
          <p:nvPr/>
        </p:nvSpPr>
        <p:spPr>
          <a:xfrm>
            <a:off x="2286000" y="0"/>
            <a:ext cx="75600" cy="68572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49" name="CustomShape 8"/>
          <p:cNvSpPr/>
          <p:nvPr/>
        </p:nvSpPr>
        <p:spPr>
          <a:xfrm>
            <a:off x="2172240" y="2814480"/>
            <a:ext cx="209520" cy="209520"/>
          </a:xfrm>
          <a:prstGeom prst="ellipse">
            <a:avLst/>
          </a:prstGeom>
          <a:gradFill>
            <a:gsLst>
              <a:gs pos="0">
                <a:srgbClr val="DAF5FE"/>
              </a:gs>
              <a:gs pos="100000">
                <a:srgbClr val="00AAD4"/>
              </a:gs>
            </a:gsLst>
            <a:path path="circle"/>
          </a:gradFill>
          <a:ln w="2160">
            <a:solidFill>
              <a:srgbClr val="308DA4"/>
            </a:solidFill>
            <a:round/>
          </a:ln>
        </p:spPr>
      </p:sp>
      <p:sp>
        <p:nvSpPr>
          <p:cNvPr id="250" name="CustomShape 9"/>
          <p:cNvSpPr/>
          <p:nvPr/>
        </p:nvSpPr>
        <p:spPr>
          <a:xfrm>
            <a:off x="2408040" y="2745720"/>
            <a:ext cx="63360" cy="63360"/>
          </a:xfrm>
          <a:prstGeom prst="ellipse">
            <a:avLst/>
          </a:prstGeom>
          <a:ln w="12600">
            <a:solidFill>
              <a:srgbClr val="317F93"/>
            </a:solidFill>
            <a:round/>
          </a:ln>
        </p:spPr>
      </p:sp>
      <p:sp>
        <p:nvSpPr>
          <p:cNvPr id="251" name="PlaceHolder 10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252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-815760" y="-815760"/>
            <a:ext cx="1638000" cy="1638000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CFAF4"/>
          </a:solidFill>
          <a:ln w="3240">
            <a:solidFill>
              <a:srgbClr val="D1C3A0"/>
            </a:solidFill>
            <a:round/>
          </a:ln>
        </p:spPr>
      </p:sp>
      <p:sp>
        <p:nvSpPr>
          <p:cNvPr id="286" name="CustomShape 2"/>
          <p:cNvSpPr/>
          <p:nvPr/>
        </p:nvSpPr>
        <p:spPr>
          <a:xfrm>
            <a:off x="168840" y="21240"/>
            <a:ext cx="1701360" cy="1701360"/>
          </a:xfrm>
          <a:prstGeom prst="ellipse">
            <a:avLst/>
          </a:prstGeom>
          <a:ln w="27360">
            <a:solidFill>
              <a:srgbClr val="FFF4DD"/>
            </a:solidFill>
            <a:round/>
          </a:ln>
        </p:spPr>
      </p:sp>
      <p:sp>
        <p:nvSpPr>
          <p:cNvPr id="287" name="CustomShape 3"/>
          <p:cNvSpPr/>
          <p:nvPr/>
        </p:nvSpPr>
        <p:spPr>
          <a:xfrm rot="2315400">
            <a:off x="182880" y="1054440"/>
            <a:ext cx="1125000" cy="1101960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AF6"/>
              </a:gs>
              <a:gs pos="100000">
                <a:srgbClr val="EED18E"/>
              </a:gs>
            </a:gsLst>
            <a:path path="circle"/>
          </a:gradFill>
          <a:ln w="7200">
            <a:solidFill>
              <a:srgbClr val="C6B792"/>
            </a:solidFill>
            <a:round/>
          </a:ln>
        </p:spPr>
      </p:sp>
      <p:sp>
        <p:nvSpPr>
          <p:cNvPr id="288" name="CustomShape 4"/>
          <p:cNvSpPr/>
          <p:nvPr/>
        </p:nvSpPr>
        <p:spPr>
          <a:xfrm>
            <a:off x="1013040" y="0"/>
            <a:ext cx="8130240" cy="68572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89" name="CustomShape 5"/>
          <p:cNvSpPr/>
          <p:nvPr/>
        </p:nvSpPr>
        <p:spPr>
          <a:xfrm>
            <a:off x="1014840" y="0"/>
            <a:ext cx="72360" cy="68572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90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291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-815760" y="-815760"/>
            <a:ext cx="1638000" cy="1638000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CFAF4"/>
          </a:solidFill>
          <a:ln w="3240">
            <a:solidFill>
              <a:srgbClr val="D1C3A0"/>
            </a:solidFill>
            <a:round/>
          </a:ln>
        </p:spPr>
      </p:sp>
      <p:sp>
        <p:nvSpPr>
          <p:cNvPr id="325" name="CustomShape 2"/>
          <p:cNvSpPr/>
          <p:nvPr/>
        </p:nvSpPr>
        <p:spPr>
          <a:xfrm>
            <a:off x="168840" y="21240"/>
            <a:ext cx="1701360" cy="1701360"/>
          </a:xfrm>
          <a:prstGeom prst="ellipse">
            <a:avLst/>
          </a:prstGeom>
          <a:ln w="27360">
            <a:solidFill>
              <a:srgbClr val="FFF4DD"/>
            </a:solidFill>
            <a:round/>
          </a:ln>
        </p:spPr>
      </p:sp>
      <p:sp>
        <p:nvSpPr>
          <p:cNvPr id="326" name="CustomShape 3"/>
          <p:cNvSpPr/>
          <p:nvPr/>
        </p:nvSpPr>
        <p:spPr>
          <a:xfrm rot="2315400">
            <a:off x="182880" y="1054440"/>
            <a:ext cx="1125000" cy="1101960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AF6"/>
              </a:gs>
              <a:gs pos="100000">
                <a:srgbClr val="EED18E"/>
              </a:gs>
            </a:gsLst>
            <a:path path="circle"/>
          </a:gradFill>
          <a:ln w="7200">
            <a:solidFill>
              <a:srgbClr val="C6B792"/>
            </a:solidFill>
            <a:round/>
          </a:ln>
        </p:spPr>
      </p:sp>
      <p:sp>
        <p:nvSpPr>
          <p:cNvPr id="327" name="CustomShape 4"/>
          <p:cNvSpPr/>
          <p:nvPr/>
        </p:nvSpPr>
        <p:spPr>
          <a:xfrm>
            <a:off x="1013040" y="0"/>
            <a:ext cx="8130240" cy="68572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28" name="CustomShape 5"/>
          <p:cNvSpPr/>
          <p:nvPr/>
        </p:nvSpPr>
        <p:spPr>
          <a:xfrm>
            <a:off x="1014840" y="0"/>
            <a:ext cx="72360" cy="68572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29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30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CustomShape 1"/>
          <p:cNvSpPr/>
          <p:nvPr/>
        </p:nvSpPr>
        <p:spPr>
          <a:xfrm>
            <a:off x="685800" y="428760"/>
            <a:ext cx="7771680" cy="157104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ru-RU" sz="4300" b="1">
                <a:solidFill>
                  <a:srgbClr val="35436A"/>
                </a:solidFill>
                <a:latin typeface="Gill Sans MT"/>
              </a:rPr>
              <a:t>Проект</a:t>
            </a:r>
            <a:endParaRPr/>
          </a:p>
          <a:p>
            <a:pPr>
              <a:lnSpc>
                <a:spcPct val="100000"/>
              </a:lnSpc>
            </a:pPr>
            <a:r>
              <a:rPr lang="ru-RU" sz="4000" b="1">
                <a:solidFill>
                  <a:srgbClr val="35436A"/>
                </a:solidFill>
                <a:latin typeface="Gill Sans MT"/>
              </a:rPr>
              <a:t>«Бережное отношение к хлебу»</a:t>
            </a:r>
            <a:endParaRPr/>
          </a:p>
        </p:txBody>
      </p:sp>
      <p:sp>
        <p:nvSpPr>
          <p:cNvPr id="369" name="CustomShape 2"/>
          <p:cNvSpPr/>
          <p:nvPr/>
        </p:nvSpPr>
        <p:spPr>
          <a:xfrm>
            <a:off x="4572000" y="2643120"/>
            <a:ext cx="3857040" cy="3357000"/>
          </a:xfrm>
          <a:prstGeom prst="rect">
            <a:avLst/>
          </a:prstGeom>
        </p:spPr>
        <p:txBody>
          <a:bodyPr lIns="90000" tIns="0" rIns="90000" bIns="45000"/>
          <a:lstStyle/>
          <a:p>
            <a:pPr algn="just">
              <a:lnSpc>
                <a:spcPct val="100000"/>
              </a:lnSpc>
            </a:pPr>
            <a:endParaRPr dirty="0"/>
          </a:p>
        </p:txBody>
      </p:sp>
      <p:pic>
        <p:nvPicPr>
          <p:cNvPr id="370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880" y="2348880"/>
            <a:ext cx="7314512" cy="36512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CustomShape 1"/>
          <p:cNvSpPr/>
          <p:nvPr/>
        </p:nvSpPr>
        <p:spPr>
          <a:xfrm>
            <a:off x="785880" y="571320"/>
            <a:ext cx="8000280" cy="12852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ru-RU" sz="4300" b="1">
                <a:solidFill>
                  <a:srgbClr val="637F26"/>
                </a:solidFill>
                <a:latin typeface="Gill Sans MT"/>
              </a:rPr>
              <a:t>    Натруженные руки </a:t>
            </a:r>
            <a:endParaRPr/>
          </a:p>
          <a:p>
            <a:pPr>
              <a:lnSpc>
                <a:spcPct val="100000"/>
              </a:lnSpc>
            </a:pPr>
            <a:r>
              <a:rPr lang="ru-RU" sz="4300" b="1">
                <a:solidFill>
                  <a:srgbClr val="637F26"/>
                </a:solidFill>
                <a:latin typeface="Gill Sans MT"/>
              </a:rPr>
              <a:t>                      хлебороба и пекаря</a:t>
            </a:r>
            <a:endParaRPr/>
          </a:p>
        </p:txBody>
      </p:sp>
      <p:pic>
        <p:nvPicPr>
          <p:cNvPr id="399" name="Содержимое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40" y="2500200"/>
            <a:ext cx="4142520" cy="3642480"/>
          </a:xfrm>
          <a:prstGeom prst="rect">
            <a:avLst/>
          </a:prstGeom>
        </p:spPr>
      </p:pic>
      <p:pic>
        <p:nvPicPr>
          <p:cNvPr id="400" name="Содержимое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9120" y="2500200"/>
            <a:ext cx="3857040" cy="3642480"/>
          </a:xfrm>
          <a:prstGeom prst="rect">
            <a:avLst/>
          </a:prstGeom>
        </p:spPr>
      </p:pic>
      <p:sp>
        <p:nvSpPr>
          <p:cNvPr id="401" name="CustomShape 2"/>
          <p:cNvSpPr/>
          <p:nvPr/>
        </p:nvSpPr>
        <p:spPr>
          <a:xfrm>
            <a:off x="8613720" y="6305400"/>
            <a:ext cx="456480" cy="475560"/>
          </a:xfrm>
          <a:prstGeom prst="rect">
            <a:avLst/>
          </a:prstGeom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CustomShape 1"/>
          <p:cNvSpPr/>
          <p:nvPr/>
        </p:nvSpPr>
        <p:spPr>
          <a:xfrm>
            <a:off x="857160" y="274320"/>
            <a:ext cx="735732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4300" b="1">
                <a:solidFill>
                  <a:srgbClr val="7030A0"/>
                </a:solidFill>
                <a:latin typeface="Gill Sans MT"/>
              </a:rPr>
              <a:t>Памятник «Женщины блокады»</a:t>
            </a:r>
            <a:endParaRPr/>
          </a:p>
        </p:txBody>
      </p:sp>
      <p:pic>
        <p:nvPicPr>
          <p:cNvPr id="405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520" y="46885320"/>
            <a:ext cx="4761720" cy="2361600"/>
          </a:xfrm>
          <a:prstGeom prst="rect">
            <a:avLst/>
          </a:prstGeom>
        </p:spPr>
      </p:pic>
      <p:pic>
        <p:nvPicPr>
          <p:cNvPr id="406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4280" y="1643040"/>
            <a:ext cx="7000200" cy="4714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CustomShape 1"/>
          <p:cNvSpPr/>
          <p:nvPr/>
        </p:nvSpPr>
        <p:spPr>
          <a:xfrm>
            <a:off x="714240" y="428760"/>
            <a:ext cx="7571880" cy="8564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4300" b="1">
                <a:solidFill>
                  <a:srgbClr val="808080"/>
                </a:solidFill>
                <a:latin typeface="Gill Sans MT"/>
              </a:rPr>
              <a:t>Блокадный хлеб Ленинграда</a:t>
            </a:r>
            <a:endParaRPr/>
          </a:p>
        </p:txBody>
      </p:sp>
      <p:pic>
        <p:nvPicPr>
          <p:cNvPr id="408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0" y="1500120"/>
            <a:ext cx="5428440" cy="3785400"/>
          </a:xfrm>
          <a:prstGeom prst="rect">
            <a:avLst/>
          </a:prstGeom>
        </p:spPr>
      </p:pic>
      <p:sp>
        <p:nvSpPr>
          <p:cNvPr id="409" name="CustomShape 2"/>
          <p:cNvSpPr/>
          <p:nvPr/>
        </p:nvSpPr>
        <p:spPr>
          <a:xfrm rot="10800000" flipV="1">
            <a:off x="714960" y="5229200"/>
            <a:ext cx="7929000" cy="136815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4C4C4"/>
              </a:gs>
            </a:gsLst>
            <a:path path="circle"/>
          </a:gradFill>
        </p:spPr>
        <p:txBody>
          <a:bodyPr lIns="90000" tIns="45000" rIns="90000" bIns="45000"/>
          <a:lstStyle/>
          <a:p>
            <a:r>
              <a:rPr lang="ru-RU" sz="3600" b="1">
                <a:solidFill>
                  <a:srgbClr val="C00000"/>
                </a:solidFill>
                <a:latin typeface="Gill Sans MT"/>
              </a:rPr>
              <a:t>125 грамм на человека в сутки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1435680" y="274320"/>
            <a:ext cx="749736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ru-RU" sz="4300" b="1">
                <a:solidFill>
                  <a:srgbClr val="C00000"/>
                </a:solidFill>
                <a:latin typeface="Gill Sans MT"/>
              </a:rPr>
              <a:t>Каравай, лаваш, пита, тортилья, </a:t>
            </a:r>
            <a:endParaRPr/>
          </a:p>
          <a:p>
            <a:pPr>
              <a:lnSpc>
                <a:spcPct val="100000"/>
              </a:lnSpc>
            </a:pPr>
            <a:r>
              <a:rPr lang="ru-RU" sz="4300" b="1">
                <a:solidFill>
                  <a:srgbClr val="C00000"/>
                </a:solidFill>
                <a:latin typeface="Gill Sans MT"/>
              </a:rPr>
              <a:t>багет, маца …</a:t>
            </a:r>
            <a:endParaRPr/>
          </a:p>
        </p:txBody>
      </p:sp>
      <p:pic>
        <p:nvPicPr>
          <p:cNvPr id="411" name="Содержимое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1360" y="1785960"/>
            <a:ext cx="7286040" cy="42854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CustomShape 1"/>
          <p:cNvSpPr/>
          <p:nvPr/>
        </p:nvSpPr>
        <p:spPr>
          <a:xfrm>
            <a:off x="827640" y="274320"/>
            <a:ext cx="810540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4300">
                <a:solidFill>
                  <a:srgbClr val="572314"/>
                </a:solidFill>
                <a:latin typeface="Gill Sans MT"/>
              </a:rPr>
              <a:t>Крендели, бублики, калачи…</a:t>
            </a:r>
            <a:endParaRPr/>
          </a:p>
        </p:txBody>
      </p:sp>
      <p:pic>
        <p:nvPicPr>
          <p:cNvPr id="41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7640" y="1989000"/>
            <a:ext cx="4968000" cy="37436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55440" y="-162000"/>
            <a:ext cx="304200" cy="304200"/>
          </a:xfrm>
          <a:prstGeom prst="rect">
            <a:avLst/>
          </a:prstGeom>
        </p:spPr>
      </p:sp>
      <p:sp>
        <p:nvSpPr>
          <p:cNvPr id="415" name="CustomShape 2"/>
          <p:cNvSpPr/>
          <p:nvPr/>
        </p:nvSpPr>
        <p:spPr>
          <a:xfrm>
            <a:off x="55440" y="-162000"/>
            <a:ext cx="304200" cy="304200"/>
          </a:xfrm>
          <a:prstGeom prst="rect">
            <a:avLst/>
          </a:prstGeom>
        </p:spPr>
      </p:sp>
      <p:pic>
        <p:nvPicPr>
          <p:cNvPr id="416" name="Picture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760" y="3786120"/>
            <a:ext cx="3809160" cy="2685240"/>
          </a:xfrm>
          <a:prstGeom prst="rect">
            <a:avLst/>
          </a:prstGeom>
        </p:spPr>
      </p:pic>
      <p:pic>
        <p:nvPicPr>
          <p:cNvPr id="417" name="Picture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760" y="571320"/>
            <a:ext cx="4142520" cy="3428280"/>
          </a:xfrm>
          <a:prstGeom prst="rect">
            <a:avLst/>
          </a:prstGeom>
          <a:ln w="57240">
            <a:solidFill>
              <a:srgbClr val="FEB80A"/>
            </a:solidFill>
            <a:round/>
          </a:ln>
        </p:spPr>
      </p:pic>
      <p:sp>
        <p:nvSpPr>
          <p:cNvPr id="418" name="CustomShape 3"/>
          <p:cNvSpPr/>
          <p:nvPr/>
        </p:nvSpPr>
        <p:spPr>
          <a:xfrm>
            <a:off x="285840" y="4429080"/>
            <a:ext cx="8429040" cy="21009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4400" b="1">
                <a:solidFill>
                  <a:srgbClr val="000000"/>
                </a:solidFill>
                <a:latin typeface="Arial"/>
              </a:rPr>
              <a:t>Рижский, украинский, </a:t>
            </a:r>
            <a:endParaRPr/>
          </a:p>
          <a:p>
            <a:pPr>
              <a:lnSpc>
                <a:spcPct val="100000"/>
              </a:lnSpc>
            </a:pPr>
            <a:r>
              <a:rPr lang="ru-RU" sz="4400" b="1">
                <a:solidFill>
                  <a:srgbClr val="000000"/>
                </a:solidFill>
                <a:latin typeface="Arial"/>
              </a:rPr>
              <a:t>бородинский, </a:t>
            </a:r>
            <a:endParaRPr/>
          </a:p>
          <a:p>
            <a:pPr>
              <a:lnSpc>
                <a:spcPct val="100000"/>
              </a:lnSpc>
            </a:pPr>
            <a:r>
              <a:rPr lang="ru-RU" sz="4400" b="1">
                <a:solidFill>
                  <a:srgbClr val="000000"/>
                </a:solidFill>
                <a:latin typeface="Arial"/>
              </a:rPr>
              <a:t>российский…</a:t>
            </a:r>
            <a:endParaRPr/>
          </a:p>
        </p:txBody>
      </p:sp>
      <p:pic>
        <p:nvPicPr>
          <p:cNvPr id="419" name="Picture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3680" y="500040"/>
            <a:ext cx="3499920" cy="29282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251520" y="2492896"/>
            <a:ext cx="8726880" cy="3671744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2800" b="1" dirty="0" smtClean="0">
                <a:solidFill>
                  <a:srgbClr val="572314"/>
                </a:solidFill>
                <a:latin typeface="Gill Sans MT"/>
              </a:rPr>
              <a:t>Вопросы.</a:t>
            </a:r>
          </a:p>
          <a:p>
            <a:r>
              <a:rPr lang="ru-RU" sz="2800" b="1" dirty="0" smtClean="0">
                <a:solidFill>
                  <a:srgbClr val="572314"/>
                </a:solidFill>
                <a:latin typeface="Gill Sans MT"/>
              </a:rPr>
              <a:t>1.Как </a:t>
            </a:r>
            <a:r>
              <a:rPr lang="ru-RU" sz="2800" b="1" dirty="0">
                <a:solidFill>
                  <a:srgbClr val="572314"/>
                </a:solidFill>
                <a:latin typeface="Gill Sans MT"/>
              </a:rPr>
              <a:t>правильно хранить хлеб?</a:t>
            </a:r>
            <a:endParaRPr dirty="0"/>
          </a:p>
          <a:p>
            <a:r>
              <a:rPr lang="ru-RU" sz="2800" b="1" dirty="0">
                <a:solidFill>
                  <a:srgbClr val="572314"/>
                </a:solidFill>
                <a:latin typeface="Gill Sans MT"/>
              </a:rPr>
              <a:t>2. Можно ли сделать мягким черствый </a:t>
            </a:r>
            <a:r>
              <a:rPr lang="ru-RU" sz="2800" b="1" dirty="0">
                <a:solidFill>
                  <a:srgbClr val="572314"/>
                </a:solidFill>
                <a:latin typeface="Gill Sans MT"/>
              </a:rPr>
              <a:t>хлеб</a:t>
            </a:r>
            <a:r>
              <a:rPr lang="ru-RU" sz="2800" b="1" dirty="0">
                <a:solidFill>
                  <a:srgbClr val="572314"/>
                </a:solidFill>
                <a:latin typeface="Gill Sans MT"/>
              </a:rPr>
              <a:t> </a:t>
            </a:r>
            <a:r>
              <a:rPr lang="ru-RU" sz="2800" b="1" dirty="0">
                <a:solidFill>
                  <a:srgbClr val="572314"/>
                </a:solidFill>
                <a:latin typeface="Gill Sans MT"/>
              </a:rPr>
              <a:t>мягким </a:t>
            </a:r>
            <a:r>
              <a:rPr lang="ru-RU" sz="2800" b="1" dirty="0" smtClean="0">
                <a:solidFill>
                  <a:srgbClr val="572314"/>
                </a:solidFill>
                <a:latin typeface="Gill Sans MT"/>
              </a:rPr>
              <a:t>?</a:t>
            </a:r>
          </a:p>
          <a:p>
            <a:r>
              <a:rPr lang="ru-RU" sz="2800" b="1" dirty="0" smtClean="0">
                <a:solidFill>
                  <a:srgbClr val="572314"/>
                </a:solidFill>
                <a:latin typeface="Gill Sans MT"/>
              </a:rPr>
              <a:t>3. Какие блюда можно приготовить из хлеба?</a:t>
            </a:r>
            <a:endParaRPr lang="ru-RU" sz="2800" b="1" dirty="0">
              <a:solidFill>
                <a:srgbClr val="572314"/>
              </a:solidFill>
              <a:latin typeface="Gill Sans MT"/>
            </a:endParaRPr>
          </a:p>
        </p:txBody>
      </p:sp>
      <p:pic>
        <p:nvPicPr>
          <p:cNvPr id="422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2000" y="692640"/>
            <a:ext cx="2951640" cy="16556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5" name="Диаграмма 1"/>
          <p:cNvGraphicFramePr/>
          <p:nvPr/>
        </p:nvGraphicFramePr>
        <p:xfrm>
          <a:off x="1357200" y="714240"/>
          <a:ext cx="7286040" cy="5285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ustomShape 1"/>
          <p:cNvSpPr/>
          <p:nvPr/>
        </p:nvSpPr>
        <p:spPr>
          <a:xfrm>
            <a:off x="457200" y="274680"/>
            <a:ext cx="8228880" cy="17247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ru-RU" sz="4300" b="1">
                <a:solidFill>
                  <a:srgbClr val="967D42"/>
                </a:solidFill>
                <a:latin typeface="Gill Sans MT"/>
              </a:rPr>
              <a:t>Почему хлеб плесневеет ?</a:t>
            </a:r>
            <a:endParaRPr/>
          </a:p>
          <a:p>
            <a:pPr>
              <a:lnSpc>
                <a:spcPct val="100000"/>
              </a:lnSpc>
            </a:pPr>
            <a:r>
              <a:rPr lang="ru-RU" sz="4300" b="1">
                <a:solidFill>
                  <a:srgbClr val="967D42"/>
                </a:solidFill>
                <a:latin typeface="Gill Sans MT"/>
              </a:rPr>
              <a:t>Мы неправильно его храним.</a:t>
            </a:r>
            <a:endParaRPr/>
          </a:p>
        </p:txBody>
      </p:sp>
      <p:pic>
        <p:nvPicPr>
          <p:cNvPr id="427" name="Содержимое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760" y="2500200"/>
            <a:ext cx="3656880" cy="3071160"/>
          </a:xfrm>
          <a:prstGeom prst="rect">
            <a:avLst/>
          </a:prstGeom>
        </p:spPr>
      </p:pic>
      <p:sp>
        <p:nvSpPr>
          <p:cNvPr id="428" name="CustomShape 2"/>
          <p:cNvSpPr/>
          <p:nvPr/>
        </p:nvSpPr>
        <p:spPr>
          <a:xfrm>
            <a:off x="8613720" y="6305400"/>
            <a:ext cx="456480" cy="475560"/>
          </a:xfrm>
          <a:prstGeom prst="rect">
            <a:avLst/>
          </a:prstGeom>
        </p:spPr>
      </p:sp>
      <p:pic>
        <p:nvPicPr>
          <p:cNvPr id="429" name="Рисунок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0080" y="2500200"/>
            <a:ext cx="3857040" cy="30711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ustomShape 1"/>
          <p:cNvSpPr/>
          <p:nvPr/>
        </p:nvSpPr>
        <p:spPr>
          <a:xfrm>
            <a:off x="457200" y="857160"/>
            <a:ext cx="4042800" cy="13564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ru-RU" sz="2800" b="1">
                <a:solidFill>
                  <a:srgbClr val="611617"/>
                </a:solidFill>
                <a:latin typeface="Gill Sans MT"/>
              </a:rPr>
              <a:t>Холодильник или хлебница? 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b="1">
                <a:solidFill>
                  <a:srgbClr val="611617"/>
                </a:solidFill>
                <a:latin typeface="Gill Sans MT"/>
              </a:rPr>
              <a:t>Все за и против.</a:t>
            </a:r>
            <a:endParaRPr/>
          </a:p>
        </p:txBody>
      </p:sp>
      <p:pic>
        <p:nvPicPr>
          <p:cNvPr id="431" name="Содержимое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880" y="3286080"/>
            <a:ext cx="2642400" cy="2856960"/>
          </a:xfrm>
          <a:prstGeom prst="rect">
            <a:avLst/>
          </a:prstGeom>
        </p:spPr>
      </p:pic>
      <p:sp>
        <p:nvSpPr>
          <p:cNvPr id="432" name="CustomShape 2"/>
          <p:cNvSpPr/>
          <p:nvPr/>
        </p:nvSpPr>
        <p:spPr>
          <a:xfrm>
            <a:off x="8613720" y="6305400"/>
            <a:ext cx="456480" cy="475560"/>
          </a:xfrm>
          <a:prstGeom prst="rect">
            <a:avLst/>
          </a:prstGeom>
        </p:spPr>
      </p:sp>
      <p:pic>
        <p:nvPicPr>
          <p:cNvPr id="433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6200" y="857160"/>
            <a:ext cx="3785400" cy="52855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857160" y="274320"/>
            <a:ext cx="778608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4300" b="1">
                <a:solidFill>
                  <a:srgbClr val="FF9900"/>
                </a:solidFill>
                <a:latin typeface="Gill Sans MT"/>
              </a:rPr>
              <a:t>Хлеб – это жизнь</a:t>
            </a:r>
            <a:endParaRPr/>
          </a:p>
        </p:txBody>
      </p:sp>
      <p:pic>
        <p:nvPicPr>
          <p:cNvPr id="372" name="Содержимое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7200" y="1785960"/>
            <a:ext cx="3214080" cy="3285360"/>
          </a:xfrm>
          <a:prstGeom prst="rect">
            <a:avLst/>
          </a:prstGeom>
        </p:spPr>
      </p:pic>
      <p:pic>
        <p:nvPicPr>
          <p:cNvPr id="373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0760" y="3357720"/>
            <a:ext cx="3656880" cy="2428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ustomShape 1"/>
          <p:cNvSpPr/>
          <p:nvPr/>
        </p:nvSpPr>
        <p:spPr>
          <a:xfrm>
            <a:off x="539552" y="571320"/>
            <a:ext cx="8317888" cy="5954024"/>
          </a:xfrm>
          <a:prstGeom prst="rect">
            <a:avLst/>
          </a:prstGeom>
          <a:solidFill>
            <a:srgbClr val="FFFF99"/>
          </a:solidFill>
          <a:ln w="9360">
            <a:solidFill>
              <a:srgbClr val="338FA6"/>
            </a:solidFill>
            <a:rou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>
                <a:solidFill>
                  <a:srgbClr val="CC3300"/>
                </a:solidFill>
                <a:latin typeface="Gill Sans MT"/>
              </a:rPr>
              <a:t>Основные правила хранения хлеба: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ru-RU" sz="3200" b="1">
                <a:solidFill>
                  <a:srgbClr val="7030A0"/>
                </a:solidFill>
                <a:latin typeface="Gill Sans MT"/>
              </a:rPr>
              <a:t>  Храните хлеб, завернутым в бумагу или льняную ткань в хлебнице из натурального дерева.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3200" b="1">
                <a:solidFill>
                  <a:srgbClr val="7030A0"/>
                </a:solidFill>
                <a:latin typeface="Gill Sans MT"/>
              </a:rPr>
              <a:t>2.  Храните хлеб при комнатной  температуре     или в морозильной камере, но не в холодильнике.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3200" b="1">
                <a:solidFill>
                  <a:srgbClr val="7030A0"/>
                </a:solidFill>
                <a:latin typeface="Gill Sans MT"/>
              </a:rPr>
              <a:t>3.  Лучший способ хранения - не покупайте лишний хлеб!</a:t>
            </a:r>
            <a:endParaRPr/>
          </a:p>
        </p:txBody>
      </p:sp>
      <p:sp>
        <p:nvSpPr>
          <p:cNvPr id="435" name="CustomShape 2"/>
          <p:cNvSpPr/>
          <p:nvPr/>
        </p:nvSpPr>
        <p:spPr>
          <a:xfrm>
            <a:off x="8613720" y="6305400"/>
            <a:ext cx="456480" cy="475560"/>
          </a:xfrm>
          <a:prstGeom prst="rect">
            <a:avLst/>
          </a:prstGeom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CustomShape 1"/>
          <p:cNvSpPr/>
          <p:nvPr/>
        </p:nvSpPr>
        <p:spPr>
          <a:xfrm>
            <a:off x="642960" y="428760"/>
            <a:ext cx="8290080" cy="32140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/>
          </a:p>
          <a:p>
            <a:r>
              <a:rPr lang="ru-RU" sz="4400" b="1">
                <a:solidFill>
                  <a:srgbClr val="0070C0"/>
                </a:solidFill>
                <a:latin typeface="Gill Sans MT"/>
              </a:rPr>
              <a:t>100 грамм </a:t>
            </a:r>
            <a:r>
              <a:rPr lang="ru-RU" sz="4000">
                <a:solidFill>
                  <a:srgbClr val="572314"/>
                </a:solidFill>
                <a:latin typeface="Gill Sans MT"/>
              </a:rPr>
              <a:t>выброшенного хлеба в день</a:t>
            </a:r>
            <a:endParaRPr/>
          </a:p>
          <a:p>
            <a:r>
              <a:rPr lang="ru-RU" sz="4300">
                <a:solidFill>
                  <a:srgbClr val="572314"/>
                </a:solidFill>
                <a:latin typeface="Gill Sans MT"/>
              </a:rPr>
              <a:t>    </a:t>
            </a:r>
            <a:r>
              <a:rPr lang="ru-RU" sz="4300" b="1">
                <a:solidFill>
                  <a:srgbClr val="FF0000"/>
                </a:solidFill>
                <a:latin typeface="Gill Sans MT"/>
              </a:rPr>
              <a:t>36, 5 килограмм </a:t>
            </a:r>
            <a:r>
              <a:rPr lang="ru-RU" sz="4300">
                <a:solidFill>
                  <a:srgbClr val="572314"/>
                </a:solidFill>
                <a:latin typeface="Gill Sans MT"/>
              </a:rPr>
              <a:t>в год</a:t>
            </a:r>
            <a:endParaRPr/>
          </a:p>
          <a:p>
            <a:endParaRPr/>
          </a:p>
          <a:p>
            <a:r>
              <a:rPr lang="ru-RU" sz="4300">
                <a:solidFill>
                  <a:srgbClr val="572314"/>
                </a:solidFill>
                <a:latin typeface="Gill Sans MT"/>
              </a:rPr>
              <a:t>           </a:t>
            </a:r>
            <a:r>
              <a:rPr lang="ru-RU" sz="4300" b="1">
                <a:solidFill>
                  <a:srgbClr val="00B050"/>
                </a:solidFill>
                <a:latin typeface="Gill Sans MT"/>
              </a:rPr>
              <a:t>1300 рублей, </a:t>
            </a:r>
            <a:r>
              <a:rPr lang="ru-RU" sz="4300">
                <a:solidFill>
                  <a:srgbClr val="572314"/>
                </a:solidFill>
                <a:latin typeface="Gill Sans MT"/>
              </a:rPr>
              <a:t>выброшенных из           семейного бюджета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437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240" y="4071960"/>
            <a:ext cx="3857040" cy="214236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CustomShape 1"/>
          <p:cNvSpPr/>
          <p:nvPr/>
        </p:nvSpPr>
        <p:spPr>
          <a:xfrm>
            <a:off x="457200" y="274680"/>
            <a:ext cx="8228880" cy="10818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ru-RU" sz="4300" b="1">
                <a:solidFill>
                  <a:srgbClr val="00B050"/>
                </a:solidFill>
                <a:latin typeface="Gill Sans MT"/>
              </a:rPr>
              <a:t>Оригинальные блюда</a:t>
            </a:r>
            <a:endParaRPr/>
          </a:p>
          <a:p>
            <a:pPr>
              <a:lnSpc>
                <a:spcPct val="100000"/>
              </a:lnSpc>
            </a:pPr>
            <a:r>
              <a:rPr lang="ru-RU" sz="4300" b="1">
                <a:solidFill>
                  <a:srgbClr val="00B050"/>
                </a:solidFill>
                <a:latin typeface="Gill Sans MT"/>
              </a:rPr>
              <a:t>                       из черствого хлеба</a:t>
            </a:r>
            <a:endParaRPr/>
          </a:p>
        </p:txBody>
      </p:sp>
      <p:pic>
        <p:nvPicPr>
          <p:cNvPr id="439" name="Содержимое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960" y="1571760"/>
            <a:ext cx="3714120" cy="2214000"/>
          </a:xfrm>
          <a:prstGeom prst="rect">
            <a:avLst/>
          </a:prstGeom>
        </p:spPr>
      </p:pic>
      <p:sp>
        <p:nvSpPr>
          <p:cNvPr id="440" name="CustomShape 2"/>
          <p:cNvSpPr/>
          <p:nvPr/>
        </p:nvSpPr>
        <p:spPr>
          <a:xfrm>
            <a:off x="8613720" y="6305400"/>
            <a:ext cx="456480" cy="475560"/>
          </a:xfrm>
          <a:prstGeom prst="rect">
            <a:avLst/>
          </a:prstGeom>
        </p:spPr>
      </p:sp>
      <p:pic>
        <p:nvPicPr>
          <p:cNvPr id="441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57880" y="1714320"/>
            <a:ext cx="3142440" cy="3142440"/>
          </a:xfrm>
          <a:prstGeom prst="rect">
            <a:avLst/>
          </a:prstGeom>
        </p:spPr>
      </p:pic>
      <p:pic>
        <p:nvPicPr>
          <p:cNvPr id="442" name="Рисунок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28840" y="4071960"/>
            <a:ext cx="4380840" cy="257112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CustomShape 1"/>
          <p:cNvSpPr/>
          <p:nvPr/>
        </p:nvSpPr>
        <p:spPr>
          <a:xfrm>
            <a:off x="755576" y="908720"/>
            <a:ext cx="7673464" cy="1872208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ru-RU" sz="4400" b="1" dirty="0" smtClean="0">
                <a:solidFill>
                  <a:srgbClr val="611617"/>
                </a:solidFill>
                <a:latin typeface="Gill Sans MT"/>
              </a:rPr>
              <a:t>Берегите </a:t>
            </a:r>
            <a:r>
              <a:rPr lang="ru-RU" sz="4400" b="1" dirty="0">
                <a:solidFill>
                  <a:srgbClr val="611617"/>
                </a:solidFill>
                <a:latin typeface="Gill Sans MT"/>
              </a:rPr>
              <a:t>хлеб!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4400" b="1" dirty="0">
                <a:solidFill>
                  <a:srgbClr val="611617"/>
                </a:solidFill>
                <a:latin typeface="Gill Sans MT"/>
              </a:rPr>
              <a:t>Хлеб - наше богатство.</a:t>
            </a:r>
            <a:endParaRPr dirty="0"/>
          </a:p>
        </p:txBody>
      </p:sp>
      <p:sp>
        <p:nvSpPr>
          <p:cNvPr id="446" name="CustomShape 2"/>
          <p:cNvSpPr/>
          <p:nvPr/>
        </p:nvSpPr>
        <p:spPr>
          <a:xfrm>
            <a:off x="8613720" y="6305400"/>
            <a:ext cx="456480" cy="475560"/>
          </a:xfrm>
          <a:prstGeom prst="rect">
            <a:avLst/>
          </a:prstGeom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ustomShape 1"/>
          <p:cNvSpPr/>
          <p:nvPr/>
        </p:nvSpPr>
        <p:spPr>
          <a:xfrm>
            <a:off x="857160" y="274320"/>
            <a:ext cx="800028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4300" b="1">
                <a:solidFill>
                  <a:srgbClr val="C58D01"/>
                </a:solidFill>
                <a:latin typeface="Gill Sans MT"/>
              </a:rPr>
              <a:t>От поля до стола</a:t>
            </a:r>
            <a:endParaRPr/>
          </a:p>
        </p:txBody>
      </p:sp>
      <p:pic>
        <p:nvPicPr>
          <p:cNvPr id="375" name="Содержимое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2071800"/>
            <a:ext cx="3714120" cy="2856960"/>
          </a:xfrm>
          <a:prstGeom prst="rect">
            <a:avLst/>
          </a:prstGeom>
        </p:spPr>
      </p:pic>
      <p:pic>
        <p:nvPicPr>
          <p:cNvPr id="376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3680" y="3357720"/>
            <a:ext cx="3656880" cy="29300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457200" y="274680"/>
            <a:ext cx="8228880" cy="796320"/>
          </a:xfrm>
          <a:prstGeom prst="rect">
            <a:avLst/>
          </a:prstGeom>
          <a:gradFill>
            <a:gsLst>
              <a:gs pos="0">
                <a:srgbClr val="FFF6EC"/>
              </a:gs>
              <a:gs pos="50000">
                <a:srgbClr val="FFDFBB"/>
              </a:gs>
              <a:gs pos="100000">
                <a:srgbClr val="FFF6EC"/>
              </a:gs>
            </a:gsLst>
            <a:lin ang="16200000"/>
          </a:gradFill>
          <a:ln w="9360">
            <a:solidFill>
              <a:srgbClr val="FEB603"/>
            </a:solidFill>
            <a:rou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4300" b="1">
                <a:solidFill>
                  <a:srgbClr val="637F26"/>
                </a:solidFill>
                <a:latin typeface="Gill Sans MT"/>
              </a:rPr>
              <a:t>Обоснование выбора проекта</a:t>
            </a:r>
            <a:endParaRPr/>
          </a:p>
        </p:txBody>
      </p:sp>
      <p:sp>
        <p:nvSpPr>
          <p:cNvPr id="378" name="CustomShape 2"/>
          <p:cNvSpPr/>
          <p:nvPr/>
        </p:nvSpPr>
        <p:spPr>
          <a:xfrm>
            <a:off x="467544" y="1772816"/>
            <a:ext cx="3960816" cy="4656064"/>
          </a:xfrm>
          <a:prstGeom prst="rect">
            <a:avLst/>
          </a:prstGeom>
          <a:gradFill>
            <a:gsLst>
              <a:gs pos="0">
                <a:srgbClr val="F1FCE7"/>
              </a:gs>
              <a:gs pos="50000">
                <a:srgbClr val="D0F4A3"/>
              </a:gs>
              <a:gs pos="100000">
                <a:srgbClr val="F1FCE7"/>
              </a:gs>
            </a:gsLst>
            <a:lin ang="16200000"/>
          </a:gradFill>
          <a:ln w="9360">
            <a:solidFill>
              <a:srgbClr val="82A92E"/>
            </a:solidFill>
            <a:rou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C00000"/>
                </a:solidFill>
                <a:latin typeface="Gill Sans MT"/>
              </a:rPr>
              <a:t> </a:t>
            </a:r>
            <a:r>
              <a:rPr lang="ru-RU" sz="3200" b="1" u="sng" dirty="0">
                <a:solidFill>
                  <a:srgbClr val="4B3E21"/>
                </a:solidFill>
                <a:latin typeface="Gill Sans MT"/>
              </a:rPr>
              <a:t>Проблема: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" charset="2"/>
              <a:buChar char=""/>
            </a:pPr>
            <a:r>
              <a:rPr lang="ru-RU" sz="2000" b="1" dirty="0">
                <a:solidFill>
                  <a:srgbClr val="0070C0"/>
                </a:solidFill>
                <a:latin typeface="Gill Sans MT"/>
              </a:rPr>
              <a:t>Почему люди выбрасывают хлеб?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" charset="2"/>
              <a:buChar char=""/>
            </a:pPr>
            <a:r>
              <a:rPr lang="ru-RU" sz="2000" b="1" dirty="0">
                <a:solidFill>
                  <a:srgbClr val="0070C0"/>
                </a:solidFill>
                <a:latin typeface="Gill Sans MT"/>
              </a:rPr>
              <a:t>Может они не знают как его правильно использовать? Или они считают, что его много и он дешевый?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" charset="2"/>
              <a:buChar char=""/>
            </a:pPr>
            <a:r>
              <a:rPr lang="ru-RU" sz="2000" b="1" dirty="0">
                <a:solidFill>
                  <a:srgbClr val="0070C0"/>
                </a:solidFill>
                <a:latin typeface="Gill Sans MT"/>
              </a:rPr>
              <a:t>Что нужно сделать, чтобы сохранить хлеб, купленный в магазине? Как использовать его полностью, без остатка? </a:t>
            </a:r>
            <a:endParaRPr dirty="0"/>
          </a:p>
        </p:txBody>
      </p:sp>
      <p:sp>
        <p:nvSpPr>
          <p:cNvPr id="379" name="CustomShape 3"/>
          <p:cNvSpPr/>
          <p:nvPr/>
        </p:nvSpPr>
        <p:spPr>
          <a:xfrm>
            <a:off x="4857840" y="2781000"/>
            <a:ext cx="3785400" cy="3647880"/>
          </a:xfrm>
          <a:prstGeom prst="rect">
            <a:avLst/>
          </a:prstGeom>
          <a:gradFill>
            <a:gsLst>
              <a:gs pos="0">
                <a:srgbClr val="FFF6EC"/>
              </a:gs>
              <a:gs pos="50000">
                <a:srgbClr val="FFDFBB"/>
              </a:gs>
              <a:gs pos="100000">
                <a:srgbClr val="FFF6EC"/>
              </a:gs>
            </a:gsLst>
            <a:lin ang="16200000"/>
          </a:gradFill>
          <a:ln w="9360">
            <a:solidFill>
              <a:srgbClr val="FEB603"/>
            </a:solidFill>
            <a:rou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>
                <a:solidFill>
                  <a:srgbClr val="425519"/>
                </a:solidFill>
                <a:latin typeface="Gill Sans MT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80" name="CustomShape 4"/>
          <p:cNvSpPr/>
          <p:nvPr/>
        </p:nvSpPr>
        <p:spPr>
          <a:xfrm>
            <a:off x="8613720" y="6305400"/>
            <a:ext cx="456480" cy="475560"/>
          </a:xfrm>
          <a:prstGeom prst="rect">
            <a:avLst/>
          </a:prstGeom>
        </p:spPr>
      </p:sp>
      <p:pic>
        <p:nvPicPr>
          <p:cNvPr id="381" name="Рисунок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7840" y="2781000"/>
            <a:ext cx="3828240" cy="36478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ustomShape 1"/>
          <p:cNvSpPr/>
          <p:nvPr/>
        </p:nvSpPr>
        <p:spPr>
          <a:xfrm>
            <a:off x="899592" y="1124640"/>
            <a:ext cx="6552048" cy="4680624"/>
          </a:xfrm>
          <a:prstGeom prst="rect">
            <a:avLst/>
          </a:prstGeom>
          <a:solidFill>
            <a:srgbClr val="FED46C"/>
          </a:solidFill>
          <a:ln w="38160">
            <a:solidFill>
              <a:srgbClr val="002060"/>
            </a:solidFill>
            <a:rou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3200" b="1" u="sng" dirty="0" smtClean="0">
              <a:solidFill>
                <a:srgbClr val="35436A"/>
              </a:solidFill>
              <a:latin typeface="Gill Sans MT"/>
            </a:endParaRPr>
          </a:p>
          <a:p>
            <a:pPr>
              <a:lnSpc>
                <a:spcPct val="100000"/>
              </a:lnSpc>
            </a:pPr>
            <a:endParaRPr lang="ru-RU" sz="3200" b="1" u="sng" dirty="0">
              <a:solidFill>
                <a:srgbClr val="35436A"/>
              </a:solidFill>
              <a:latin typeface="Gill Sans MT"/>
            </a:endParaRPr>
          </a:p>
          <a:p>
            <a:pPr>
              <a:lnSpc>
                <a:spcPct val="100000"/>
              </a:lnSpc>
            </a:pPr>
            <a:r>
              <a:rPr lang="ru-RU" sz="3200" b="1" u="sng" dirty="0" smtClean="0">
                <a:solidFill>
                  <a:srgbClr val="35436A"/>
                </a:solidFill>
                <a:latin typeface="Gill Sans MT"/>
              </a:rPr>
              <a:t>Цель</a:t>
            </a:r>
            <a:r>
              <a:rPr lang="ru-RU" sz="3200" dirty="0" smtClean="0">
                <a:solidFill>
                  <a:srgbClr val="35436A"/>
                </a:solidFill>
                <a:latin typeface="Gill Sans MT"/>
              </a:rPr>
              <a:t>:</a:t>
            </a:r>
            <a:r>
              <a:rPr lang="ru-RU" sz="3200" dirty="0"/>
              <a:t> </a:t>
            </a:r>
            <a:r>
              <a:rPr lang="ru-RU" sz="3200" b="1" dirty="0" smtClean="0">
                <a:solidFill>
                  <a:srgbClr val="425519"/>
                </a:solidFill>
                <a:latin typeface="Gill Sans MT"/>
              </a:rPr>
              <a:t>донести </a:t>
            </a:r>
            <a:r>
              <a:rPr lang="ru-RU" sz="3200" b="1" dirty="0">
                <a:solidFill>
                  <a:srgbClr val="425519"/>
                </a:solidFill>
                <a:latin typeface="Gill Sans MT"/>
              </a:rPr>
              <a:t>до окружающих ценность и значимость хлеба, бережное отношение </a:t>
            </a:r>
            <a:r>
              <a:rPr lang="ru-RU" sz="3200" b="1" dirty="0" smtClean="0">
                <a:solidFill>
                  <a:srgbClr val="425519"/>
                </a:solidFill>
                <a:latin typeface="Gill Sans MT"/>
              </a:rPr>
              <a:t>к </a:t>
            </a:r>
            <a:r>
              <a:rPr lang="ru-RU" sz="3200" b="1" dirty="0">
                <a:solidFill>
                  <a:srgbClr val="425519"/>
                </a:solidFill>
                <a:latin typeface="Gill Sans MT"/>
              </a:rPr>
              <a:t>нему</a:t>
            </a:r>
            <a:endParaRPr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CustomShape 1"/>
          <p:cNvSpPr/>
          <p:nvPr/>
        </p:nvSpPr>
        <p:spPr>
          <a:xfrm>
            <a:off x="251520" y="0"/>
            <a:ext cx="8320440" cy="6309320"/>
          </a:xfrm>
          <a:prstGeom prst="rect">
            <a:avLst/>
          </a:prstGeom>
          <a:gradFill>
            <a:gsLst>
              <a:gs pos="0">
                <a:srgbClr val="F1FCE7"/>
              </a:gs>
              <a:gs pos="50000">
                <a:srgbClr val="D0F4A3"/>
              </a:gs>
              <a:gs pos="100000">
                <a:srgbClr val="F1FCE7"/>
              </a:gs>
            </a:gsLst>
            <a:lin ang="16200000"/>
          </a:gradFill>
          <a:ln w="9360">
            <a:solidFill>
              <a:srgbClr val="82A92E"/>
            </a:solidFill>
            <a:round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3200" b="1" u="sng">
                <a:solidFill>
                  <a:srgbClr val="2A6D7D"/>
                </a:solidFill>
                <a:latin typeface="Gill Sans MT"/>
              </a:rPr>
              <a:t>Задачи:</a:t>
            </a:r>
            <a:r>
              <a:rPr lang="ru-RU" sz="3200" u="sng">
                <a:solidFill>
                  <a:srgbClr val="2A6D7D"/>
                </a:solidFill>
                <a:latin typeface="Gill Sans MT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ru-RU" sz="2400" b="1">
                <a:solidFill>
                  <a:srgbClr val="000000"/>
                </a:solidFill>
                <a:latin typeface="Gill Sans MT"/>
              </a:rPr>
              <a:t>Изучить литературу об истории возникновения хлеба, этапах его производства.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ru-RU" sz="2400" b="1">
                <a:solidFill>
                  <a:srgbClr val="000000"/>
                </a:solidFill>
                <a:latin typeface="Gill Sans MT"/>
              </a:rPr>
              <a:t>Провести анкетирование о способах хранения и использования черствого хлеба.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ru-RU" sz="2400" b="1">
                <a:solidFill>
                  <a:srgbClr val="000000"/>
                </a:solidFill>
                <a:latin typeface="Gill Sans MT"/>
              </a:rPr>
              <a:t>Провести исследование по сохранению свежести хлеба в домашних условиях.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ru-RU" sz="2400" b="1">
                <a:solidFill>
                  <a:srgbClr val="000000"/>
                </a:solidFill>
                <a:latin typeface="Gill Sans MT"/>
              </a:rPr>
              <a:t>Научиться готовить блюда из хлеба.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ru-RU" sz="2400" b="1">
                <a:solidFill>
                  <a:srgbClr val="000000"/>
                </a:solidFill>
                <a:latin typeface="Gill Sans MT"/>
              </a:rPr>
              <a:t>Пропагандировать полученные результаты и собранную информацию среди окружающих меня людей.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ustomShape 1"/>
          <p:cNvSpPr/>
          <p:nvPr/>
        </p:nvSpPr>
        <p:spPr>
          <a:xfrm>
            <a:off x="457200" y="642960"/>
            <a:ext cx="8228880" cy="1213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3600" b="1">
                <a:solidFill>
                  <a:srgbClr val="835E01"/>
                </a:solidFill>
                <a:latin typeface="Gill Sans MT"/>
              </a:rPr>
              <a:t>Хлеб – один из самых древних и самых   надежных видов пищи на земле</a:t>
            </a:r>
            <a:endParaRPr/>
          </a:p>
        </p:txBody>
      </p:sp>
      <p:pic>
        <p:nvPicPr>
          <p:cNvPr id="387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0080" y="2286000"/>
            <a:ext cx="7357320" cy="3785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/>
          <p:cNvSpPr/>
          <p:nvPr/>
        </p:nvSpPr>
        <p:spPr>
          <a:xfrm>
            <a:off x="571320" y="274320"/>
            <a:ext cx="714312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300" dirty="0">
                <a:solidFill>
                  <a:srgbClr val="000000"/>
                </a:solidFill>
                <a:latin typeface="Gill Sans MT"/>
              </a:rPr>
              <a:t>  </a:t>
            </a:r>
            <a:r>
              <a:rPr lang="ru-RU" sz="4300" b="1" dirty="0" smtClean="0">
                <a:solidFill>
                  <a:srgbClr val="611617"/>
                </a:solidFill>
                <a:latin typeface="Gill Sans MT"/>
              </a:rPr>
              <a:t> </a:t>
            </a:r>
            <a:r>
              <a:rPr lang="ru-RU" sz="4300" b="1" dirty="0">
                <a:solidFill>
                  <a:srgbClr val="611617"/>
                </a:solidFill>
                <a:latin typeface="Gill Sans MT"/>
              </a:rPr>
              <a:t>К</a:t>
            </a:r>
            <a:r>
              <a:rPr lang="ru-RU" sz="4300" b="1" dirty="0" smtClean="0">
                <a:solidFill>
                  <a:srgbClr val="611617"/>
                </a:solidFill>
                <a:latin typeface="Gill Sans MT"/>
              </a:rPr>
              <a:t>аравай</a:t>
            </a:r>
            <a:endParaRPr dirty="0"/>
          </a:p>
        </p:txBody>
      </p:sp>
      <p:pic>
        <p:nvPicPr>
          <p:cNvPr id="389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800" y="2500200"/>
            <a:ext cx="6786000" cy="37141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CustomShape 1"/>
          <p:cNvSpPr/>
          <p:nvPr/>
        </p:nvSpPr>
        <p:spPr>
          <a:xfrm>
            <a:off x="857160" y="274320"/>
            <a:ext cx="742896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4300" b="1">
                <a:solidFill>
                  <a:srgbClr val="595959"/>
                </a:solidFill>
                <a:latin typeface="Gill Sans MT"/>
              </a:rPr>
              <a:t>Хлебопекарные заводы</a:t>
            </a:r>
            <a:endParaRPr/>
          </a:p>
        </p:txBody>
      </p:sp>
      <p:pic>
        <p:nvPicPr>
          <p:cNvPr id="397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0080" y="1700640"/>
            <a:ext cx="7286040" cy="45136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Microsoft Office PowerPoint</Application>
  <PresentationFormat>Экран (4:3)</PresentationFormat>
  <Paragraphs>60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2</cp:revision>
  <dcterms:modified xsi:type="dcterms:W3CDTF">2020-05-04T13:20:12Z</dcterms:modified>
</cp:coreProperties>
</file>