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31" r:id="rId2"/>
    <p:sldId id="351" r:id="rId3"/>
    <p:sldId id="368" r:id="rId4"/>
    <p:sldId id="332" r:id="rId5"/>
    <p:sldId id="333" r:id="rId6"/>
    <p:sldId id="334" r:id="rId7"/>
    <p:sldId id="308" r:id="rId8"/>
    <p:sldId id="309" r:id="rId9"/>
    <p:sldId id="337" r:id="rId10"/>
    <p:sldId id="364" r:id="rId11"/>
    <p:sldId id="311" r:id="rId12"/>
    <p:sldId id="312" r:id="rId13"/>
    <p:sldId id="354" r:id="rId14"/>
    <p:sldId id="353" r:id="rId15"/>
    <p:sldId id="321" r:id="rId16"/>
    <p:sldId id="313" r:id="rId17"/>
    <p:sldId id="310" r:id="rId18"/>
    <p:sldId id="355" r:id="rId19"/>
    <p:sldId id="328" r:id="rId20"/>
    <p:sldId id="356" r:id="rId21"/>
    <p:sldId id="329" r:id="rId22"/>
    <p:sldId id="324" r:id="rId23"/>
    <p:sldId id="343" r:id="rId24"/>
    <p:sldId id="344" r:id="rId25"/>
    <p:sldId id="357" r:id="rId26"/>
    <p:sldId id="345" r:id="rId27"/>
    <p:sldId id="349" r:id="rId28"/>
    <p:sldId id="347" r:id="rId29"/>
    <p:sldId id="314" r:id="rId30"/>
    <p:sldId id="341" r:id="rId31"/>
    <p:sldId id="358" r:id="rId32"/>
    <p:sldId id="362" r:id="rId33"/>
    <p:sldId id="361" r:id="rId34"/>
    <p:sldId id="365" r:id="rId35"/>
    <p:sldId id="366" r:id="rId36"/>
    <p:sldId id="359" r:id="rId37"/>
    <p:sldId id="369" r:id="rId3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CC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97" autoAdjust="0"/>
    <p:restoredTop sz="97439" autoAdjust="0"/>
  </p:normalViewPr>
  <p:slideViewPr>
    <p:cSldViewPr>
      <p:cViewPr varScale="1">
        <p:scale>
          <a:sx n="103" d="100"/>
          <a:sy n="103" d="100"/>
        </p:scale>
        <p:origin x="120" y="7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1" y="0"/>
            <a:ext cx="9143999" cy="385157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16886"/>
            <a:ext cx="8077200" cy="1255014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8077200" cy="1124712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3846251"/>
            <a:ext cx="9144000" cy="3429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51435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8" y="0"/>
            <a:ext cx="2514601" cy="51435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05980"/>
            <a:ext cx="19050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4783095"/>
            <a:ext cx="3836404" cy="27384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586"/>
            <a:ext cx="8229600" cy="93954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195189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1951890"/>
            <a:ext cx="9144000" cy="3429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89154"/>
            <a:ext cx="8013192" cy="1227582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371600"/>
            <a:ext cx="8022336" cy="51435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0452"/>
            <a:ext cx="4038600" cy="3467862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0452"/>
            <a:ext cx="4038600" cy="34678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4241"/>
            <a:ext cx="4040188" cy="536516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37134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4241"/>
            <a:ext cx="4041775" cy="536516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37134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14300"/>
            <a:ext cx="2523744" cy="733806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8" y="1307350"/>
            <a:ext cx="5920641" cy="34191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297514"/>
            <a:ext cx="2468880" cy="342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090422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090422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16586"/>
            <a:ext cx="2525150" cy="733806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6" y="1113606"/>
            <a:ext cx="6247397" cy="4029894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296162"/>
            <a:ext cx="2468880" cy="342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877824"/>
            <a:ext cx="2523744" cy="150876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51435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51435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877824"/>
            <a:ext cx="5193792" cy="150876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877824"/>
            <a:ext cx="733864" cy="1508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076921"/>
            <a:ext cx="9144000" cy="3429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1" y="0"/>
            <a:ext cx="9143999" cy="10753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1394"/>
            <a:ext cx="8229600" cy="346920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857749"/>
            <a:ext cx="2133600" cy="20574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7" y="4857749"/>
            <a:ext cx="5507719" cy="20574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4857749"/>
            <a:ext cx="733864" cy="20574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hyperlink" Target="12%20&#1091;&#1088;&#1086;&#1082;%20&#1055;&#1088;&#1072;&#1074;&#1080;&#1083;&#1072;%20&#1087;&#1077;&#1088;&#1077;&#1085;&#1086;&#1089;&#1072;%20&#1089;&#1083;&#1086;&#1074;.mp3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" y="0"/>
            <a:ext cx="9144032" cy="51435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00238"/>
            <a:ext cx="71628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3300" y="4214824"/>
            <a:ext cx="174308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71684"/>
            <a:ext cx="8429684" cy="2714644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ПЕРЕНОС  СЛОВ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0048"/>
            <a:ext cx="8262966" cy="142876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  <a:endParaRPr lang="ru-RU" sz="6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8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0" y="1214428"/>
            <a:ext cx="7286644" cy="3754959"/>
          </a:xfrm>
        </p:spPr>
        <p:txBody>
          <a:bodyPr>
            <a:normAutofit/>
          </a:bodyPr>
          <a:lstStyle/>
          <a:p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Узнаем правила переноса.</a:t>
            </a:r>
          </a:p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Будем учиться применять новые знания при письме.</a:t>
            </a:r>
          </a:p>
          <a:p>
            <a:endParaRPr lang="ru-RU" sz="6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1500180"/>
            <a:ext cx="2000232" cy="2425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785801"/>
            <a:ext cx="7643866" cy="3643338"/>
          </a:xfr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Бродит  стадо  по  лугам.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785801"/>
            <a:ext cx="7643866" cy="3643338"/>
          </a:xfr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Бро-дит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ста-до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по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лу-гам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785932"/>
            <a:ext cx="8072494" cy="307776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/>
              <a:t> 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порядок очень строгий.</a:t>
            </a:r>
          </a:p>
          <a:p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Делим все слова на слоги,</a:t>
            </a:r>
          </a:p>
          <a:p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Переносим по слогам:</a:t>
            </a:r>
          </a:p>
          <a:p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Бро-дит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ста-до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по  </a:t>
            </a:r>
            <a:r>
              <a:rPr lang="ru-R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лу-гам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11715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 правило: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Слово переносится по слогам.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785800"/>
            <a:ext cx="62151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  Л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К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 algn="ctr"/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 - Л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  <a:p>
            <a:pPr algn="ctr"/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К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5929322" y="1285866"/>
            <a:ext cx="1357322" cy="714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4429124" y="1357304"/>
            <a:ext cx="1357322" cy="714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642924"/>
            <a:ext cx="3105411" cy="3786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ко 5"/>
          <p:cNvSpPr/>
          <p:nvPr/>
        </p:nvSpPr>
        <p:spPr>
          <a:xfrm>
            <a:off x="5857884" y="2500312"/>
            <a:ext cx="2214578" cy="857256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221456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По  синему  небу плывут  об-</a:t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лака.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1357290" y="2714626"/>
            <a:ext cx="1928826" cy="78581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3286116" y="2928940"/>
            <a:ext cx="3571900" cy="157160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1"/>
            <a:ext cx="7605734" cy="478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2114550"/>
            <a:ext cx="128585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432.jpg"/>
          <p:cNvPicPr>
            <a:picLocks noChangeAspect="1"/>
          </p:cNvPicPr>
          <p:nvPr/>
        </p:nvPicPr>
        <p:blipFill>
          <a:blip r:embed="rId2"/>
          <a:srcRect l="3125" r="3125"/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10"/>
            <a:ext cx="2396223" cy="2795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5959 C 0.01563 -0.06792 0.03473 -0.08089 0.05174 -0.08305 C 0.09375 -0.08799 0.13594 -0.09077 0.17795 -0.09448 C 0.47952 -0.09015 0.3099 -0.13492 0.39427 -0.0741 C 0.40122 -0.06175 0.40851 -0.05094 0.41407 -0.03643 C 0.41667 -0.02161 0.41424 -0.0318 0.42049 -0.01606 C 0.42275 -0.01019 0.42709 0.00154 0.42709 0.00185 C 0.42761 0.00648 0.42795 0.01142 0.42882 0.01605 C 0.42969 0.02007 0.4316 0.02346 0.43212 0.02778 C 0.43368 0.03921 0.43368 0.05125 0.43525 0.06267 C 0.43473 0.08799 0.43594 0.11361 0.43368 0.13862 C 0.43177 0.15962 0.41424 0.17166 0.40573 0.17937 C 0.4007 0.19358 0.39306 0.19512 0.38611 0.20562 C 0.3783 0.21735 0.37136 0.23371 0.3632 0.24359 C 0.36111 0.25409 0.35816 0.26181 0.3566 0.27261 C 0.35556 0.28033 0.3533 0.29608 0.3533 0.29639 C 0.35486 0.31707 0.3566 0.33652 0.3632 0.35443 C 0.36771 0.3782 0.36823 0.38314 0.38282 0.38932 C 0.39462 0.4029 0.41198 0.40815 0.42552 0.41556 C 0.46493 0.41463 0.50417 0.41463 0.54358 0.41278 C 0.55 0.41247 0.5566 0.40475 0.5632 0.40383 C 0.5757 0.40228 0.58837 0.40197 0.60087 0.40105 C 0.61007 0.39518 0.6191 0.38962 0.62882 0.38654 C 0.63924 0.37697 0.64879 0.37264 0.65834 0.36029 C 0.66025 0.34949 0.6599 0.35443 0.6599 0.34547 " pathEditMode="relative" rAng="0" ptsTypes="ffffffffffffffffffffffff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3314706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Девиз урока: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i="1" dirty="0" smtClean="0">
                <a:solidFill>
                  <a:srgbClr val="FF0000"/>
                </a:solidFill>
              </a:rPr>
              <a:t>Наблюдаю ,замечаю, размышляю,  делаю выводы.»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42"/>
            <a:ext cx="8229600" cy="2286016"/>
          </a:xfrm>
        </p:spPr>
        <p:txBody>
          <a:bodyPr/>
          <a:lstStyle/>
          <a:p>
            <a:r>
              <a:rPr lang="ru-RU" sz="4000" dirty="0" smtClean="0">
                <a:solidFill>
                  <a:schemeClr val="tx1"/>
                </a:solidFill>
              </a:rPr>
              <a:t>Разделить слова для переноса: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ручей, пень, лес.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унтик 3.jpg"/>
          <p:cNvPicPr>
            <a:picLocks noChangeAspect="1"/>
          </p:cNvPicPr>
          <p:nvPr/>
        </p:nvPicPr>
        <p:blipFill>
          <a:blip r:embed="rId2"/>
          <a:srcRect t="9624" b="1098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357436"/>
            <a:ext cx="7143800" cy="184665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 в  слове  один  слог, Не  дели  его,  дружок!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23860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2 правило: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Extra Bold" pitchFamily="34" charset="0"/>
              </a:rPr>
              <a:t>Слова из одного слога не переносятся.</a:t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Extra Bold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19" name="Picture 3" descr="V32292-27AS19-(48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28" t="5055" r="8028"/>
          <a:stretch>
            <a:fillRect/>
          </a:stretch>
        </p:blipFill>
        <p:spPr bwMode="auto">
          <a:xfrm>
            <a:off x="468314" y="0"/>
            <a:ext cx="2332037" cy="2213373"/>
          </a:xfrm>
          <a:prstGeom prst="rect">
            <a:avLst/>
          </a:prstGeom>
          <a:noFill/>
        </p:spPr>
      </p:pic>
      <p:pic>
        <p:nvPicPr>
          <p:cNvPr id="9220" name="Picture 4" descr="V32292-27AS19-(48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28" t="5055" r="8028"/>
          <a:stretch>
            <a:fillRect/>
          </a:stretch>
        </p:blipFill>
        <p:spPr bwMode="auto">
          <a:xfrm>
            <a:off x="6516689" y="2714627"/>
            <a:ext cx="2332037" cy="2252662"/>
          </a:xfrm>
          <a:prstGeom prst="rect">
            <a:avLst/>
          </a:prstGeom>
          <a:noFill/>
        </p:spPr>
      </p:pic>
      <p:pic>
        <p:nvPicPr>
          <p:cNvPr id="9221" name="Picture 5" descr="V32292-27AS19-(48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28" t="5055" r="8028"/>
          <a:stretch>
            <a:fillRect/>
          </a:stretch>
        </p:blipFill>
        <p:spPr bwMode="auto">
          <a:xfrm>
            <a:off x="6516689" y="1"/>
            <a:ext cx="2332037" cy="2159794"/>
          </a:xfrm>
          <a:prstGeom prst="rect">
            <a:avLst/>
          </a:prstGeom>
          <a:noFill/>
        </p:spPr>
      </p:pic>
      <p:pic>
        <p:nvPicPr>
          <p:cNvPr id="9222" name="Picture 6" descr="V32292-27AS19-(48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28" t="5055" r="8028"/>
          <a:stretch>
            <a:fillRect/>
          </a:stretch>
        </p:blipFill>
        <p:spPr bwMode="auto">
          <a:xfrm>
            <a:off x="468314" y="2571751"/>
            <a:ext cx="2332037" cy="2288382"/>
          </a:xfrm>
          <a:prstGeom prst="rect">
            <a:avLst/>
          </a:prstGeom>
          <a:noFill/>
        </p:spPr>
      </p:pic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1619251" y="2031206"/>
            <a:ext cx="1152525" cy="810816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24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Лунтик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75688" y="4786313"/>
            <a:ext cx="304800" cy="228600"/>
          </a:xfrm>
          <a:prstGeom prst="rect">
            <a:avLst/>
          </a:prstGeom>
          <a:noFill/>
        </p:spPr>
      </p:pic>
      <p:pic>
        <p:nvPicPr>
          <p:cNvPr id="9225" name="Picture 9" descr="j043259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0"/>
            <a:ext cx="2514600" cy="2358627"/>
          </a:xfrm>
          <a:prstGeom prst="rect">
            <a:avLst/>
          </a:prstGeom>
          <a:noFill/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611188" y="1383507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8243888" y="1437085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2843213" y="250032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>
            <a:off x="5292725" y="250032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2771775" y="1653778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5795963" y="1653778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>
            <a:off x="179388" y="2301478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8316913" y="2356247"/>
            <a:ext cx="647700" cy="432197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FF9933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34" name="Picture 18" descr="bluemarble2k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65" t="3896" r="4340" b="61507"/>
          <a:stretch>
            <a:fillRect/>
          </a:stretch>
        </p:blipFill>
        <p:spPr bwMode="auto">
          <a:xfrm>
            <a:off x="684214" y="3143254"/>
            <a:ext cx="7920037" cy="2000247"/>
          </a:xfrm>
          <a:prstGeom prst="rect">
            <a:avLst/>
          </a:prstGeom>
          <a:noFill/>
        </p:spPr>
      </p:pic>
      <p:pic>
        <p:nvPicPr>
          <p:cNvPr id="9235" name="Picture 19" descr="V32292-27AS19-(48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28" t="5055" r="8028"/>
          <a:stretch>
            <a:fillRect/>
          </a:stretch>
        </p:blipFill>
        <p:spPr bwMode="auto">
          <a:xfrm>
            <a:off x="3635375" y="2625328"/>
            <a:ext cx="2332038" cy="2518172"/>
          </a:xfrm>
          <a:prstGeom prst="rect">
            <a:avLst/>
          </a:prstGeom>
          <a:noFill/>
        </p:spPr>
      </p:pic>
      <p:sp>
        <p:nvSpPr>
          <p:cNvPr id="9236" name="AutoShape 20"/>
          <p:cNvSpPr>
            <a:spLocks noChangeArrowheads="1"/>
          </p:cNvSpPr>
          <p:nvPr/>
        </p:nvSpPr>
        <p:spPr bwMode="auto">
          <a:xfrm>
            <a:off x="5940426" y="1977629"/>
            <a:ext cx="1152525" cy="81081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7" name="AutoShape 21"/>
          <p:cNvSpPr>
            <a:spLocks noChangeArrowheads="1"/>
          </p:cNvSpPr>
          <p:nvPr/>
        </p:nvSpPr>
        <p:spPr bwMode="auto">
          <a:xfrm>
            <a:off x="3924301" y="573881"/>
            <a:ext cx="1152525" cy="810816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8" name="AutoShape 2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8351837" y="4731544"/>
            <a:ext cx="792163" cy="411956"/>
          </a:xfrm>
          <a:prstGeom prst="leftArrow">
            <a:avLst>
              <a:gd name="adj1" fmla="val 50000"/>
              <a:gd name="adj2" fmla="val 36055"/>
            </a:avLst>
          </a:prstGeom>
          <a:gradFill rotWithShape="1">
            <a:gsLst>
              <a:gs pos="0">
                <a:srgbClr val="CC00FF"/>
              </a:gs>
              <a:gs pos="50000">
                <a:srgbClr val="CC3399"/>
              </a:gs>
              <a:gs pos="100000">
                <a:srgbClr val="CC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500"/>
                            </p:stCondLst>
                            <p:childTnLst>
                              <p:par>
                                <p:cTn id="7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500"/>
                            </p:stCondLst>
                            <p:childTnLst>
                              <p:par>
                                <p:cTn id="78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3500"/>
                            </p:stCondLst>
                            <p:childTnLst>
                              <p:par>
                                <p:cTn id="81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6500"/>
                            </p:stCondLst>
                            <p:childTnLst>
                              <p:par>
                                <p:cTn id="84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85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500"/>
                            </p:stCondLst>
                            <p:childTnLst>
                              <p:par>
                                <p:cTn id="87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88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8500"/>
                            </p:stCondLst>
                            <p:childTnLst>
                              <p:par>
                                <p:cTn id="90" presetID="1" presetClass="path" presetSubtype="0" repeatCount="300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91" dur="2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4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9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1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2500"/>
                            </p:stCondLst>
                            <p:childTnLst>
                              <p:par>
                                <p:cTn id="1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00139 -0.21712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21712 L -0.00139 -0.00717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3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718 L -0.00278 -0.20324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21712 L -0.00139 -0.01759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718 L -0.00278 -0.20324 " pathEditMode="relative" rAng="0" ptsTypes="AA">
                                      <p:cBhvr>
                                        <p:cTn id="138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7500"/>
                            </p:stCondLst>
                            <p:childTnLst>
                              <p:par>
                                <p:cTn id="1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21712 L -0.00139 -0.00717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8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6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4"/>
                </p:tgtEl>
              </p:cMediaNode>
            </p:audio>
          </p:childTnLst>
        </p:cTn>
      </p:par>
    </p:tnLst>
    <p:bldLst>
      <p:bldP spid="9218" grpId="0" animBg="1"/>
      <p:bldP spid="9223" grpId="0" animBg="1"/>
      <p:bldP spid="9223" grpId="1" animBg="1"/>
      <p:bldP spid="9223" grpId="2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6" grpId="0" animBg="1"/>
      <p:bldP spid="9236" grpId="1" animBg="1"/>
      <p:bldP spid="9236" grpId="2" animBg="1"/>
      <p:bldP spid="9237" grpId="0" animBg="1"/>
      <p:bldP spid="9237" grpId="1" animBg="1"/>
      <p:bldP spid="9237" grpId="2" animBg="1"/>
      <p:bldP spid="92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зя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71486"/>
            <a:ext cx="3086122" cy="3857652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4000496" y="714362"/>
            <a:ext cx="4714908" cy="2714644"/>
          </a:xfrm>
          <a:prstGeom prst="cloudCallout">
            <a:avLst>
              <a:gd name="adj1" fmla="val -73184"/>
              <a:gd name="adj2" fmla="val 37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14810" y="1428742"/>
            <a:ext cx="435771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Ребята, как вы думаете,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есть ли ещё правила 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переноса слов?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000114"/>
            <a:ext cx="864399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</a:t>
            </a:r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ки, мал</a:t>
            </a:r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чик, чайка,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</a:t>
            </a:r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ка, об</a:t>
            </a:r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яснил, под</a:t>
            </a:r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езд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000114"/>
            <a:ext cx="864399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ь-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-чик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ча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-ка,</a:t>
            </a:r>
          </a:p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-яснил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-езд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571750"/>
            <a:ext cx="6715172" cy="221599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Мягкий, твёрдый знак и букву Й</a:t>
            </a:r>
          </a:p>
          <a:p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слога отрывать не смей.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300"/>
            <a:ext cx="8472518" cy="2028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3 правило: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Буквы  Ь, </a:t>
            </a:r>
            <a:r>
              <a:rPr lang="ru-RU" sz="6000" dirty="0" err="1" smtClean="0">
                <a:solidFill>
                  <a:srgbClr val="FF0000"/>
                </a:solidFill>
              </a:rPr>
              <a:t>ъ</a:t>
            </a:r>
            <a:r>
              <a:rPr lang="ru-RU" sz="5300" dirty="0" smtClean="0">
                <a:solidFill>
                  <a:srgbClr val="FF0000"/>
                </a:solidFill>
              </a:rPr>
              <a:t>, </a:t>
            </a:r>
            <a:r>
              <a:rPr lang="ru-RU" dirty="0" smtClean="0">
                <a:solidFill>
                  <a:srgbClr val="FF0000"/>
                </a:solidFill>
              </a:rPr>
              <a:t>Й  нельзя отрывать от предыдущего слога.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928676"/>
            <a:ext cx="6715172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ня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о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бед,         </a:t>
            </a:r>
            <a:r>
              <a:rPr lang="ru-RU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2071684"/>
            <a:ext cx="6000792" cy="28315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слове Аня слога два,               Переносить его нельзя.           Одну букву оторвёшь-                    И в ловушку попадешь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23860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4 правило: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Одну букву нельзя оставлять на строчке или переносить на другую строку. 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elen\Desktop\схемы\шаблоны мои\русский язык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60735"/>
            <a:ext cx="5253038" cy="60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173038" y="1210867"/>
            <a:ext cx="7639050" cy="592931"/>
            <a:chOff x="198966" y="1613744"/>
            <a:chExt cx="5093114" cy="79208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8966" y="1613744"/>
              <a:ext cx="5093114" cy="7920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9600" dirty="0">
                  <a:latin typeface="Propisi" pitchFamily="2" charset="0"/>
                </a:rPr>
                <a:t>б  в  о   </a:t>
              </a:r>
              <a:r>
                <a:rPr lang="ru-RU" sz="9600" dirty="0" err="1">
                  <a:latin typeface="Propisi" pitchFamily="2" charset="0"/>
                </a:rPr>
                <a:t>бво</a:t>
              </a:r>
              <a:r>
                <a:rPr lang="ru-RU" sz="9600" dirty="0">
                  <a:latin typeface="Propisi" pitchFamily="2" charset="0"/>
                </a:rPr>
                <a:t>  </a:t>
              </a:r>
              <a:r>
                <a:rPr lang="ru-RU" sz="9600" dirty="0" err="1">
                  <a:latin typeface="Propisi" pitchFamily="2" charset="0"/>
                </a:rPr>
                <a:t>вбо</a:t>
              </a:r>
              <a:endParaRPr lang="ru-RU" sz="9600" dirty="0">
                <a:latin typeface="Propisi" pitchFamily="2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251887" y="1965252"/>
              <a:ext cx="424849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51887" y="2361297"/>
              <a:ext cx="424849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4" name="Группа 12"/>
          <p:cNvGrpSpPr>
            <a:grpSpLocks/>
          </p:cNvGrpSpPr>
          <p:nvPr/>
        </p:nvGrpSpPr>
        <p:grpSpPr bwMode="auto">
          <a:xfrm>
            <a:off x="1" y="2015728"/>
            <a:ext cx="10188575" cy="594122"/>
            <a:chOff x="251520" y="1617701"/>
            <a:chExt cx="4248472" cy="79208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23674" y="1617701"/>
              <a:ext cx="3965814" cy="7920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9600" dirty="0" err="1">
                  <a:latin typeface="Propisi" pitchFamily="2" charset="0"/>
                </a:rPr>
                <a:t>воб</a:t>
              </a:r>
              <a:r>
                <a:rPr lang="ru-RU" sz="9600" dirty="0">
                  <a:latin typeface="Propisi" pitchFamily="2" charset="0"/>
                </a:rPr>
                <a:t>   </a:t>
              </a:r>
              <a:r>
                <a:rPr lang="ru-RU" sz="9600" dirty="0" err="1">
                  <a:latin typeface="Propisi" pitchFamily="2" charset="0"/>
                </a:rPr>
                <a:t>бов</a:t>
              </a:r>
              <a:r>
                <a:rPr lang="ru-RU" sz="9600" dirty="0">
                  <a:latin typeface="Propisi" pitchFamily="2" charset="0"/>
                </a:rPr>
                <a:t>  </a:t>
              </a:r>
              <a:r>
                <a:rPr lang="ru-RU" sz="9600" dirty="0" err="1">
                  <a:latin typeface="Propisi" pitchFamily="2" charset="0"/>
                </a:rPr>
                <a:t>овб</a:t>
              </a:r>
              <a:r>
                <a:rPr lang="ru-RU" sz="9600" dirty="0">
                  <a:latin typeface="Propisi" pitchFamily="2" charset="0"/>
                </a:rPr>
                <a:t>  </a:t>
              </a:r>
              <a:r>
                <a:rPr lang="ru-RU" sz="9600" dirty="0" err="1">
                  <a:latin typeface="Propisi" pitchFamily="2" charset="0"/>
                </a:rPr>
                <a:t>обв</a:t>
              </a:r>
              <a:endParaRPr lang="ru-RU" sz="9600" dirty="0">
                <a:latin typeface="Propisi" pitchFamily="2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51520" y="1965331"/>
              <a:ext cx="424847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251520" y="2360582"/>
              <a:ext cx="424847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173" name="Прямоугольник 16"/>
          <p:cNvSpPr>
            <a:spLocks noChangeArrowheads="1"/>
          </p:cNvSpPr>
          <p:nvPr/>
        </p:nvSpPr>
        <p:spPr bwMode="auto">
          <a:xfrm>
            <a:off x="228600" y="2961085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Какой одинаковый звук в словах: ослик, волк, бобёр?</a:t>
            </a:r>
          </a:p>
        </p:txBody>
      </p:sp>
      <p:sp>
        <p:nvSpPr>
          <p:cNvPr id="7174" name="Прямоугольник 20"/>
          <p:cNvSpPr>
            <a:spLocks noChangeArrowheads="1"/>
          </p:cNvSpPr>
          <p:nvPr/>
        </p:nvSpPr>
        <p:spPr bwMode="auto">
          <a:xfrm>
            <a:off x="-17463" y="5143500"/>
            <a:ext cx="91614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Давайте вспомним как пишется строчная буква о и строчные буквы б и в.</a:t>
            </a:r>
          </a:p>
        </p:txBody>
      </p:sp>
      <p:pic>
        <p:nvPicPr>
          <p:cNvPr id="22" name="Рисунок 21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0638" y="2015728"/>
            <a:ext cx="1276350" cy="7179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3" name="Рисунок 22" descr="Рисунок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40638" y="300038"/>
            <a:ext cx="1276350" cy="7179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4" name="Рисунок 23" descr="Рисунок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40639" y="1114425"/>
            <a:ext cx="1265237" cy="785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178" name="Picture 2" descr="F:\ОФОРМЛЕНИЕ\Клипарты\животные\a9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3688" y="3373042"/>
            <a:ext cx="919162" cy="157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3" descr="F:\ОФОРМЛЕНИЕ\Клипарты\животные\4a8228c40701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9" y="3380185"/>
            <a:ext cx="2403475" cy="1459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5" descr="F:\ОФОРМЛЕНИЕ\Клипарты\животные\a77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67400" y="3500438"/>
            <a:ext cx="3082925" cy="144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86" descr="Пчелёнок.gif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14282" y="1785932"/>
            <a:ext cx="2500331" cy="3125414"/>
          </a:xfrm>
          <a:prstGeom prst="rect">
            <a:avLst/>
          </a:prstGeom>
        </p:spPr>
      </p:pic>
      <p:sp>
        <p:nvSpPr>
          <p:cNvPr id="88" name="Выноска-облако 87"/>
          <p:cNvSpPr/>
          <p:nvPr/>
        </p:nvSpPr>
        <p:spPr>
          <a:xfrm>
            <a:off x="1643042" y="214296"/>
            <a:ext cx="3786214" cy="1857388"/>
          </a:xfrm>
          <a:prstGeom prst="cloudCallout">
            <a:avLst>
              <a:gd name="adj1" fmla="val -37224"/>
              <a:gd name="adj2" fmla="val 69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21" name="Line 77"/>
          <p:cNvSpPr>
            <a:spLocks noChangeShapeType="1"/>
          </p:cNvSpPr>
          <p:nvPr/>
        </p:nvSpPr>
        <p:spPr bwMode="auto">
          <a:xfrm flipH="1">
            <a:off x="3214678" y="642924"/>
            <a:ext cx="1447800" cy="742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222" name="Text Box 78"/>
          <p:cNvSpPr txBox="1">
            <a:spLocks noChangeArrowheads="1"/>
          </p:cNvSpPr>
          <p:nvPr/>
        </p:nvSpPr>
        <p:spPr bwMode="auto">
          <a:xfrm>
            <a:off x="3857620" y="1000114"/>
            <a:ext cx="609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dirty="0">
                <a:solidFill>
                  <a:srgbClr val="FF0000"/>
                </a:solidFill>
                <a:latin typeface="Albertus Extra Bold" pitchFamily="34" charset="0"/>
              </a:rPr>
              <a:t>2</a:t>
            </a:r>
          </a:p>
        </p:txBody>
      </p:sp>
      <p:sp>
        <p:nvSpPr>
          <p:cNvPr id="6229" name="Text Box 85"/>
          <p:cNvSpPr txBox="1">
            <a:spLocks noChangeArrowheads="1"/>
          </p:cNvSpPr>
          <p:nvPr/>
        </p:nvSpPr>
        <p:spPr bwMode="auto">
          <a:xfrm>
            <a:off x="2143108" y="357172"/>
            <a:ext cx="121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lbertus Extra Bold" pitchFamily="34" charset="0"/>
              </a:rPr>
              <a:t>Е-два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89" name="Выноска-облако 88"/>
          <p:cNvSpPr/>
          <p:nvPr/>
        </p:nvSpPr>
        <p:spPr>
          <a:xfrm>
            <a:off x="4429124" y="2643188"/>
            <a:ext cx="3857652" cy="2000264"/>
          </a:xfrm>
          <a:prstGeom prst="cloudCallout">
            <a:avLst>
              <a:gd name="adj1" fmla="val -100882"/>
              <a:gd name="adj2" fmla="val -1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Выноска-облако 89"/>
          <p:cNvSpPr/>
          <p:nvPr/>
        </p:nvSpPr>
        <p:spPr>
          <a:xfrm>
            <a:off x="5072034" y="857238"/>
            <a:ext cx="4071966" cy="1714512"/>
          </a:xfrm>
          <a:prstGeom prst="cloudCallout">
            <a:avLst>
              <a:gd name="adj1" fmla="val -113234"/>
              <a:gd name="adj2" fmla="val 723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23" name="Text Box 79"/>
          <p:cNvSpPr txBox="1">
            <a:spLocks noChangeArrowheads="1"/>
          </p:cNvSpPr>
          <p:nvPr/>
        </p:nvSpPr>
        <p:spPr bwMode="auto">
          <a:xfrm>
            <a:off x="5857884" y="785800"/>
            <a:ext cx="1981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lbertus Extra Bold" pitchFamily="34" charset="0"/>
              </a:rPr>
              <a:t>у- 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Albertus Extra Bold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lbertus Extra Bold" pitchFamily="34" charset="0"/>
              </a:rPr>
              <a:t>кол</a:t>
            </a:r>
          </a:p>
        </p:txBody>
      </p:sp>
      <p:sp>
        <p:nvSpPr>
          <p:cNvPr id="6224" name="Line 80"/>
          <p:cNvSpPr>
            <a:spLocks noChangeShapeType="1"/>
          </p:cNvSpPr>
          <p:nvPr/>
        </p:nvSpPr>
        <p:spPr bwMode="auto">
          <a:xfrm flipH="1">
            <a:off x="6215074" y="3143254"/>
            <a:ext cx="12954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225" name="Text Box 81"/>
          <p:cNvSpPr txBox="1">
            <a:spLocks noChangeArrowheads="1"/>
          </p:cNvSpPr>
          <p:nvPr/>
        </p:nvSpPr>
        <p:spPr bwMode="auto">
          <a:xfrm>
            <a:off x="7786710" y="1428742"/>
            <a:ext cx="60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dirty="0">
                <a:solidFill>
                  <a:srgbClr val="FF0000"/>
                </a:solidFill>
                <a:latin typeface="Albertus Extra Bold" pitchFamily="34" charset="0"/>
              </a:rPr>
              <a:t>1</a:t>
            </a:r>
          </a:p>
        </p:txBody>
      </p:sp>
      <p:sp>
        <p:nvSpPr>
          <p:cNvPr id="6227" name="Line 83"/>
          <p:cNvSpPr>
            <a:spLocks noChangeShapeType="1"/>
          </p:cNvSpPr>
          <p:nvPr/>
        </p:nvSpPr>
        <p:spPr bwMode="auto">
          <a:xfrm flipH="1">
            <a:off x="7072330" y="1071552"/>
            <a:ext cx="1214446" cy="8858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226" name="Text Box 82"/>
          <p:cNvSpPr txBox="1">
            <a:spLocks noChangeArrowheads="1"/>
          </p:cNvSpPr>
          <p:nvPr/>
        </p:nvSpPr>
        <p:spPr bwMode="auto">
          <a:xfrm>
            <a:off x="4929190" y="2928940"/>
            <a:ext cx="152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latin typeface="Albertus Extra Bold" pitchFamily="34" charset="0"/>
              </a:rPr>
              <a:t>о-</a:t>
            </a:r>
          </a:p>
          <a:p>
            <a:pPr>
              <a:spcBef>
                <a:spcPct val="50000"/>
              </a:spcBef>
            </a:pPr>
            <a:r>
              <a:rPr lang="ru-RU" sz="3600" b="1" dirty="0">
                <a:latin typeface="Albertus Extra Bold" pitchFamily="34" charset="0"/>
              </a:rPr>
              <a:t>пять</a:t>
            </a:r>
          </a:p>
        </p:txBody>
      </p:sp>
      <p:sp>
        <p:nvSpPr>
          <p:cNvPr id="6228" name="Text Box 84"/>
          <p:cNvSpPr txBox="1">
            <a:spLocks noChangeArrowheads="1"/>
          </p:cNvSpPr>
          <p:nvPr/>
        </p:nvSpPr>
        <p:spPr bwMode="auto">
          <a:xfrm>
            <a:off x="7000892" y="3357568"/>
            <a:ext cx="53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dirty="0">
                <a:solidFill>
                  <a:srgbClr val="FF0000"/>
                </a:solidFill>
                <a:latin typeface="Albertus Extra Bold" pitchFamily="34" charset="0"/>
              </a:rPr>
              <a:t>?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6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6221" grpId="0" animBg="1"/>
      <p:bldP spid="6222" grpId="0"/>
      <p:bldP spid="6229" grpId="0"/>
      <p:bldP spid="89" grpId="0" animBg="1"/>
      <p:bldP spid="90" grpId="0" animBg="1"/>
      <p:bldP spid="6223" grpId="0"/>
      <p:bldP spid="6224" grpId="0" animBg="1"/>
      <p:bldP spid="6225" grpId="0"/>
      <p:bldP spid="6227" grpId="0" animBg="1"/>
      <p:bldP spid="6226" grpId="0"/>
      <p:bldP spid="62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00049"/>
            <a:ext cx="8786842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7" y="4286262"/>
            <a:ext cx="129614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52"/>
            <a:ext cx="8229600" cy="221457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касса, суббота, Анна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2285998"/>
            <a:ext cx="6000792" cy="252376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</a:t>
            </a:r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-бота, Ан-на, рус-</a:t>
            </a:r>
            <a:r>
              <a:rPr lang="ru-RU" sz="4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ский</a:t>
            </a:r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кас-са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ал-лея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длин-ный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класс</a:t>
            </a:r>
            <a:endParaRPr lang="ru-RU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16716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5 правило: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2E12D4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При  переносе слов  с удвоенными согласными одну согласную оставляют на строке, а другую переносят 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9" y="303609"/>
            <a:ext cx="5616575" cy="1241822"/>
          </a:xfrm>
          <a:solidFill>
            <a:schemeClr val="bg1"/>
          </a:solidFill>
          <a:ln w="38100">
            <a:solidFill>
              <a:srgbClr val="990000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smtClean="0">
                <a:solidFill>
                  <a:srgbClr val="000066"/>
                </a:solidFill>
              </a:rPr>
              <a:t>У кого глаза на рогах,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solidFill>
                  <a:srgbClr val="000066"/>
                </a:solidFill>
              </a:rPr>
              <a:t>А дом на спине?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003800" y="2625329"/>
            <a:ext cx="3240088" cy="1107996"/>
          </a:xfrm>
          <a:prstGeom prst="rect">
            <a:avLst/>
          </a:prstGeom>
          <a:solidFill>
            <a:schemeClr val="bg1"/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0066"/>
                </a:solidFill>
              </a:rPr>
              <a:t>ул</a:t>
            </a:r>
            <a:r>
              <a:rPr lang="ru-RU" sz="6600" b="1">
                <a:solidFill>
                  <a:srgbClr val="FF0000"/>
                </a:solidFill>
              </a:rPr>
              <a:t>и</a:t>
            </a:r>
            <a:r>
              <a:rPr lang="ru-RU" sz="6600" b="1">
                <a:solidFill>
                  <a:srgbClr val="000066"/>
                </a:solidFill>
              </a:rPr>
              <a:t>тка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6084168" y="2625329"/>
            <a:ext cx="8627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</a:rPr>
              <a:t>/</a:t>
            </a: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0" y="3975498"/>
            <a:ext cx="91440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0066"/>
                </a:solidFill>
              </a:rPr>
              <a:t>Какое правило нужно знать, чтобы перенести это слово с одной строки на другую?</a:t>
            </a: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395288" y="2625329"/>
            <a:ext cx="4284662" cy="1107996"/>
          </a:xfrm>
          <a:prstGeom prst="rect">
            <a:avLst/>
          </a:prstGeom>
          <a:solidFill>
            <a:schemeClr val="bg1"/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600" b="1">
                <a:solidFill>
                  <a:srgbClr val="000066"/>
                </a:solidFill>
              </a:rPr>
              <a:t>ули</a:t>
            </a:r>
            <a:r>
              <a:rPr lang="ru-RU" sz="6600" b="1">
                <a:solidFill>
                  <a:srgbClr val="0000FF"/>
                </a:solidFill>
              </a:rPr>
              <a:t>т</a:t>
            </a:r>
            <a:r>
              <a:rPr lang="ru-RU" sz="6600" b="1">
                <a:solidFill>
                  <a:srgbClr val="000066"/>
                </a:solidFill>
              </a:rPr>
              <a:t>-</a:t>
            </a:r>
            <a:r>
              <a:rPr lang="ru-RU" sz="6600" b="1">
                <a:solidFill>
                  <a:srgbClr val="0000FF"/>
                </a:solidFill>
              </a:rPr>
              <a:t>к</a:t>
            </a:r>
            <a:r>
              <a:rPr lang="ru-RU" sz="6600" b="1">
                <a:solidFill>
                  <a:srgbClr val="000066"/>
                </a:solidFill>
              </a:rPr>
              <a:t>а</a:t>
            </a: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 rot="-5400000">
            <a:off x="900510" y="2390379"/>
            <a:ext cx="864394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700">
                <a:solidFill>
                  <a:srgbClr val="800000"/>
                </a:solidFill>
              </a:rPr>
              <a:t>(</a:t>
            </a: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0" y="3868341"/>
            <a:ext cx="9144000" cy="1372683"/>
          </a:xfrm>
          <a:prstGeom prst="rect">
            <a:avLst/>
          </a:prstGeom>
          <a:solidFill>
            <a:schemeClr val="bg1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sz="2800" b="1">
                <a:solidFill>
                  <a:srgbClr val="000066"/>
                </a:solidFill>
              </a:rPr>
              <a:t> </a:t>
            </a:r>
            <a:r>
              <a:rPr lang="ru-RU" sz="3200" b="1">
                <a:solidFill>
                  <a:srgbClr val="800000"/>
                </a:solidFill>
              </a:rPr>
              <a:t>Запомните!</a:t>
            </a:r>
            <a:r>
              <a:rPr lang="ru-RU" sz="3200" b="1">
                <a:solidFill>
                  <a:srgbClr val="000066"/>
                </a:solidFill>
              </a:rPr>
              <a:t> 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</a:rPr>
              <a:t>Две согласных, словно  в сказке, переносятся по-братски!</a:t>
            </a:r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03610"/>
            <a:ext cx="2519362" cy="147280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animBg="1"/>
      <p:bldP spid="78853" grpId="0"/>
      <p:bldP spid="78854" grpId="0" animBg="1"/>
      <p:bldP spid="78855" grpId="0" animBg="1"/>
      <p:bldP spid="78856" grpId="0"/>
      <p:bldP spid="7885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3838" y="1146572"/>
          <a:ext cx="8693150" cy="29265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6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83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/>
                        <a:t>МОЖНО</a:t>
                      </a:r>
                      <a:endParaRPr lang="ru-RU" sz="2100" b="1" dirty="0"/>
                    </a:p>
                  </a:txBody>
                  <a:tcPr marL="91447" marR="91447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smtClean="0"/>
                        <a:t>НЕЛЬЗЯ</a:t>
                      </a:r>
                      <a:endParaRPr lang="ru-RU" sz="2100" b="1" dirty="0"/>
                    </a:p>
                  </a:txBody>
                  <a:tcPr marL="91447" marR="91447" marT="34295" marB="3429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4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ра-дио</a:t>
                      </a:r>
                      <a:r>
                        <a:rPr lang="ru-RU" sz="2400" dirty="0" smtClean="0"/>
                        <a:t>, ого-род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о-город, ради-о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23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паль-чик,</a:t>
                      </a:r>
                      <a:r>
                        <a:rPr lang="ru-RU" sz="2400" baseline="0" dirty="0" smtClean="0"/>
                        <a:t> чай-ник, </a:t>
                      </a:r>
                      <a:r>
                        <a:rPr lang="ru-RU" sz="2400" baseline="0" dirty="0" err="1" smtClean="0"/>
                        <a:t>подъ-езд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пал-</a:t>
                      </a:r>
                      <a:r>
                        <a:rPr lang="ru-RU" sz="2400" dirty="0" err="1" smtClean="0"/>
                        <a:t>ьчик</a:t>
                      </a:r>
                      <a:r>
                        <a:rPr lang="ru-RU" sz="2400" dirty="0" smtClean="0"/>
                        <a:t>, </a:t>
                      </a:r>
                      <a:r>
                        <a:rPr lang="ru-RU" sz="2400" dirty="0" err="1" smtClean="0"/>
                        <a:t>ча-йник</a:t>
                      </a:r>
                      <a:r>
                        <a:rPr lang="ru-RU" sz="2400" dirty="0" smtClean="0"/>
                        <a:t>,</a:t>
                      </a:r>
                    </a:p>
                    <a:p>
                      <a:pPr algn="ctr"/>
                      <a:r>
                        <a:rPr lang="ru-RU" sz="2400" dirty="0" smtClean="0"/>
                        <a:t>под-</a:t>
                      </a:r>
                      <a:r>
                        <a:rPr lang="ru-RU" sz="2400" dirty="0" err="1" smtClean="0"/>
                        <a:t>ъезд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4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раз-лив, под-писать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ра</a:t>
                      </a:r>
                      <a:r>
                        <a:rPr lang="ru-RU" sz="2400" dirty="0" smtClean="0"/>
                        <a:t>-злив, </a:t>
                      </a:r>
                      <a:r>
                        <a:rPr lang="ru-RU" sz="2400" dirty="0" err="1" smtClean="0"/>
                        <a:t>по-дписать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4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при-крепить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прик-репить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4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кас</a:t>
                      </a:r>
                      <a:r>
                        <a:rPr lang="ru-RU" sz="2400" dirty="0" smtClean="0"/>
                        <a:t>-сир, </a:t>
                      </a:r>
                      <a:r>
                        <a:rPr lang="ru-RU" sz="2400" dirty="0" err="1" smtClean="0"/>
                        <a:t>груп</a:t>
                      </a:r>
                      <a:r>
                        <a:rPr lang="ru-RU" sz="2400" dirty="0" smtClean="0"/>
                        <a:t>-па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ка-</a:t>
                      </a:r>
                      <a:r>
                        <a:rPr lang="ru-RU" sz="2400" dirty="0" err="1" smtClean="0"/>
                        <a:t>ссир</a:t>
                      </a:r>
                      <a:r>
                        <a:rPr lang="ru-RU" sz="2400" dirty="0" smtClean="0"/>
                        <a:t>, касс-</a:t>
                      </a:r>
                      <a:r>
                        <a:rPr lang="ru-RU" sz="2400" dirty="0" err="1" smtClean="0"/>
                        <a:t>ир</a:t>
                      </a:r>
                      <a:endParaRPr lang="ru-RU" sz="2400" dirty="0"/>
                    </a:p>
                  </a:txBody>
                  <a:tcPr marL="91447" marR="91447" marT="34295" marB="34295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77814" y="346249"/>
            <a:ext cx="743344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Правила переноса слов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705350" y="1952625"/>
            <a:ext cx="3538538" cy="20300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:\ОФОРМЛЕНИЕ\смайлики\2145884-bcc18b07d2318129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1800" y="4058841"/>
            <a:ext cx="1936750" cy="1075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0" name="Picture 3" descr="F:\ОФОРМЛЕНИЕ\смайлики\2371370-5df49a6e24699417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9" y="3982641"/>
            <a:ext cx="1366837" cy="988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>
            <a:hlinkClick r:id="rId4" action="ppaction://hlinkfile"/>
          </p:cNvPr>
          <p:cNvSpPr/>
          <p:nvPr/>
        </p:nvSpPr>
        <p:spPr>
          <a:xfrm>
            <a:off x="8177676" y="4356480"/>
            <a:ext cx="671806" cy="53720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441" y="771550"/>
            <a:ext cx="8032406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AutoShape 5"/>
          <p:cNvSpPr>
            <a:spLocks noChangeArrowheads="1"/>
          </p:cNvSpPr>
          <p:nvPr/>
        </p:nvSpPr>
        <p:spPr bwMode="auto">
          <a:xfrm>
            <a:off x="971551" y="2356248"/>
            <a:ext cx="7129463" cy="6488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3600" dirty="0">
                <a:solidFill>
                  <a:srgbClr val="0033CC"/>
                </a:solidFill>
                <a:latin typeface="Times New Roman" pitchFamily="18" charset="0"/>
              </a:rPr>
              <a:t>На уроке я узнал …</a:t>
            </a:r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971551" y="3112294"/>
            <a:ext cx="7129463" cy="6488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3600" dirty="0">
                <a:solidFill>
                  <a:srgbClr val="0033CC"/>
                </a:solidFill>
                <a:latin typeface="Times New Roman" pitchFamily="18" charset="0"/>
              </a:rPr>
              <a:t>На уроке я научился …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971551" y="3868341"/>
            <a:ext cx="7129463" cy="6488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3600" dirty="0">
                <a:solidFill>
                  <a:srgbClr val="0033CC"/>
                </a:solidFill>
                <a:latin typeface="Times New Roman" pitchFamily="18" charset="0"/>
              </a:rPr>
              <a:t>Самым трудным на уроке было …</a:t>
            </a:r>
          </a:p>
        </p:txBody>
      </p:sp>
      <p:sp>
        <p:nvSpPr>
          <p:cNvPr id="18438" name="AutoShape 8"/>
          <p:cNvSpPr>
            <a:spLocks noChangeArrowheads="1"/>
          </p:cNvSpPr>
          <p:nvPr/>
        </p:nvSpPr>
        <p:spPr bwMode="auto">
          <a:xfrm>
            <a:off x="3563888" y="411511"/>
            <a:ext cx="2088232" cy="3240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РЕФЛЕКСИЯ</a:t>
            </a:r>
          </a:p>
        </p:txBody>
      </p:sp>
      <p:pic>
        <p:nvPicPr>
          <p:cNvPr id="24585" name="Picture 9" descr="ButtonCry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319" y="2321124"/>
            <a:ext cx="838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 descr="ButtonCrys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607" y="3112294"/>
            <a:ext cx="838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1" descr="ButtonCrys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019" y="3867150"/>
            <a:ext cx="839788" cy="62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57173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repeatCount="indefinite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221.jpg"/>
          <p:cNvPicPr>
            <a:picLocks noChangeAspect="1"/>
          </p:cNvPicPr>
          <p:nvPr/>
        </p:nvPicPr>
        <p:blipFill>
          <a:blip r:embed="rId3"/>
          <a:srcRect t="10257" b="7693"/>
          <a:stretch>
            <a:fillRect/>
          </a:stretch>
        </p:blipFill>
        <p:spPr>
          <a:xfrm>
            <a:off x="-21432" y="0"/>
            <a:ext cx="9144000" cy="51435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3929058" y="785800"/>
            <a:ext cx="1214446" cy="135732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3108" y="500048"/>
            <a:ext cx="4643470" cy="132343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СЛОВАРНАЯ РАБОТА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6"/>
            <a:ext cx="8643998" cy="3857652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rgbClr val="0070C0"/>
                </a:solidFill>
              </a:rPr>
              <a:t>В . РОНА      ЗА . Ц    </a:t>
            </a:r>
            <a:br>
              <a:rPr lang="ru-RU" sz="7200" dirty="0" smtClean="0">
                <a:solidFill>
                  <a:srgbClr val="0070C0"/>
                </a:solidFill>
              </a:rPr>
            </a:br>
            <a:r>
              <a:rPr lang="ru-RU" sz="7200" dirty="0" smtClean="0">
                <a:solidFill>
                  <a:srgbClr val="0070C0"/>
                </a:solidFill>
              </a:rPr>
              <a:t>В . Р . БЕЙ     П . ТУХ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/>
          </a:p>
        </p:txBody>
      </p:sp>
      <p:pic>
        <p:nvPicPr>
          <p:cNvPr id="3" name="Рисунок 2" descr="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2714624"/>
            <a:ext cx="2295288" cy="2428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428728" y="500048"/>
            <a:ext cx="1000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6429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1571618"/>
            <a:ext cx="1000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571618"/>
            <a:ext cx="1000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16" y="500048"/>
            <a:ext cx="1000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1571618"/>
            <a:ext cx="1000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572398" y="1070758"/>
            <a:ext cx="1285884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786844" y="1070758"/>
            <a:ext cx="1285884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287306" y="1142196"/>
            <a:ext cx="1285884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1143770" y="2142328"/>
            <a:ext cx="1285884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2429654" y="2213766"/>
            <a:ext cx="1285884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215868" y="2213766"/>
            <a:ext cx="1285884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untik4.jpg"/>
          <p:cNvPicPr>
            <a:picLocks noChangeAspect="1"/>
          </p:cNvPicPr>
          <p:nvPr/>
        </p:nvPicPr>
        <p:blipFill>
          <a:blip r:embed="rId2"/>
          <a:srcRect t="24760" b="5555"/>
          <a:stretch>
            <a:fillRect/>
          </a:stretch>
        </p:blipFill>
        <p:spPr>
          <a:xfrm>
            <a:off x="0" y="214296"/>
            <a:ext cx="9144000" cy="4929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лако 3"/>
          <p:cNvSpPr/>
          <p:nvPr/>
        </p:nvSpPr>
        <p:spPr>
          <a:xfrm>
            <a:off x="4643438" y="0"/>
            <a:ext cx="3571900" cy="157160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2357422" y="500048"/>
            <a:ext cx="1928826" cy="78581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6286512" y="785800"/>
            <a:ext cx="2214578" cy="857256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928676"/>
            <a:ext cx="9144000" cy="3500462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FFC000"/>
                </a:solidFill>
              </a:rPr>
              <a:t>ПЛЫВУТ, НЕБУ, СИНЕМУ, ПО, ОБЛАКА</a:t>
            </a:r>
            <a:endParaRPr lang="ru-RU" sz="7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928676"/>
            <a:ext cx="9144000" cy="3500462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ПО  СИНЕМУ  НЕБУ ПЛЫВУТ  ОБЛАКА.</a:t>
            </a:r>
            <a:endParaRPr lang="ru-RU" sz="6600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untik4.jpg"/>
          <p:cNvPicPr>
            <a:picLocks noChangeAspect="1"/>
          </p:cNvPicPr>
          <p:nvPr/>
        </p:nvPicPr>
        <p:blipFill>
          <a:blip r:embed="rId2"/>
          <a:srcRect t="24219" b="3906"/>
          <a:stretch>
            <a:fillRect/>
          </a:stretch>
        </p:blipFill>
        <p:spPr>
          <a:xfrm>
            <a:off x="1" y="0"/>
            <a:ext cx="9144030" cy="5143500"/>
          </a:xfrm>
          <a:prstGeom prst="rect">
            <a:avLst/>
          </a:prstGeom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285720" y="214296"/>
            <a:ext cx="8572560" cy="10715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По  синему  небу плывут об 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1475</TotalTime>
  <Words>350</Words>
  <Application>Microsoft Office PowerPoint</Application>
  <PresentationFormat>Экран (16:9)</PresentationFormat>
  <Paragraphs>86</Paragraphs>
  <Slides>37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Albertus Extra Bold</vt:lpstr>
      <vt:lpstr>Arial</vt:lpstr>
      <vt:lpstr>Corbel</vt:lpstr>
      <vt:lpstr>Propisi</vt:lpstr>
      <vt:lpstr>Times New Roman</vt:lpstr>
      <vt:lpstr>Wingdings</vt:lpstr>
      <vt:lpstr>Wingdings 2</vt:lpstr>
      <vt:lpstr>Wingdings 3</vt:lpstr>
      <vt:lpstr>Модульная</vt:lpstr>
      <vt:lpstr>Презентация PowerPoint</vt:lpstr>
      <vt:lpstr>Девиз урока: «Наблюдаю ,замечаю, размышляю,  делаю выводы.» </vt:lpstr>
      <vt:lpstr>Презентация PowerPoint</vt:lpstr>
      <vt:lpstr>Презентация PowerPoint</vt:lpstr>
      <vt:lpstr>В . РОНА      ЗА . Ц     В . Р . БЕЙ     П . ТУХ </vt:lpstr>
      <vt:lpstr>Презентация PowerPoint</vt:lpstr>
      <vt:lpstr>ПЛЫВУТ, НЕБУ, СИНЕМУ, ПО, ОБЛАКА</vt:lpstr>
      <vt:lpstr>ПО  СИНЕМУ  НЕБУ ПЛЫВУТ  ОБЛАКА.</vt:lpstr>
      <vt:lpstr>Презентация PowerPoint</vt:lpstr>
      <vt:lpstr>Презентация PowerPoint</vt:lpstr>
      <vt:lpstr>ПЕРЕНОС  СЛОВ </vt:lpstr>
      <vt:lpstr>Цель урока: </vt:lpstr>
      <vt:lpstr>Презентация PowerPoint</vt:lpstr>
      <vt:lpstr>Презентация PowerPoint</vt:lpstr>
      <vt:lpstr>1 правило: Слово переносится по слогам. </vt:lpstr>
      <vt:lpstr>Презентация PowerPoint</vt:lpstr>
      <vt:lpstr>По  синему  небу плывут  об- лака.</vt:lpstr>
      <vt:lpstr>Презентация PowerPoint</vt:lpstr>
      <vt:lpstr>Презентация PowerPoint</vt:lpstr>
      <vt:lpstr>Разделить слова для переноса:   ручей, пень, лес.</vt:lpstr>
      <vt:lpstr>Презентация PowerPoint</vt:lpstr>
      <vt:lpstr>2 правило: Слова из одного слога не переносятся. </vt:lpstr>
      <vt:lpstr>Презентация PowerPoint</vt:lpstr>
      <vt:lpstr>Презентация PowerPoint</vt:lpstr>
      <vt:lpstr>Презентация PowerPoint</vt:lpstr>
      <vt:lpstr>Презентация PowerPoint</vt:lpstr>
      <vt:lpstr>3 правило: Буквы  Ь, ъ, Й  нельзя отрывать от предыдущего слога.</vt:lpstr>
      <vt:lpstr>Презентация PowerPoint</vt:lpstr>
      <vt:lpstr>4 правило: Одну букву нельзя оставлять на строчке или переносить на другую строку.  </vt:lpstr>
      <vt:lpstr>Презентация PowerPoint</vt:lpstr>
      <vt:lpstr>Презентация PowerPoint</vt:lpstr>
      <vt:lpstr>касса, суббота, Анна</vt:lpstr>
      <vt:lpstr>5 правило:  При  переносе слов  с удвоенными согласными одну согласную оставляют на строке, а другую переносят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Ирина</dc:creator>
  <cp:lastModifiedBy>Пользователь</cp:lastModifiedBy>
  <cp:revision>171</cp:revision>
  <dcterms:created xsi:type="dcterms:W3CDTF">2009-07-24T22:36:39Z</dcterms:created>
  <dcterms:modified xsi:type="dcterms:W3CDTF">2020-03-27T09:38:30Z</dcterms:modified>
</cp:coreProperties>
</file>