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9" r:id="rId5"/>
    <p:sldId id="265" r:id="rId6"/>
    <p:sldId id="258" r:id="rId7"/>
    <p:sldId id="260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74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pPr/>
              <a:t>17.04.2020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3285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pPr/>
              <a:t>17.04.2020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58041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pPr/>
              <a:t>17.04.2020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52860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pPr/>
              <a:t>17.04.2020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54966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pPr/>
              <a:t>17.04.2020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1060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pPr/>
              <a:t>17.04.2020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019010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pPr/>
              <a:t>17.04.2020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18347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pPr/>
              <a:t>17.04.2020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357842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pPr/>
              <a:t>17.04.2020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235159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pPr/>
              <a:t>17.04.2020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512917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pPr/>
              <a:t>17.04.2020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3366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pPr/>
              <a:t>17.04.2020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877894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pPr/>
              <a:t>17.04.2020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62493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pPr/>
              <a:t>17.04.2020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986998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D1EDC-A2B1-4467-8D3F-4DFD9B83CAD8}" type="datetimeFigureOut">
              <a:rPr lang="uk-UA" smtClean="0"/>
              <a:pPr/>
              <a:t>17.04.2020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570F2-E200-4629-A09A-B32E2C0D788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66487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pPr/>
              <a:t>17.04.2020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58400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pPr/>
              <a:t>17.04.2020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51749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pPr/>
              <a:t>17.04.2020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2523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pPr/>
              <a:t>17.04.2020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9694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pPr/>
              <a:t>17.04.2020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54304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pPr/>
              <a:t>17.04.2020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87431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AC259-EBD3-4477-8ED1-9C4E8D32F78F}" type="datetimeFigureOut">
              <a:rPr lang="uk-UA" smtClean="0"/>
              <a:pPr/>
              <a:t>17.04.2020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C2C70-2A90-47DD-B4C7-2A4AE87F336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42574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902"/>
            <a:ext cx="9144000" cy="684909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AC259-EBD3-4477-8ED1-9C4E8D32F78F}" type="datetimeFigureOut">
              <a:rPr lang="uk-UA" smtClean="0"/>
              <a:pPr/>
              <a:t>17.04.2020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C2C70-2A90-47DD-B4C7-2A4AE87F336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91074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39"/>
            <a:ext cx="9143999" cy="684019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9D1EDC-A2B1-4467-8D3F-4DFD9B83CAD8}" type="datetimeFigureOut">
              <a:rPr lang="uk-UA" smtClean="0"/>
              <a:pPr/>
              <a:t>17.04.2020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570F2-E200-4629-A09A-B32E2C0D788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85398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052736"/>
            <a:ext cx="7772400" cy="2160240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l"/>
            <a:r>
              <a:rPr lang="ru-RU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Тема:</a:t>
            </a:r>
            <a:br>
              <a:rPr lang="ru-RU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ru-RU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sz="4000" b="1" dirty="0" smtClean="0"/>
              <a:t>Письменное деление на двузначное число </a:t>
            </a:r>
            <a:r>
              <a:rPr lang="ru-RU" sz="1800" b="1" dirty="0" smtClean="0"/>
              <a:t>( 4 класс)</a:t>
            </a:r>
            <a:endParaRPr lang="uk-UA" sz="1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4797152"/>
            <a:ext cx="6512768" cy="841648"/>
          </a:xfrm>
        </p:spPr>
        <p:txBody>
          <a:bodyPr>
            <a:normAutofit/>
          </a:bodyPr>
          <a:lstStyle/>
          <a:p>
            <a:endParaRPr lang="ru-RU" sz="1400" dirty="0">
              <a:solidFill>
                <a:schemeClr val="tx1"/>
              </a:solidFill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2708920"/>
            <a:ext cx="2371725" cy="172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42364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Подведение итогов урока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—  С каким вычислительным приемом вы познакомились сегодня на уроке?</a:t>
            </a:r>
          </a:p>
          <a:p>
            <a:r>
              <a:rPr lang="ru-RU" dirty="0" smtClean="0"/>
              <a:t>—  Какие виды задач мы решали?</a:t>
            </a:r>
          </a:p>
          <a:p>
            <a:r>
              <a:rPr lang="ru-RU" dirty="0" smtClean="0"/>
              <a:t>—  Кто успешно выполнил все задания?</a:t>
            </a:r>
          </a:p>
          <a:p>
            <a:r>
              <a:rPr lang="ru-RU" dirty="0" smtClean="0"/>
              <a:t>—  Кто не понял новую тему?</a:t>
            </a:r>
          </a:p>
          <a:p>
            <a:r>
              <a:rPr lang="ru-RU" dirty="0" smtClean="0"/>
              <a:t>—  Кто может помочь своим товарищам?</a:t>
            </a:r>
          </a:p>
          <a:p>
            <a:r>
              <a:rPr lang="ru-RU" b="1" dirty="0" smtClean="0"/>
              <a:t>Домашнее задание</a:t>
            </a:r>
            <a:endParaRPr lang="ru-RU" dirty="0" smtClean="0"/>
          </a:p>
          <a:p>
            <a:r>
              <a:rPr lang="ru-RU" dirty="0" smtClean="0"/>
              <a:t>Учебник: № 208 (с. 57). 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8194" name="Picture 2" descr="C:\Users\Надежда\Documents\Шаблоны\znanio.ru-anima\25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328" y="1988840"/>
            <a:ext cx="1428750" cy="1428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Цель:</a:t>
            </a:r>
            <a:endParaRPr lang="ru-RU" b="1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познакомить с письменным приемом деления трехзначного числа на двузначное при однозначном частном.</a:t>
            </a:r>
            <a:endParaRPr lang="ru-RU" dirty="0"/>
          </a:p>
        </p:txBody>
      </p:sp>
      <p:pic>
        <p:nvPicPr>
          <p:cNvPr id="2050" name="Picture 2" descr="C:\Users\Надежда\Documents\Шаблоны\znanio.ru-anima\25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8640"/>
            <a:ext cx="1428750" cy="1428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Устно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—  Решите уравнения. </a:t>
            </a:r>
          </a:p>
          <a:p>
            <a:r>
              <a:rPr lang="ru-RU" dirty="0" smtClean="0"/>
              <a:t>13 </a:t>
            </a:r>
            <a:r>
              <a:rPr lang="ru-RU" i="1" dirty="0" err="1" smtClean="0"/>
              <a:t>х</a:t>
            </a:r>
            <a:r>
              <a:rPr lang="ru-RU" i="1" dirty="0" smtClean="0"/>
              <a:t> = </a:t>
            </a:r>
            <a:r>
              <a:rPr lang="ru-RU" dirty="0" smtClean="0"/>
              <a:t>34 + 96</a:t>
            </a:r>
          </a:p>
          <a:p>
            <a:r>
              <a:rPr lang="ru-RU" i="1" dirty="0" err="1" smtClean="0"/>
              <a:t>х</a:t>
            </a:r>
            <a:r>
              <a:rPr lang="ru-RU" i="1" dirty="0" smtClean="0"/>
              <a:t>- </a:t>
            </a:r>
            <a:r>
              <a:rPr lang="ru-RU" dirty="0" smtClean="0"/>
              <a:t>17 = 23 -14</a:t>
            </a:r>
          </a:p>
          <a:p>
            <a:r>
              <a:rPr lang="ru-RU" dirty="0" smtClean="0"/>
              <a:t>-  Выполните действия с именованными числами. </a:t>
            </a:r>
          </a:p>
          <a:p>
            <a:r>
              <a:rPr lang="ru-RU" dirty="0" smtClean="0"/>
              <a:t>23 ч - 1 мин 25 с = □ ч □ мин □ с</a:t>
            </a:r>
          </a:p>
          <a:p>
            <a:r>
              <a:rPr lang="ru-RU" dirty="0" smtClean="0"/>
              <a:t>5 </a:t>
            </a:r>
            <a:r>
              <a:rPr lang="ru-RU" dirty="0" err="1" smtClean="0"/>
              <a:t>сут</a:t>
            </a:r>
            <a:r>
              <a:rPr lang="ru-RU" dirty="0" smtClean="0"/>
              <a:t>. 8 ч - 17 ч 30 мин = □ </a:t>
            </a:r>
            <a:r>
              <a:rPr lang="ru-RU" dirty="0" err="1" smtClean="0"/>
              <a:t>сут</a:t>
            </a:r>
            <a:r>
              <a:rPr lang="ru-RU" dirty="0" smtClean="0"/>
              <a:t>. □ ч □ мин </a:t>
            </a:r>
          </a:p>
          <a:p>
            <a:r>
              <a:rPr lang="ru-RU" dirty="0" smtClean="0"/>
              <a:t>8ц89кг-98кг =  □ </a:t>
            </a:r>
            <a:r>
              <a:rPr lang="ru-RU" dirty="0" err="1" smtClean="0"/>
              <a:t>ц</a:t>
            </a:r>
            <a:r>
              <a:rPr lang="ru-RU" dirty="0" smtClean="0"/>
              <a:t> □ кг </a:t>
            </a:r>
          </a:p>
          <a:p>
            <a:r>
              <a:rPr lang="ru-RU" dirty="0" smtClean="0"/>
              <a:t>2 в. -120 л. =  □ в. □ л. </a:t>
            </a:r>
            <a:endParaRPr lang="ru-RU" dirty="0"/>
          </a:p>
        </p:txBody>
      </p:sp>
      <p:pic>
        <p:nvPicPr>
          <p:cNvPr id="3074" name="Picture 2" descr="C:\Users\Надежда\Documents\Шаблоны\znanio.ru-anima\25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548680"/>
            <a:ext cx="1428750" cy="1428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Устно</a:t>
            </a:r>
            <a:endParaRPr lang="ru-RU" b="1" dirty="0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340768"/>
            <a:ext cx="5688632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908720"/>
            <a:ext cx="1446302" cy="5234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Самоопределение к деятельности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—  Решите задачу.</a:t>
            </a:r>
          </a:p>
          <a:p>
            <a:r>
              <a:rPr lang="ru-RU" dirty="0" smtClean="0"/>
              <a:t>У Саши было 56 руб. Цена мороженого «</a:t>
            </a:r>
            <a:r>
              <a:rPr lang="ru-RU" dirty="0" err="1" smtClean="0"/>
              <a:t>Топтыжка</a:t>
            </a:r>
            <a:r>
              <a:rPr lang="ru-RU" dirty="0" smtClean="0"/>
              <a:t>» 14 руб. Сколько порций мороженого он может купить? </a:t>
            </a:r>
          </a:p>
          <a:p>
            <a:r>
              <a:rPr lang="ru-RU" b="1" i="1" dirty="0" smtClean="0">
                <a:solidFill>
                  <a:srgbClr val="FF0000"/>
                </a:solidFill>
              </a:rPr>
              <a:t>56: 14 = 4 (п.)</a:t>
            </a:r>
            <a:endParaRPr lang="ru-RU" b="1" dirty="0" smtClean="0">
              <a:solidFill>
                <a:srgbClr val="FF0000"/>
              </a:solidFill>
            </a:endParaRPr>
          </a:p>
          <a:p>
            <a:r>
              <a:rPr lang="ru-RU" i="1" dirty="0" smtClean="0"/>
              <a:t>—  </a:t>
            </a:r>
            <a:r>
              <a:rPr lang="ru-RU" dirty="0" smtClean="0"/>
              <a:t>Как вы нашли частное? </a:t>
            </a:r>
          </a:p>
          <a:p>
            <a:r>
              <a:rPr lang="ru-RU" i="1" dirty="0" smtClean="0"/>
              <a:t>Подбирали числа. 14х2 = 28 (руб.), ост. 32 (руб.) - можно купить еще. 14х4 = 56 (руб.) </a:t>
            </a:r>
            <a:r>
              <a:rPr lang="ru-RU" dirty="0" smtClean="0"/>
              <a:t>— </a:t>
            </a:r>
            <a:r>
              <a:rPr lang="ru-RU" i="1" dirty="0" smtClean="0"/>
              <a:t>число подходит.</a:t>
            </a:r>
            <a:endParaRPr lang="ru-RU" dirty="0" smtClean="0"/>
          </a:p>
          <a:p>
            <a:r>
              <a:rPr lang="ru-RU" i="1" dirty="0" smtClean="0"/>
              <a:t>—  </a:t>
            </a:r>
            <a:r>
              <a:rPr lang="ru-RU" dirty="0" smtClean="0"/>
              <a:t>Какой метод вы использовали при выполнении деления?</a:t>
            </a:r>
          </a:p>
          <a:p>
            <a:r>
              <a:rPr lang="ru-RU" i="1" dirty="0" smtClean="0"/>
              <a:t>Метод подбора.</a:t>
            </a:r>
            <a:endParaRPr lang="ru-RU" dirty="0" smtClean="0"/>
          </a:p>
          <a:p>
            <a:pPr algn="ctr"/>
            <a:r>
              <a:rPr lang="ru-RU" i="1" dirty="0" smtClean="0"/>
              <a:t>—  </a:t>
            </a:r>
            <a:r>
              <a:rPr lang="ru-RU" dirty="0" smtClean="0"/>
              <a:t>Сформулируйте задачи урока. </a:t>
            </a:r>
          </a:p>
          <a:p>
            <a:r>
              <a:rPr lang="ru-RU" sz="4600" b="1" i="1" dirty="0" smtClean="0"/>
              <a:t>Познакомиться с письменным приемом деления на двузначное число методом подбора частного</a:t>
            </a:r>
            <a:r>
              <a:rPr lang="ru-RU" i="1" dirty="0" smtClean="0"/>
              <a:t>.</a:t>
            </a:r>
            <a:endParaRPr lang="ru-RU" dirty="0"/>
          </a:p>
        </p:txBody>
      </p:sp>
      <p:pic>
        <p:nvPicPr>
          <p:cNvPr id="4098" name="Picture 2" descr="C:\Users\Надежда\Documents\Шаблоны\znanio.ru-anima\25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50" y="1340768"/>
            <a:ext cx="1428750" cy="1428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Работа по теме урока </a:t>
            </a:r>
            <a:br>
              <a:rPr lang="ru-RU" b="1" dirty="0" smtClean="0"/>
            </a:br>
            <a:r>
              <a:rPr lang="ru-RU" b="1" dirty="0" smtClean="0"/>
              <a:t>Работа по учебнику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661248"/>
          </a:xfrm>
        </p:spPr>
        <p:txBody>
          <a:bodyPr>
            <a:noAutofit/>
          </a:bodyPr>
          <a:lstStyle/>
          <a:p>
            <a:r>
              <a:rPr lang="ru-RU" sz="2000" dirty="0" smtClean="0"/>
              <a:t>—  Посмотрите, как выполнено деление </a:t>
            </a:r>
            <a:r>
              <a:rPr lang="ru-RU" sz="2000" b="1" dirty="0" smtClean="0"/>
              <a:t>на с. 57.</a:t>
            </a:r>
          </a:p>
          <a:p>
            <a:r>
              <a:rPr lang="ru-RU" sz="2000" dirty="0" smtClean="0"/>
              <a:t>—  Какой первый шаг сделали при выполнении деления? </a:t>
            </a:r>
            <a:r>
              <a:rPr lang="ru-RU" sz="2000" i="1" dirty="0" smtClean="0"/>
              <a:t> </a:t>
            </a:r>
            <a:endParaRPr lang="ru-RU" sz="2000" dirty="0" smtClean="0"/>
          </a:p>
          <a:p>
            <a:r>
              <a:rPr lang="ru-RU" sz="2000" i="1" dirty="0" smtClean="0"/>
              <a:t>—  </a:t>
            </a:r>
            <a:r>
              <a:rPr lang="ru-RU" sz="2000" dirty="0" smtClean="0"/>
              <a:t>Как называется цифра, которую получили? </a:t>
            </a:r>
            <a:r>
              <a:rPr lang="ru-RU" sz="2000" i="1" dirty="0" smtClean="0"/>
              <a:t> </a:t>
            </a:r>
            <a:endParaRPr lang="ru-RU" sz="2000" dirty="0" smtClean="0"/>
          </a:p>
          <a:p>
            <a:r>
              <a:rPr lang="ru-RU" sz="2000" i="1" dirty="0" smtClean="0"/>
              <a:t>—  </a:t>
            </a:r>
            <a:r>
              <a:rPr lang="ru-RU" sz="2000" dirty="0" smtClean="0"/>
              <a:t>Почему она так называется? </a:t>
            </a:r>
            <a:r>
              <a:rPr lang="ru-RU" sz="2000" i="1" dirty="0" smtClean="0"/>
              <a:t> </a:t>
            </a:r>
            <a:endParaRPr lang="ru-RU" sz="2000" dirty="0" smtClean="0"/>
          </a:p>
          <a:p>
            <a:r>
              <a:rPr lang="ru-RU" sz="2000" b="1" i="1" dirty="0" smtClean="0"/>
              <a:t> №205 (с. 57).</a:t>
            </a:r>
            <a:r>
              <a:rPr lang="ru-RU" sz="2000" b="1" dirty="0" smtClean="0"/>
              <a:t>(</a:t>
            </a:r>
            <a:r>
              <a:rPr lang="ru-RU" sz="2000" dirty="0" smtClean="0"/>
              <a:t>Устное выполнение.)</a:t>
            </a:r>
          </a:p>
          <a:p>
            <a:r>
              <a:rPr lang="ru-RU" sz="2000" i="1" dirty="0" smtClean="0"/>
              <a:t>Примерные рассуждения учащихся</a:t>
            </a:r>
            <a:endParaRPr lang="ru-RU" sz="2000" dirty="0" smtClean="0"/>
          </a:p>
          <a:p>
            <a:r>
              <a:rPr lang="ru-RU" sz="2000" b="1" dirty="0" smtClean="0">
                <a:solidFill>
                  <a:srgbClr val="FF0000"/>
                </a:solidFill>
              </a:rPr>
              <a:t>Чтобы 384 разделить на 96, надо найти цифру частного. Заменим делитель ближайшим меньшим разрядным числом 90 и будем делить 384 на 90. Для этого 384 разделим сначала на 10, получим 38, затем 38 разделим на 9, получим 4. Цифра 4 не окончательная, а пробная, потому что надо было 384 разделить на 96, а не на 90. Проверим цифру 4: умножим 96 на 4, получим 384, значит, цифра 4 верна.</a:t>
            </a:r>
          </a:p>
          <a:p>
            <a:r>
              <a:rPr lang="ru-RU" sz="2000" b="1" i="1" dirty="0" smtClean="0"/>
              <a:t>№206 (с. 57).</a:t>
            </a:r>
            <a:r>
              <a:rPr lang="ru-RU" sz="2000" dirty="0" smtClean="0"/>
              <a:t>Первый и второй столбики — коллективно, с комментированием, третий и четвертый — самостоятельно четвертый — по вариантам). </a:t>
            </a:r>
          </a:p>
          <a:p>
            <a:r>
              <a:rPr lang="ru-RU" sz="2000" dirty="0" smtClean="0"/>
              <a:t>Самопроверка, самооценка.</a:t>
            </a:r>
          </a:p>
          <a:p>
            <a:endParaRPr lang="ru-RU" sz="2000" dirty="0"/>
          </a:p>
        </p:txBody>
      </p:sp>
      <p:pic>
        <p:nvPicPr>
          <p:cNvPr id="5122" name="Picture 2" descr="C:\Users\Надежда\Documents\Шаблоны\znanio.ru-anima\25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50" y="260648"/>
            <a:ext cx="1428750" cy="1428750"/>
          </a:xfrm>
          <a:prstGeom prst="rect">
            <a:avLst/>
          </a:prstGeom>
          <a:noFill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5488" y="2204864"/>
            <a:ext cx="4208512" cy="983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Физкультминутка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Autofit/>
          </a:bodyPr>
          <a:lstStyle/>
          <a:p>
            <a:r>
              <a:rPr lang="ru-RU" sz="2400" dirty="0" smtClean="0"/>
              <a:t>Скачет шустрая синица,</a:t>
            </a:r>
            <a:r>
              <a:rPr lang="ru-RU" sz="2400" i="1" dirty="0" smtClean="0"/>
              <a:t>(Прыжки на месте на двух ногах.)</a:t>
            </a:r>
            <a:endParaRPr lang="ru-RU" sz="2400" dirty="0" smtClean="0"/>
          </a:p>
          <a:p>
            <a:r>
              <a:rPr lang="ru-RU" sz="2400" dirty="0" smtClean="0"/>
              <a:t>Ей на месте не сидится,</a:t>
            </a:r>
            <a:r>
              <a:rPr lang="ru-RU" sz="2400" i="1" dirty="0" smtClean="0"/>
              <a:t>(Прыжки на месте на левой ноге.)</a:t>
            </a:r>
            <a:endParaRPr lang="ru-RU" sz="2400" dirty="0" smtClean="0"/>
          </a:p>
          <a:p>
            <a:r>
              <a:rPr lang="ru-RU" sz="2400" dirty="0" smtClean="0"/>
              <a:t>Прыг-скок, прыг-скок,</a:t>
            </a:r>
            <a:r>
              <a:rPr lang="ru-RU" sz="2400" i="1" dirty="0" smtClean="0"/>
              <a:t>(Прыжки на месте на правой ноге.)</a:t>
            </a:r>
            <a:endParaRPr lang="ru-RU" sz="2400" dirty="0" smtClean="0"/>
          </a:p>
          <a:p>
            <a:r>
              <a:rPr lang="ru-RU" sz="2400" dirty="0" smtClean="0"/>
              <a:t>Завертелась, как волчок.</a:t>
            </a:r>
            <a:r>
              <a:rPr lang="ru-RU" sz="2400" i="1" dirty="0" smtClean="0"/>
              <a:t>(Покружиться.)</a:t>
            </a:r>
            <a:endParaRPr lang="ru-RU" sz="2400" dirty="0" smtClean="0"/>
          </a:p>
          <a:p>
            <a:r>
              <a:rPr lang="ru-RU" sz="2400" dirty="0" smtClean="0"/>
              <a:t>Вот присела на минутку,</a:t>
            </a:r>
            <a:r>
              <a:rPr lang="ru-RU" sz="2400" i="1" dirty="0" smtClean="0"/>
              <a:t>(Присесть.)</a:t>
            </a:r>
            <a:endParaRPr lang="ru-RU" sz="2400" dirty="0" smtClean="0"/>
          </a:p>
          <a:p>
            <a:r>
              <a:rPr lang="ru-RU" sz="2400" dirty="0" smtClean="0"/>
              <a:t>Почесала клювом грудку,</a:t>
            </a:r>
            <a:r>
              <a:rPr lang="ru-RU" sz="2400" i="1" dirty="0" smtClean="0"/>
              <a:t>(Встать, наклоны головы вправо и влево.)</a:t>
            </a:r>
            <a:endParaRPr lang="ru-RU" sz="2400" dirty="0" smtClean="0"/>
          </a:p>
          <a:p>
            <a:r>
              <a:rPr lang="ru-RU" sz="2400" dirty="0" smtClean="0"/>
              <a:t>И</a:t>
            </a:r>
            <a:r>
              <a:rPr lang="ru-RU" sz="2400" b="1" dirty="0" smtClean="0"/>
              <a:t> </a:t>
            </a:r>
            <a:r>
              <a:rPr lang="ru-RU" sz="2400" dirty="0" smtClean="0"/>
              <a:t>с дорожки на плетень,</a:t>
            </a:r>
            <a:r>
              <a:rPr lang="ru-RU" sz="2400" i="1" dirty="0" smtClean="0"/>
              <a:t>(Прыжки на месте на левой ноге.)</a:t>
            </a:r>
            <a:endParaRPr lang="ru-RU" sz="2400" dirty="0" smtClean="0"/>
          </a:p>
          <a:p>
            <a:r>
              <a:rPr lang="ru-RU" sz="2400" dirty="0" err="1" smtClean="0"/>
              <a:t>Тири-тири</a:t>
            </a:r>
            <a:r>
              <a:rPr lang="ru-RU" sz="2400" dirty="0" smtClean="0"/>
              <a:t>,</a:t>
            </a:r>
            <a:r>
              <a:rPr lang="ru-RU" sz="2400" i="1" dirty="0" smtClean="0"/>
              <a:t>(Прыжки на месте на правой ноге.)</a:t>
            </a:r>
            <a:endParaRPr lang="ru-RU" sz="2400" dirty="0" smtClean="0"/>
          </a:p>
          <a:p>
            <a:r>
              <a:rPr lang="ru-RU" sz="2400" dirty="0" smtClean="0"/>
              <a:t>Тень-тень-тень!</a:t>
            </a:r>
            <a:r>
              <a:rPr lang="ru-RU" sz="2400" i="1" dirty="0" smtClean="0"/>
              <a:t>(Прыжки на месте на двух ногах.)</a:t>
            </a:r>
            <a:endParaRPr lang="ru-RU" sz="2400" dirty="0" smtClean="0"/>
          </a:p>
          <a:p>
            <a:endParaRPr lang="ru-RU" sz="2400" dirty="0"/>
          </a:p>
        </p:txBody>
      </p:sp>
      <p:pic>
        <p:nvPicPr>
          <p:cNvPr id="1026" name="Picture 2" descr="C:\Users\Надежда\Documents\Анимированные картинки\Мульгерои\mult_hero_255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3212976"/>
            <a:ext cx="1619250" cy="17240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Закрепление изученного материала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Работа по учебнику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i="1" dirty="0" smtClean="0"/>
              <a:t>№207 (с. 57).</a:t>
            </a:r>
            <a:endParaRPr lang="ru-RU" b="1" dirty="0" smtClean="0"/>
          </a:p>
          <a:p>
            <a:r>
              <a:rPr lang="ru-RU" sz="2400" dirty="0" smtClean="0"/>
              <a:t>—  Прочитайте задачу.</a:t>
            </a:r>
          </a:p>
          <a:p>
            <a:r>
              <a:rPr lang="ru-RU" sz="2400" dirty="0" smtClean="0"/>
              <a:t>—  Как удобнее составить краткую запись </a:t>
            </a:r>
          </a:p>
          <a:p>
            <a:r>
              <a:rPr lang="ru-RU" sz="2400" i="1" dirty="0" smtClean="0"/>
              <a:t>—  </a:t>
            </a:r>
            <a:r>
              <a:rPr lang="ru-RU" sz="2400" dirty="0" smtClean="0"/>
              <a:t>Составим таблицу. Что обозначают числа 20 и 36? </a:t>
            </a:r>
            <a:r>
              <a:rPr lang="ru-RU" sz="2400" i="1" dirty="0" smtClean="0"/>
              <a:t> </a:t>
            </a:r>
            <a:endParaRPr lang="ru-RU" sz="2400" dirty="0" smtClean="0"/>
          </a:p>
          <a:p>
            <a:r>
              <a:rPr lang="ru-RU" sz="2400" i="1" dirty="0" smtClean="0"/>
              <a:t>—  </a:t>
            </a:r>
            <a:r>
              <a:rPr lang="ru-RU" sz="2400" dirty="0" smtClean="0"/>
              <a:t>Что обозначает число 2800 </a:t>
            </a:r>
          </a:p>
          <a:p>
            <a:r>
              <a:rPr lang="ru-RU" sz="2400" i="1" dirty="0" smtClean="0"/>
              <a:t>—  </a:t>
            </a:r>
            <a:r>
              <a:rPr lang="ru-RU" sz="2400" dirty="0" smtClean="0"/>
              <a:t>Что обозначает число 12? —  Что надо узнать в задаче? </a:t>
            </a:r>
            <a:r>
              <a:rPr lang="ru-RU" sz="2400" i="1" dirty="0" smtClean="0"/>
              <a:t> </a:t>
            </a:r>
          </a:p>
          <a:p>
            <a:r>
              <a:rPr lang="ru-RU" sz="2400" dirty="0" smtClean="0"/>
              <a:t>—  Запишите решение задачи самостоятельно.</a:t>
            </a:r>
          </a:p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i="1" dirty="0" smtClean="0">
                <a:solidFill>
                  <a:srgbClr val="FF0000"/>
                </a:solidFill>
              </a:rPr>
              <a:t>Решение</a:t>
            </a:r>
            <a:endParaRPr lang="ru-RU" sz="2400" b="1" dirty="0" smtClean="0">
              <a:solidFill>
                <a:srgbClr val="FF0000"/>
              </a:solidFill>
            </a:endParaRPr>
          </a:p>
          <a:p>
            <a:r>
              <a:rPr lang="ru-RU" sz="2400" b="1" dirty="0" smtClean="0">
                <a:solidFill>
                  <a:srgbClr val="FF0000"/>
                </a:solidFill>
              </a:rPr>
              <a:t>1) 2800: 20 = 140 (м.) — норма выпуска в день в первые 20 дней;</a:t>
            </a:r>
          </a:p>
          <a:p>
            <a:r>
              <a:rPr lang="ru-RU" sz="2400" b="1" dirty="0" smtClean="0">
                <a:solidFill>
                  <a:srgbClr val="FF0000"/>
                </a:solidFill>
              </a:rPr>
              <a:t>2) 140 + 12 = 152 (м.) - увеличенная норма выпуска в день;</a:t>
            </a:r>
          </a:p>
          <a:p>
            <a:r>
              <a:rPr lang="ru-RU" sz="2400" b="1" dirty="0" smtClean="0">
                <a:solidFill>
                  <a:srgbClr val="FF0000"/>
                </a:solidFill>
              </a:rPr>
              <a:t>3) 152х36 = 5472 (м.).</a:t>
            </a:r>
          </a:p>
          <a:p>
            <a:r>
              <a:rPr lang="ru-RU" sz="2400" b="1" i="1" dirty="0" smtClean="0">
                <a:solidFill>
                  <a:srgbClr val="FF0000"/>
                </a:solidFill>
              </a:rPr>
              <a:t>Ответ: </a:t>
            </a:r>
            <a:r>
              <a:rPr lang="ru-RU" sz="2400" b="1" dirty="0" smtClean="0">
                <a:solidFill>
                  <a:srgbClr val="FF0000"/>
                </a:solidFill>
              </a:rPr>
              <a:t>в следующие 36 дней завод выпустит 5472 машин</a:t>
            </a:r>
            <a:r>
              <a:rPr lang="ru-RU" sz="2400" dirty="0" smtClean="0"/>
              <a:t>ы.</a:t>
            </a:r>
          </a:p>
          <a:p>
            <a:endParaRPr lang="ru-RU" sz="2400" dirty="0"/>
          </a:p>
        </p:txBody>
      </p:sp>
      <p:pic>
        <p:nvPicPr>
          <p:cNvPr id="6146" name="Picture 2" descr="C:\Users\Надежда\Documents\Шаблоны\znanio.ru-anima\25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1124744"/>
            <a:ext cx="1428750" cy="1428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Закрепление изученного материала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/>
              <a:t> Д/З  № </a:t>
            </a:r>
            <a:r>
              <a:rPr lang="ru-RU" i="1" dirty="0" smtClean="0"/>
              <a:t>1,4,6</a:t>
            </a:r>
            <a:r>
              <a:rPr lang="ru-RU" i="1" dirty="0" smtClean="0"/>
              <a:t> </a:t>
            </a:r>
            <a:r>
              <a:rPr lang="ru-RU" i="1" dirty="0" smtClean="0"/>
              <a:t>(с.</a:t>
            </a:r>
            <a:r>
              <a:rPr lang="ru-RU" b="1" i="1" dirty="0" smtClean="0"/>
              <a:t> </a:t>
            </a:r>
            <a:r>
              <a:rPr lang="ru-RU" i="1"/>
              <a:t>6</a:t>
            </a:r>
            <a:r>
              <a:rPr lang="ru-RU" i="1" smtClean="0"/>
              <a:t>7).</a:t>
            </a:r>
            <a:r>
              <a:rPr lang="ru-RU" b="1" i="1" smtClean="0"/>
              <a:t> </a:t>
            </a:r>
            <a:endParaRPr lang="ru-RU" b="1" i="1" dirty="0" smtClean="0"/>
          </a:p>
          <a:p>
            <a:r>
              <a:rPr lang="en-US" b="1" dirty="0" smtClean="0"/>
              <a:t>VII</a:t>
            </a:r>
            <a:r>
              <a:rPr lang="ru-RU" b="1" dirty="0" smtClean="0"/>
              <a:t>. Рефлексия</a:t>
            </a:r>
            <a:endParaRPr lang="ru-RU" dirty="0" smtClean="0"/>
          </a:p>
          <a:p>
            <a:r>
              <a:rPr lang="ru-RU" dirty="0" smtClean="0"/>
              <a:t>—  Оцените свою работу на уроке.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7170" name="Picture 2" descr="C:\Users\Надежда\Documents\Шаблоны\znanio.ru-anima\25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980728"/>
            <a:ext cx="1428750" cy="1428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641</Words>
  <Application>Microsoft Office PowerPoint</Application>
  <PresentationFormat>Экран (4:3)</PresentationFormat>
  <Paragraphs>68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Тема Office</vt:lpstr>
      <vt:lpstr>Специальное оформление</vt:lpstr>
      <vt:lpstr> Тема:  Письменное деление на двузначное число ( 4 класс)</vt:lpstr>
      <vt:lpstr>Цель:</vt:lpstr>
      <vt:lpstr>Устно</vt:lpstr>
      <vt:lpstr>Устно</vt:lpstr>
      <vt:lpstr>Самоопределение к деятельности</vt:lpstr>
      <vt:lpstr> Работа по теме урока  Работа по учебнику </vt:lpstr>
      <vt:lpstr>Физкультминутка</vt:lpstr>
      <vt:lpstr>Закрепление изученного материала Работа по учебнику</vt:lpstr>
      <vt:lpstr>Закрепление изученного материала </vt:lpstr>
      <vt:lpstr>Подведение итогов урока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 презентации</dc:title>
  <dc:creator>Павел</dc:creator>
  <cp:lastModifiedBy>Admin</cp:lastModifiedBy>
  <cp:revision>26</cp:revision>
  <dcterms:created xsi:type="dcterms:W3CDTF">2009-01-08T12:15:48Z</dcterms:created>
  <dcterms:modified xsi:type="dcterms:W3CDTF">2020-04-17T19:44:12Z</dcterms:modified>
</cp:coreProperties>
</file>