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79" r:id="rId2"/>
    <p:sldId id="412" r:id="rId3"/>
    <p:sldId id="910" r:id="rId4"/>
    <p:sldId id="929" r:id="rId5"/>
    <p:sldId id="855" r:id="rId6"/>
    <p:sldId id="927" r:id="rId7"/>
    <p:sldId id="926" r:id="rId8"/>
    <p:sldId id="928" r:id="rId9"/>
    <p:sldId id="944" r:id="rId10"/>
    <p:sldId id="911" r:id="rId11"/>
    <p:sldId id="931" r:id="rId12"/>
    <p:sldId id="932" r:id="rId13"/>
    <p:sldId id="934" r:id="rId14"/>
    <p:sldId id="930" r:id="rId15"/>
    <p:sldId id="936" r:id="rId16"/>
    <p:sldId id="937" r:id="rId17"/>
    <p:sldId id="938" r:id="rId18"/>
    <p:sldId id="940" r:id="rId19"/>
    <p:sldId id="941" r:id="rId20"/>
    <p:sldId id="942" r:id="rId21"/>
    <p:sldId id="945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CC99"/>
    <a:srgbClr val="BF8869"/>
    <a:srgbClr val="D2AB96"/>
    <a:srgbClr val="502416"/>
    <a:srgbClr val="236F05"/>
    <a:srgbClr val="B8E8DF"/>
    <a:srgbClr val="7C2854"/>
    <a:srgbClr val="CC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9281" autoAdjust="0"/>
  </p:normalViewPr>
  <p:slideViewPr>
    <p:cSldViewPr>
      <p:cViewPr varScale="1">
        <p:scale>
          <a:sx n="85" d="100"/>
          <a:sy n="85" d="100"/>
        </p:scale>
        <p:origin x="102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C1772-EA3E-404F-A0CF-AE7B6A4409C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6B9E7-7859-4D30-A38F-457CE5612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3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2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9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8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6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0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6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4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5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7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4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79FF-4213-4A1C-A629-3D6212ECD27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0D15-660E-4956-8C90-88F05733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0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openxmlformats.org/officeDocument/2006/relationships/image" Target="../media/image17.jpeg"/><Relationship Id="rId15" Type="http://schemas.microsoft.com/office/2007/relationships/hdphoto" Target="../media/hdphoto5.wdp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5.wdp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32656" y="195486"/>
            <a:ext cx="8278688" cy="417646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Различение частицы НИ,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приставки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НИ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-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3600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союза НИ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–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 урок</a:t>
            </a:r>
            <a:endParaRPr lang="ru-RU" sz="3600" b="1" i="1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76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839620" y="195486"/>
            <a:ext cx="741682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Задание 2. Пройди в ворота! </a:t>
            </a:r>
          </a:p>
        </p:txBody>
      </p:sp>
      <p:pic>
        <p:nvPicPr>
          <p:cNvPr id="5122" name="Picture 2" descr="D:\projects\русский язык\Кисель Елена\Рабочая зона\картинки\руслан\10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55" y="1084879"/>
            <a:ext cx="2661855" cy="34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projects\русский язык\Кисель Елена\Рабочая зона\картинки\руслан\10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6" b="96803" l="2843" r="97157">
                        <a14:foregroundMark x1="82609" y1="69982" x2="84950" y2="72647"/>
                        <a14:foregroundMark x1="78428" y1="71403" x2="79431" y2="71403"/>
                        <a14:backgroundMark x1="16388" y1="51332" x2="25920" y2="18295"/>
                        <a14:backgroundMark x1="30936" y1="20071" x2="48662" y2="15808"/>
                        <a14:backgroundMark x1="32776" y1="12611" x2="63712" y2="13499"/>
                        <a14:backgroundMark x1="34950" y1="20249" x2="38462" y2="28952"/>
                        <a14:backgroundMark x1="22408" y1="38899" x2="17726" y2="52220"/>
                        <a14:backgroundMark x1="59365" y1="16696" x2="62040" y2="22558"/>
                        <a14:backgroundMark x1="66890" y1="17229" x2="79766" y2="25577"/>
                        <a14:backgroundMark x1="78763" y1="34458" x2="86957" y2="49378"/>
                        <a14:backgroundMark x1="83110" y1="23979" x2="86455" y2="50089"/>
                        <a14:backgroundMark x1="67224" y1="30551" x2="67224" y2="33393"/>
                        <a14:backgroundMark x1="39632" y1="75488" x2="28428" y2="87034"/>
                        <a14:backgroundMark x1="31438" y1="74778" x2="26254" y2="82593"/>
                        <a14:backgroundMark x1="17391" y1="27176" x2="12709" y2="60746"/>
                        <a14:backgroundMark x1="78094" y1="33748" x2="86789" y2="51510"/>
                        <a14:backgroundMark x1="26923" y1="74067" x2="12375" y2="77265"/>
                        <a14:backgroundMark x1="63545" y1="72469" x2="74582" y2="83837"/>
                        <a14:backgroundMark x1="80602" y1="71936" x2="92475" y2="83304"/>
                        <a14:backgroundMark x1="79097" y1="43162" x2="85284" y2="50266"/>
                        <a14:backgroundMark x1="76421" y1="27531" x2="79097" y2="53641"/>
                        <a14:backgroundMark x1="78428" y1="81172" x2="80100" y2="88277"/>
                        <a14:backgroundMark x1="34281" y1="26643" x2="36789" y2="32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9503"/>
            <a:ext cx="2493659" cy="23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projects\русский язык\Кисель Елена\Рабочая зона\картинки\плоский клипарт люди\68796019_1294230380_0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3" y="2567641"/>
            <a:ext cx="975995" cy="22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2"/>
          <p:cNvSpPr txBox="1">
            <a:spLocks/>
          </p:cNvSpPr>
          <p:nvPr/>
        </p:nvSpPr>
        <p:spPr>
          <a:xfrm>
            <a:off x="701203" y="762587"/>
            <a:ext cx="3870797" cy="1840169"/>
          </a:xfrm>
          <a:prstGeom prst="wedgeEllipseCallout">
            <a:avLst>
              <a:gd name="adj1" fmla="val 63556"/>
              <a:gd name="adj2" fmla="val 12001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Вход только для грамотных!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D:\projects\русский язык\Кисель Елена\Рабочая зона\картинки\руслан\10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92" y="704747"/>
            <a:ext cx="2097147" cy="27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projects\русский язык\Кисель Елена\Рабочая зона\картинки\плоский клипарт люди\68796019_1294230380_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0" y="1260916"/>
            <a:ext cx="975995" cy="22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projects\русский язык\Кисель Елена\Рабочая зона\картинки\природа и фоны\landofart.ru-36ee77e1d3d0-560x829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30" y="184622"/>
            <a:ext cx="5766885" cy="32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2699792" y="648848"/>
            <a:ext cx="3672408" cy="6987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err="1" smtClean="0">
                <a:solidFill>
                  <a:schemeClr val="tx1"/>
                </a:solidFill>
              </a:rPr>
              <a:t>Нескем</a:t>
            </a:r>
            <a:r>
              <a:rPr lang="ru-RU" sz="2400" b="1" dirty="0" smtClean="0">
                <a:solidFill>
                  <a:schemeClr val="tx1"/>
                </a:solidFill>
              </a:rPr>
              <a:t> не буду драться,</a:t>
            </a:r>
          </a:p>
        </p:txBody>
      </p:sp>
      <p:pic>
        <p:nvPicPr>
          <p:cNvPr id="13" name="Picture 5" descr="D:\projects\русский язык\Кисель Елена\Рабочая зона\картинки\свалка\pirate-with-hook-ar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17848" flipH="1">
            <a:off x="3756997" y="3381464"/>
            <a:ext cx="87907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projects\русский язык\Кисель Елена\Рабочая зона\картинки\свалка\pirate-bo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292" flipH="1">
            <a:off x="4241670" y="3689223"/>
            <a:ext cx="631628" cy="113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projects\русский язык\Кисель Елена\Рабочая зона\картинки\свалка\old-pira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432914" y="3101845"/>
            <a:ext cx="927038" cy="18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837220" y="4447301"/>
            <a:ext cx="93181" cy="105289"/>
            <a:chOff x="2636601" y="4137924"/>
            <a:chExt cx="135199" cy="108012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2636601" y="4155926"/>
              <a:ext cx="135199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2636601" y="4137924"/>
              <a:ext cx="121598" cy="1080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4803252" y="4392652"/>
            <a:ext cx="93181" cy="105289"/>
            <a:chOff x="2636601" y="4137924"/>
            <a:chExt cx="135199" cy="108012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2636601" y="4155926"/>
              <a:ext cx="135199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2636601" y="4137924"/>
              <a:ext cx="121598" cy="1080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4845155" y="4290159"/>
            <a:ext cx="93181" cy="105289"/>
            <a:chOff x="2636601" y="4137924"/>
            <a:chExt cx="135199" cy="10801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636601" y="4155926"/>
              <a:ext cx="135199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2636601" y="4137924"/>
              <a:ext cx="121598" cy="1080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5238487" y="3764850"/>
            <a:ext cx="93181" cy="105289"/>
            <a:chOff x="2636601" y="4137924"/>
            <a:chExt cx="135199" cy="108012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2636601" y="4155926"/>
              <a:ext cx="135199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2636601" y="4137924"/>
              <a:ext cx="121598" cy="1080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Текст 2"/>
          <p:cNvSpPr txBox="1">
            <a:spLocks/>
          </p:cNvSpPr>
          <p:nvPr/>
        </p:nvSpPr>
        <p:spPr>
          <a:xfrm>
            <a:off x="3113284" y="1172367"/>
            <a:ext cx="2859909" cy="6987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некого не обижу,</a:t>
            </a: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2339753" y="1697820"/>
            <a:ext cx="4176464" cy="6987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err="1" smtClean="0">
                <a:solidFill>
                  <a:schemeClr val="tx1"/>
                </a:solidFill>
              </a:rPr>
              <a:t>ниочём</a:t>
            </a:r>
            <a:r>
              <a:rPr lang="ru-RU" sz="2400" b="1" dirty="0" smtClean="0">
                <a:solidFill>
                  <a:schemeClr val="tx1"/>
                </a:solidFill>
              </a:rPr>
              <a:t> плохом не заговорю.</a:t>
            </a:r>
          </a:p>
        </p:txBody>
      </p:sp>
      <p:sp>
        <p:nvSpPr>
          <p:cNvPr id="33" name="Текст 2"/>
          <p:cNvSpPr txBox="1">
            <a:spLocks/>
          </p:cNvSpPr>
          <p:nvPr/>
        </p:nvSpPr>
        <p:spPr>
          <a:xfrm>
            <a:off x="2447764" y="2283718"/>
            <a:ext cx="4176464" cy="6987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 дня без любезности!</a:t>
            </a:r>
          </a:p>
        </p:txBody>
      </p:sp>
    </p:spTree>
    <p:extLst>
      <p:ext uri="{BB962C8B-B14F-4D97-AF65-F5344CB8AC3E}">
        <p14:creationId xmlns:p14="http://schemas.microsoft.com/office/powerpoint/2010/main" val="9360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D:\projects\русский язык\Кисель Елена\Рабочая зона\картинки\руслан\10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35" y="1003806"/>
            <a:ext cx="2049919" cy="27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projects\русский язык\Кисель Елена\Рабочая зона\картинки\природа и фоны\landofart.ru-36ee77e1d3d0-560x829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3235"/>
            <a:ext cx="5418279" cy="41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2744454" y="1493511"/>
            <a:ext cx="3672408" cy="6987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Ни с кем </a:t>
            </a:r>
            <a:r>
              <a:rPr lang="ru-RU" sz="2400" b="1" dirty="0" smtClean="0">
                <a:solidFill>
                  <a:schemeClr val="tx1"/>
                </a:solidFill>
              </a:rPr>
              <a:t>не буду драться,</a:t>
            </a:r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3157946" y="2017030"/>
            <a:ext cx="2859909" cy="6987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никого</a:t>
            </a:r>
            <a:r>
              <a:rPr lang="ru-RU" sz="2400" b="1" dirty="0" smtClean="0">
                <a:solidFill>
                  <a:schemeClr val="tx1"/>
                </a:solidFill>
              </a:rPr>
              <a:t> не обижу,</a:t>
            </a: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2362298" y="2554035"/>
            <a:ext cx="4351592" cy="6987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Ни о чём </a:t>
            </a:r>
            <a:r>
              <a:rPr lang="ru-RU" sz="2400" b="1" dirty="0" smtClean="0">
                <a:solidFill>
                  <a:schemeClr val="tx1"/>
                </a:solidFill>
              </a:rPr>
              <a:t>плохом не заговорю.</a:t>
            </a:r>
          </a:p>
        </p:txBody>
      </p:sp>
      <p:sp>
        <p:nvSpPr>
          <p:cNvPr id="33" name="Текст 2"/>
          <p:cNvSpPr txBox="1">
            <a:spLocks/>
          </p:cNvSpPr>
          <p:nvPr/>
        </p:nvSpPr>
        <p:spPr>
          <a:xfrm>
            <a:off x="2492426" y="3128381"/>
            <a:ext cx="4176464" cy="6987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Ни дня </a:t>
            </a:r>
            <a:r>
              <a:rPr lang="ru-RU" sz="2400" b="1" dirty="0" smtClean="0">
                <a:solidFill>
                  <a:schemeClr val="tx1"/>
                </a:solidFill>
              </a:rPr>
              <a:t>без любезности!</a:t>
            </a:r>
          </a:p>
        </p:txBody>
      </p:sp>
      <p:pic>
        <p:nvPicPr>
          <p:cNvPr id="31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5263"/>
            <a:ext cx="1494880" cy="19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3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D:\projects\русский язык\Кисель Елена\Рабочая зона\картинки\руслан\10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1" y="1514237"/>
            <a:ext cx="2520280" cy="328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projects\русский язык\Кисель Елена\Рабочая зона\картинки\плоский клипарт люди\68796019_1294230380_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2" y="2277685"/>
            <a:ext cx="975995" cy="22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rojects\русский язык\Кисель Елена\Рабочая зона\картинки\руслан\10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96" b="96803" l="2843" r="97157">
                        <a14:foregroundMark x1="82609" y1="69982" x2="84950" y2="72647"/>
                        <a14:foregroundMark x1="78428" y1="71403" x2="79431" y2="71403"/>
                        <a14:backgroundMark x1="16388" y1="51332" x2="25920" y2="18295"/>
                        <a14:backgroundMark x1="30936" y1="20071" x2="48662" y2="15808"/>
                        <a14:backgroundMark x1="32776" y1="12611" x2="63712" y2="13499"/>
                        <a14:backgroundMark x1="34950" y1="20249" x2="38462" y2="28952"/>
                        <a14:backgroundMark x1="22408" y1="38899" x2="17726" y2="52220"/>
                        <a14:backgroundMark x1="59365" y1="16696" x2="62040" y2="22558"/>
                        <a14:backgroundMark x1="66890" y1="17229" x2="79766" y2="25577"/>
                        <a14:backgroundMark x1="78763" y1="34458" x2="86957" y2="49378"/>
                        <a14:backgroundMark x1="83110" y1="23979" x2="86455" y2="50089"/>
                        <a14:backgroundMark x1="67224" y1="30551" x2="67224" y2="33393"/>
                        <a14:backgroundMark x1="39632" y1="75488" x2="28428" y2="87034"/>
                        <a14:backgroundMark x1="31438" y1="74778" x2="26254" y2="82593"/>
                        <a14:backgroundMark x1="17391" y1="27176" x2="12709" y2="60746"/>
                        <a14:backgroundMark x1="78094" y1="33748" x2="86789" y2="51510"/>
                        <a14:backgroundMark x1="26923" y1="74067" x2="12375" y2="77265"/>
                        <a14:backgroundMark x1="63545" y1="72469" x2="74582" y2="83837"/>
                        <a14:backgroundMark x1="80602" y1="71936" x2="92475" y2="83304"/>
                        <a14:backgroundMark x1="79097" y1="43162" x2="85284" y2="50266"/>
                        <a14:backgroundMark x1="76421" y1="27531" x2="79097" y2="53641"/>
                        <a14:backgroundMark x1="78428" y1="81172" x2="80100" y2="88277"/>
                        <a14:backgroundMark x1="34281" y1="26643" x2="36789" y2="32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33" y="413833"/>
            <a:ext cx="3363856" cy="31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rojects\русский язык\Кисель Елена\Рабочая зона\картинки\свалка\14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3203" y="-122615"/>
            <a:ext cx="197745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1907704" y="339502"/>
            <a:ext cx="4176464" cy="1531342"/>
          </a:xfrm>
          <a:prstGeom prst="wedgeRoundRectCallout">
            <a:avLst>
              <a:gd name="adj1" fmla="val 11710"/>
              <a:gd name="adj2" fmla="val 56167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замок войди и третье испытание с достоинством выдержи!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3639E-6 L 0.00399 0.4301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149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8615E-6 L 0.00452 0.41844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0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chemeClr val="tx1">
                <a:lumMod val="85000"/>
                <a:lumOff val="15000"/>
              </a:schemeClr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1149321" y="153823"/>
            <a:ext cx="6840759" cy="65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99"/>
                </a:solidFill>
                <a:cs typeface="Arial" pitchFamily="34" charset="0"/>
              </a:rPr>
              <a:t>Задание 3. Выбери нужные пробирки!</a:t>
            </a:r>
            <a:endParaRPr lang="ru-RU" sz="2800" b="1" dirty="0">
              <a:solidFill>
                <a:srgbClr val="FFFF99"/>
              </a:solidFill>
              <a:cs typeface="Arial" pitchFamily="34" charset="0"/>
            </a:endParaRPr>
          </a:p>
        </p:txBody>
      </p:sp>
      <p:pic>
        <p:nvPicPr>
          <p:cNvPr id="3074" name="Picture 2" descr="D:\projects\русский язык\Кисель Елена\Рабочая зона\картинки\плоский клипарт люди\68796011_1294230252_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1710"/>
            <a:ext cx="1322781" cy="24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jects\русский язык\Кисель Елена\Рабочая зона\картинки\сказка\Alchemy_Potion_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4" y="114220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rojects\русский язык\Кисель Елена\Рабочая зона\картинки\сказка\Alchemy_Potion_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50" y="115083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rojects\русский язык\Кисель Елена\Рабочая зона\картинки\сказка\Alchemy_Potion_2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65" y="1123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rojects\русский язык\Кисель Елена\Рабочая зона\картинки\сказка\Alchemy_Potion_2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99" y="115083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1805939" y="2931790"/>
            <a:ext cx="1798192" cy="1373142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Н…кто </a:t>
            </a:r>
            <a:r>
              <a:rPr lang="ru-RU" sz="2400" b="1" dirty="0" smtClean="0">
                <a:solidFill>
                  <a:schemeClr val="tx1"/>
                </a:solidFill>
              </a:rPr>
              <a:t>этим отравился.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3678147" y="2931790"/>
            <a:ext cx="1800200" cy="1373142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Н…кто </a:t>
            </a:r>
            <a:r>
              <a:rPr lang="ru-RU" sz="2400" b="1" dirty="0" smtClean="0">
                <a:solidFill>
                  <a:schemeClr val="tx1"/>
                </a:solidFill>
              </a:rPr>
              <a:t>этим не отравился.</a:t>
            </a: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5543865" y="2921702"/>
            <a:ext cx="1666378" cy="1383229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 глотни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 разу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7300499" y="2931790"/>
            <a:ext cx="1684743" cy="1373142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Глотни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 раз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1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chemeClr val="tx1">
                <a:lumMod val="85000"/>
                <a:lumOff val="15000"/>
              </a:schemeClr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1149321" y="153823"/>
            <a:ext cx="6840759" cy="65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99"/>
                </a:solidFill>
                <a:cs typeface="Arial" pitchFamily="34" charset="0"/>
              </a:rPr>
              <a:t>Задание 3. Выбери нужные пробирки!</a:t>
            </a:r>
            <a:endParaRPr lang="ru-RU" sz="2800" b="1" dirty="0">
              <a:solidFill>
                <a:srgbClr val="FFFF99"/>
              </a:solidFill>
              <a:cs typeface="Arial" pitchFamily="34" charset="0"/>
            </a:endParaRPr>
          </a:p>
        </p:txBody>
      </p:sp>
      <p:pic>
        <p:nvPicPr>
          <p:cNvPr id="3075" name="Picture 3" descr="D:\projects\русский язык\Кисель Елена\Рабочая зона\картинки\сказка\Alchemy_Potion_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87" y="106593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rojects\русский язык\Кисель Елена\Рабочая зона\картинки\сказка\Alchemy_Potion_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65" y="104739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rojects\русский язык\Кисель Елена\Рабочая зона\картинки\сказка\Alchemy_Potion_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01" y="105958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rojects\русский язык\Кисель Елена\Рабочая зона\картинки\сказка\Alchemy_Potion_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6593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2"/>
          <p:cNvSpPr txBox="1">
            <a:spLocks/>
          </p:cNvSpPr>
          <p:nvPr/>
        </p:nvSpPr>
        <p:spPr>
          <a:xfrm>
            <a:off x="4700580" y="3490729"/>
            <a:ext cx="1798192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Н…кто </a:t>
            </a:r>
            <a:r>
              <a:rPr lang="ru-RU" sz="2400" b="1" dirty="0" smtClean="0">
                <a:solidFill>
                  <a:schemeClr val="tx1"/>
                </a:solidFill>
              </a:rPr>
              <a:t>этим отравился.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4686615" y="1995388"/>
            <a:ext cx="1800200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Н…кто </a:t>
            </a:r>
            <a:r>
              <a:rPr lang="ru-RU" sz="2400" b="1" dirty="0" smtClean="0">
                <a:solidFill>
                  <a:schemeClr val="tx1"/>
                </a:solidFill>
              </a:rPr>
              <a:t>этим не отравился.</a:t>
            </a: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7029394" y="1995388"/>
            <a:ext cx="1666378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 глотни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 разу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7111190" y="3490729"/>
            <a:ext cx="1684743" cy="120775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Глотни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 раз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2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3" y="2355726"/>
            <a:ext cx="1830941" cy="244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2"/>
          <p:cNvSpPr txBox="1">
            <a:spLocks/>
          </p:cNvSpPr>
          <p:nvPr/>
        </p:nvSpPr>
        <p:spPr>
          <a:xfrm>
            <a:off x="1331640" y="1065932"/>
            <a:ext cx="3168352" cy="654184"/>
          </a:xfrm>
          <a:prstGeom prst="wedgeRoundRectCallout">
            <a:avLst>
              <a:gd name="adj1" fmla="val -47572"/>
              <a:gd name="adj2" fmla="val 86811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Под ударением –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2121428" y="2139702"/>
            <a:ext cx="2378563" cy="2558779"/>
          </a:xfrm>
          <a:prstGeom prst="wedgeRoundRectCallout">
            <a:avLst>
              <a:gd name="adj1" fmla="val -75446"/>
              <a:gd name="adj2" fmla="val -19353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Если есть двойное отрицание, то пишем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НИ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chemeClr val="tx1">
                <a:lumMod val="85000"/>
                <a:lumOff val="15000"/>
              </a:schemeClr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1149321" y="153823"/>
            <a:ext cx="6840759" cy="65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99"/>
                </a:solidFill>
                <a:cs typeface="Arial" pitchFamily="34" charset="0"/>
              </a:rPr>
              <a:t>Задание 3. Выбери нужные пробирки!</a:t>
            </a:r>
            <a:endParaRPr lang="ru-RU" sz="2800" b="1" dirty="0">
              <a:solidFill>
                <a:srgbClr val="FFFF99"/>
              </a:solidFill>
              <a:cs typeface="Arial" pitchFamily="34" charset="0"/>
            </a:endParaRPr>
          </a:p>
        </p:txBody>
      </p:sp>
      <p:pic>
        <p:nvPicPr>
          <p:cNvPr id="3075" name="Picture 3" descr="D:\projects\русский язык\Кисель Елена\Рабочая зона\картинки\сказка\Alchemy_Potion_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4" y="114220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rojects\русский язык\Кисель Елена\Рабочая зона\картинки\сказка\Alchemy_Potion_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50" y="115083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rojects\русский язык\Кисель Елена\Рабочая зона\картинки\сказка\Alchemy_Potion_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65" y="1123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rojects\русский язык\Кисель Елена\Рабочая зона\картинки\сказка\Alchemy_Potion_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99" y="115083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1805939" y="2931790"/>
            <a:ext cx="1798192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Н…кто </a:t>
            </a:r>
            <a:r>
              <a:rPr lang="ru-RU" sz="2400" b="1" dirty="0" smtClean="0">
                <a:solidFill>
                  <a:schemeClr val="tx1"/>
                </a:solidFill>
              </a:rPr>
              <a:t>этим отравился.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3678147" y="2931790"/>
            <a:ext cx="1800200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Н…кто </a:t>
            </a:r>
            <a:r>
              <a:rPr lang="ru-RU" sz="2400" b="1" dirty="0" smtClean="0">
                <a:solidFill>
                  <a:schemeClr val="tx1"/>
                </a:solidFill>
              </a:rPr>
              <a:t>этим не отравился.</a:t>
            </a: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5543865" y="2921703"/>
            <a:ext cx="1666378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 глотни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 разу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7300499" y="2931790"/>
            <a:ext cx="1684743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Глотни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н… раз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5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5" y="951128"/>
            <a:ext cx="1830941" cy="244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2"/>
          <p:cNvSpPr txBox="1">
            <a:spLocks/>
          </p:cNvSpPr>
          <p:nvPr/>
        </p:nvSpPr>
        <p:spPr>
          <a:xfrm>
            <a:off x="1812398" y="2931790"/>
            <a:ext cx="1798192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Некто </a:t>
            </a:r>
            <a:r>
              <a:rPr lang="ru-RU" sz="2400" b="1" dirty="0" smtClean="0">
                <a:solidFill>
                  <a:schemeClr val="tx1"/>
                </a:solidFill>
              </a:rPr>
              <a:t>этим отравился.</a:t>
            </a: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3684606" y="2931790"/>
            <a:ext cx="1800200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Никто </a:t>
            </a:r>
            <a:r>
              <a:rPr lang="ru-RU" sz="2400" b="1" dirty="0" smtClean="0">
                <a:solidFill>
                  <a:schemeClr val="tx1"/>
                </a:solidFill>
              </a:rPr>
              <a:t>этим не отравился.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5550324" y="2921703"/>
            <a:ext cx="1666378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 глотни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ни разу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7306958" y="2931790"/>
            <a:ext cx="1684743" cy="137314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Глотни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 раз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2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chemeClr val="tx1">
                <a:lumMod val="85000"/>
                <a:lumOff val="15000"/>
              </a:schemeClr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1149321" y="153823"/>
            <a:ext cx="6840759" cy="65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99"/>
                </a:solidFill>
                <a:cs typeface="Arial" pitchFamily="34" charset="0"/>
              </a:rPr>
              <a:t>Задание 4. Сделай из частицы НЕ частицу НИ! </a:t>
            </a:r>
            <a:endParaRPr lang="ru-RU" sz="2800" b="1" dirty="0">
              <a:solidFill>
                <a:srgbClr val="FFFF99"/>
              </a:solidFill>
              <a:cs typeface="Arial" pitchFamily="34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4569700" y="987574"/>
            <a:ext cx="2738604" cy="1728192"/>
          </a:xfrm>
          <a:prstGeom prst="wedgeRoundRectCallout">
            <a:avLst>
              <a:gd name="adj1" fmla="val 38369"/>
              <a:gd name="adj2" fmla="val 61556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задании хорошо себя проявил! Новое задание сейчас получишь.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D:\projects\русский язык\Кисель Елена\Рабочая зона\картинки\свалка\14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4027" y="2386157"/>
            <a:ext cx="20805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projects\русский язык\Кисель Елена\Рабочая зона\картинки\плоский клипарт люди\68796019_1294230380_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7" y="2043302"/>
            <a:ext cx="1152128" cy="27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projects\русский язык\Кисель Елена\Рабочая зона\картинки\сказка\1271757387_pois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99" y="2812335"/>
            <a:ext cx="2157605" cy="21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2"/>
          <p:cNvSpPr txBox="1">
            <a:spLocks/>
          </p:cNvSpPr>
          <p:nvPr/>
        </p:nvSpPr>
        <p:spPr>
          <a:xfrm>
            <a:off x="2212752" y="884120"/>
            <a:ext cx="4758291" cy="49493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Как он только </a:t>
            </a:r>
            <a:r>
              <a:rPr lang="ru-RU" sz="2400" b="1" dirty="0" smtClean="0">
                <a:solidFill>
                  <a:srgbClr val="FF0000"/>
                </a:solidFill>
              </a:rPr>
              <a:t>не </a:t>
            </a:r>
            <a:r>
              <a:rPr lang="ru-RU" sz="2400" b="1" dirty="0" smtClean="0">
                <a:solidFill>
                  <a:schemeClr val="tx1"/>
                </a:solidFill>
              </a:rPr>
              <a:t>просил!</a:t>
            </a: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2189324" y="1548363"/>
            <a:ext cx="4758291" cy="49493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Где еще </a:t>
            </a:r>
            <a:r>
              <a:rPr lang="ru-RU" sz="2400" b="1" dirty="0" smtClean="0">
                <a:solidFill>
                  <a:srgbClr val="FF0000"/>
                </a:solidFill>
              </a:rPr>
              <a:t>не</a:t>
            </a:r>
            <a:r>
              <a:rPr lang="ru-RU" sz="2400" b="1" dirty="0" smtClean="0">
                <a:solidFill>
                  <a:schemeClr val="tx1"/>
                </a:solidFill>
              </a:rPr>
              <a:t> побывал человек! </a:t>
            </a: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2246701" y="2220827"/>
            <a:ext cx="4701327" cy="49493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 кому он только </a:t>
            </a:r>
            <a:r>
              <a:rPr lang="ru-RU" sz="2400" b="1" dirty="0" smtClean="0">
                <a:solidFill>
                  <a:srgbClr val="FF0000"/>
                </a:solidFill>
              </a:rPr>
              <a:t>не </a:t>
            </a:r>
            <a:r>
              <a:rPr lang="ru-RU" sz="2400" b="1" dirty="0" smtClean="0">
                <a:solidFill>
                  <a:schemeClr val="tx1"/>
                </a:solidFill>
              </a:rPr>
              <a:t>обращался!</a:t>
            </a:r>
          </a:p>
        </p:txBody>
      </p:sp>
    </p:spTree>
    <p:extLst>
      <p:ext uri="{BB962C8B-B14F-4D97-AF65-F5344CB8AC3E}">
        <p14:creationId xmlns:p14="http://schemas.microsoft.com/office/powerpoint/2010/main" val="39284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5" grpId="1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chemeClr val="tx1">
                <a:lumMod val="85000"/>
                <a:lumOff val="15000"/>
              </a:schemeClr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1149321" y="153823"/>
            <a:ext cx="6840759" cy="65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99"/>
                </a:solidFill>
                <a:cs typeface="Arial" pitchFamily="34" charset="0"/>
              </a:rPr>
              <a:t>Задание 4. Сделай из частицы НЕ частицу НИ! </a:t>
            </a:r>
            <a:endParaRPr lang="ru-RU" sz="2800" b="1" dirty="0">
              <a:solidFill>
                <a:srgbClr val="FFFF99"/>
              </a:solidFill>
              <a:cs typeface="Arial" pitchFamily="34" charset="0"/>
            </a:endParaRPr>
          </a:p>
        </p:txBody>
      </p:sp>
      <p:pic>
        <p:nvPicPr>
          <p:cNvPr id="4101" name="Picture 5" descr="D:\projects\русский язык\Кисель Елена\Рабочая зона\картинки\сказка\1271757387_poi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41" y="2750536"/>
            <a:ext cx="2059823" cy="20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2"/>
          <p:cNvSpPr txBox="1">
            <a:spLocks/>
          </p:cNvSpPr>
          <p:nvPr/>
        </p:nvSpPr>
        <p:spPr>
          <a:xfrm>
            <a:off x="5076056" y="804037"/>
            <a:ext cx="3918314" cy="4949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Как он только </a:t>
            </a:r>
            <a:r>
              <a:rPr lang="ru-RU" sz="2000" b="1" dirty="0" smtClean="0">
                <a:solidFill>
                  <a:srgbClr val="FF0000"/>
                </a:solidFill>
              </a:rPr>
              <a:t>не </a:t>
            </a:r>
            <a:r>
              <a:rPr lang="ru-RU" sz="2000" b="1" dirty="0" smtClean="0">
                <a:solidFill>
                  <a:schemeClr val="tx1"/>
                </a:solidFill>
              </a:rPr>
              <a:t>просил!</a:t>
            </a: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5060115" y="1419622"/>
            <a:ext cx="3918314" cy="4949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Где еще </a:t>
            </a:r>
            <a:r>
              <a:rPr lang="ru-RU" sz="2000" b="1" dirty="0" smtClean="0">
                <a:solidFill>
                  <a:srgbClr val="FF0000"/>
                </a:solidFill>
              </a:rPr>
              <a:t>не</a:t>
            </a:r>
            <a:r>
              <a:rPr lang="ru-RU" sz="2000" b="1" dirty="0" smtClean="0">
                <a:solidFill>
                  <a:schemeClr val="tx1"/>
                </a:solidFill>
              </a:rPr>
              <a:t> побывал человек! </a:t>
            </a: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5078541" y="2083161"/>
            <a:ext cx="3871405" cy="4949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 кому он только </a:t>
            </a:r>
            <a:r>
              <a:rPr lang="ru-RU" sz="2000" b="1" dirty="0" smtClean="0">
                <a:solidFill>
                  <a:srgbClr val="FF0000"/>
                </a:solidFill>
              </a:rPr>
              <a:t>не </a:t>
            </a:r>
            <a:r>
              <a:rPr lang="ru-RU" sz="2000" b="1" dirty="0" smtClean="0">
                <a:solidFill>
                  <a:schemeClr val="tx1"/>
                </a:solidFill>
              </a:rPr>
              <a:t>обращался!</a:t>
            </a:r>
          </a:p>
        </p:txBody>
      </p:sp>
      <p:pic>
        <p:nvPicPr>
          <p:cNvPr id="13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6537"/>
            <a:ext cx="1830940" cy="244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2"/>
          <p:cNvSpPr txBox="1">
            <a:spLocks/>
          </p:cNvSpPr>
          <p:nvPr/>
        </p:nvSpPr>
        <p:spPr>
          <a:xfrm>
            <a:off x="1619672" y="804036"/>
            <a:ext cx="2949780" cy="2487794"/>
          </a:xfrm>
          <a:prstGeom prst="wedgeRoundRectCallout">
            <a:avLst>
              <a:gd name="adj1" fmla="val -59429"/>
              <a:gd name="adj2" fmla="val -2601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простых предложениях с интонацией восклицания или вопроса употребляется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НЕ.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2195736" y="3369072"/>
            <a:ext cx="2373716" cy="1427307"/>
          </a:xfrm>
          <a:prstGeom prst="wedgeRoundRectCallout">
            <a:avLst>
              <a:gd name="adj1" fmla="val -56785"/>
              <a:gd name="adj2" fmla="val -47981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сложных предложениях пишем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НИ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chemeClr val="tx1">
                <a:lumMod val="85000"/>
                <a:lumOff val="15000"/>
              </a:schemeClr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1149321" y="153823"/>
            <a:ext cx="6840759" cy="65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99"/>
                </a:solidFill>
                <a:cs typeface="Arial" pitchFamily="34" charset="0"/>
              </a:rPr>
              <a:t>Задание 4. Сделай из частицы НЕ частицу НИ! </a:t>
            </a:r>
            <a:endParaRPr lang="ru-RU" sz="2800" b="1" dirty="0">
              <a:solidFill>
                <a:srgbClr val="FFFF99"/>
              </a:solidFill>
              <a:cs typeface="Arial" pitchFamily="34" charset="0"/>
            </a:endParaRPr>
          </a:p>
        </p:txBody>
      </p:sp>
      <p:pic>
        <p:nvPicPr>
          <p:cNvPr id="4101" name="Picture 5" descr="D:\projects\русский язык\Кисель Елена\Рабочая зона\картинки\сказка\1271757387_poi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96" y="2816690"/>
            <a:ext cx="2282692" cy="228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2"/>
          <p:cNvSpPr txBox="1">
            <a:spLocks/>
          </p:cNvSpPr>
          <p:nvPr/>
        </p:nvSpPr>
        <p:spPr>
          <a:xfrm>
            <a:off x="1955734" y="989721"/>
            <a:ext cx="4758291" cy="4949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Как он только </a:t>
            </a:r>
            <a:r>
              <a:rPr lang="ru-RU" sz="2400" b="1" dirty="0" smtClean="0">
                <a:solidFill>
                  <a:srgbClr val="FF0000"/>
                </a:solidFill>
              </a:rPr>
              <a:t>не </a:t>
            </a:r>
            <a:r>
              <a:rPr lang="ru-RU" sz="2400" b="1" dirty="0" smtClean="0">
                <a:solidFill>
                  <a:schemeClr val="tx1"/>
                </a:solidFill>
              </a:rPr>
              <a:t>просил!</a:t>
            </a: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1949933" y="1673508"/>
            <a:ext cx="4758291" cy="4949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Где </a:t>
            </a:r>
            <a:r>
              <a:rPr lang="ru-RU" sz="2400" b="1" dirty="0" smtClean="0">
                <a:solidFill>
                  <a:srgbClr val="FF0000"/>
                </a:solidFill>
              </a:rPr>
              <a:t>не</a:t>
            </a:r>
            <a:r>
              <a:rPr lang="ru-RU" sz="2400" b="1" dirty="0" smtClean="0">
                <a:solidFill>
                  <a:schemeClr val="tx1"/>
                </a:solidFill>
              </a:rPr>
              <a:t> побывал человек! </a:t>
            </a: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1949933" y="2355726"/>
            <a:ext cx="4701327" cy="4949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 кому он только </a:t>
            </a:r>
            <a:r>
              <a:rPr lang="ru-RU" sz="2400" b="1" dirty="0" smtClean="0">
                <a:solidFill>
                  <a:srgbClr val="FF0000"/>
                </a:solidFill>
              </a:rPr>
              <a:t>не </a:t>
            </a:r>
            <a:r>
              <a:rPr lang="ru-RU" sz="2400" b="1" dirty="0" smtClean="0">
                <a:solidFill>
                  <a:schemeClr val="tx1"/>
                </a:solidFill>
              </a:rPr>
              <a:t>обращался!</a:t>
            </a: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1475657" y="989721"/>
            <a:ext cx="6582583" cy="4949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Как он только </a:t>
            </a:r>
            <a:r>
              <a:rPr lang="ru-RU" sz="2400" b="1" dirty="0" smtClean="0">
                <a:solidFill>
                  <a:srgbClr val="FF0000"/>
                </a:solidFill>
              </a:rPr>
              <a:t>ни </a:t>
            </a:r>
            <a:r>
              <a:rPr lang="ru-RU" sz="2400" b="1" dirty="0" smtClean="0">
                <a:solidFill>
                  <a:schemeClr val="tx1"/>
                </a:solidFill>
              </a:rPr>
              <a:t>просил, никто не помог.</a:t>
            </a: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1475657" y="1673508"/>
            <a:ext cx="7488831" cy="4949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Где </a:t>
            </a:r>
            <a:r>
              <a:rPr lang="ru-RU" sz="2400" b="1" dirty="0" smtClean="0">
                <a:solidFill>
                  <a:srgbClr val="FF0000"/>
                </a:solidFill>
              </a:rPr>
              <a:t>ни</a:t>
            </a:r>
            <a:r>
              <a:rPr lang="ru-RU" sz="2400" b="1" dirty="0" smtClean="0">
                <a:solidFill>
                  <a:schemeClr val="tx1"/>
                </a:solidFill>
              </a:rPr>
              <a:t> побывал человек, всюду находил друзей.</a:t>
            </a: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1475657" y="2355726"/>
            <a:ext cx="7488832" cy="4949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 кому он только </a:t>
            </a:r>
            <a:r>
              <a:rPr lang="ru-RU" sz="2400" b="1" dirty="0" smtClean="0">
                <a:solidFill>
                  <a:srgbClr val="FF0000"/>
                </a:solidFill>
              </a:rPr>
              <a:t>ни</a:t>
            </a:r>
            <a:r>
              <a:rPr lang="ru-RU" sz="2400" b="1" dirty="0" smtClean="0">
                <a:solidFill>
                  <a:schemeClr val="tx1"/>
                </a:solidFill>
              </a:rPr>
              <a:t> обращался, его никто не слушал.</a:t>
            </a:r>
          </a:p>
        </p:txBody>
      </p:sp>
      <p:pic>
        <p:nvPicPr>
          <p:cNvPr id="19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7" y="2798219"/>
            <a:ext cx="1595997" cy="213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7607E-7 L -0.00538 0.34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7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9451E-6 L -0.00173 0.091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4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13" grpId="0" animBg="1"/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Сегодня мы…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2483999" y="1250553"/>
            <a:ext cx="6315617" cy="60909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пройдём небольшой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квест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;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2493483" y="2499742"/>
            <a:ext cx="5688632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различим почти одинаковые НИ;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483999" y="3795886"/>
            <a:ext cx="6315616" cy="86409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ещё раз вспомним о различиях НЕ и НИ.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1958081" y="1430462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958081" y="2643758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982287" y="4009930"/>
            <a:ext cx="288032" cy="288032"/>
          </a:xfrm>
          <a:prstGeom prst="chevron">
            <a:avLst>
              <a:gd name="adj" fmla="val 41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D:\projects\русский язык\Кисель Елена\Рабочая зона\картинки\руслан\0059 человек задумалс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3" y="3647225"/>
            <a:ext cx="959573" cy="11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cts\русский язык\Кисель Елена\Рабочая зона\картинки\образование\magnifying-glass-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0661">
            <a:off x="547680" y="2174521"/>
            <a:ext cx="776044" cy="12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rojects\русский язык\Кисель Елена\Рабочая зона\картинки\свалка\tibet_quest_screen1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5" y="1250553"/>
            <a:ext cx="1022713" cy="76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22" grpId="0"/>
      <p:bldP spid="3" grpId="0" animBg="1"/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1149321" y="153823"/>
            <a:ext cx="6840759" cy="65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cs typeface="Arial" pitchFamily="34" charset="0"/>
              </a:rPr>
              <a:t>Внимание! Правило! </a:t>
            </a:r>
            <a:endParaRPr lang="ru-RU" sz="2800" b="1" dirty="0">
              <a:cs typeface="Arial" pitchFamily="34" charset="0"/>
            </a:endParaRPr>
          </a:p>
        </p:txBody>
      </p:sp>
      <p:pic>
        <p:nvPicPr>
          <p:cNvPr id="16" name="Picture 2" descr="D:\projects\русский язык\Кисель Елена\Рабочая зона\картинки\свалка\14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4027" y="2386157"/>
            <a:ext cx="20805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projects\русский язык\Кисель Елена\Рабочая зона\картинки\плоский клипарт люди\68796019_1294230380_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7" y="2043302"/>
            <a:ext cx="1152128" cy="27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2" y="2091501"/>
            <a:ext cx="1879037" cy="26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790227" y="666835"/>
            <a:ext cx="7558946" cy="14246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Приставка</a:t>
            </a:r>
            <a:r>
              <a:rPr lang="ru-RU" sz="2400" b="1" dirty="0" smtClean="0">
                <a:solidFill>
                  <a:schemeClr val="tx1"/>
                </a:solidFill>
              </a:rPr>
              <a:t> НИ- пишется </a:t>
            </a:r>
            <a:r>
              <a:rPr lang="ru-RU" sz="2400" b="1" dirty="0" smtClean="0">
                <a:solidFill>
                  <a:srgbClr val="FF0000"/>
                </a:solidFill>
              </a:rPr>
              <a:t>слитно</a:t>
            </a:r>
            <a:r>
              <a:rPr lang="ru-RU" sz="2400" b="1" dirty="0" smtClean="0">
                <a:solidFill>
                  <a:schemeClr val="tx1"/>
                </a:solidFill>
              </a:rPr>
              <a:t>,  а </a:t>
            </a:r>
            <a:r>
              <a:rPr lang="ru-RU" sz="2400" b="1" dirty="0" smtClean="0">
                <a:solidFill>
                  <a:srgbClr val="FF0000"/>
                </a:solidFill>
              </a:rPr>
              <a:t>частица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НИ</a:t>
            </a:r>
            <a:r>
              <a:rPr lang="ru-RU" sz="2400" b="1" dirty="0" smtClean="0">
                <a:solidFill>
                  <a:schemeClr val="tx1"/>
                </a:solidFill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</a:rPr>
              <a:t>раздельно</a:t>
            </a:r>
            <a:r>
              <a:rPr lang="ru-RU" sz="2400" b="1" dirty="0" smtClean="0">
                <a:solidFill>
                  <a:schemeClr val="tx1"/>
                </a:solidFill>
              </a:rPr>
              <a:t>. При однородных членах употребляется </a:t>
            </a:r>
            <a:r>
              <a:rPr lang="ru-RU" sz="2400" b="1" dirty="0" smtClean="0">
                <a:solidFill>
                  <a:srgbClr val="FF0000"/>
                </a:solidFill>
              </a:rPr>
              <a:t>союз</a:t>
            </a:r>
            <a:r>
              <a:rPr lang="ru-RU" sz="2400" b="1" dirty="0" smtClean="0">
                <a:solidFill>
                  <a:schemeClr val="tx1"/>
                </a:solidFill>
              </a:rPr>
              <a:t> НИ – НИ. Он тоже пишется </a:t>
            </a:r>
            <a:r>
              <a:rPr lang="ru-RU" sz="2400" b="1" dirty="0" smtClean="0">
                <a:solidFill>
                  <a:srgbClr val="FF0000"/>
                </a:solidFill>
              </a:rPr>
              <a:t>раздельно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2080538" y="2084945"/>
            <a:ext cx="4968552" cy="48680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Отрицательные местоимения и наречия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2088839" y="2715656"/>
            <a:ext cx="1365809" cy="3600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ни</a:t>
            </a:r>
            <a:r>
              <a:rPr lang="ru-RU" sz="2000" b="1" dirty="0" smtClean="0">
                <a:solidFill>
                  <a:schemeClr val="tx1"/>
                </a:solidFill>
              </a:rPr>
              <a:t>когда</a:t>
            </a: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2088839" y="3217537"/>
            <a:ext cx="1365809" cy="3600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ни</a:t>
            </a:r>
            <a:r>
              <a:rPr lang="ru-RU" sz="2000" b="1" dirty="0" smtClean="0">
                <a:solidFill>
                  <a:schemeClr val="tx1"/>
                </a:solidFill>
              </a:rPr>
              <a:t>где</a:t>
            </a: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2088839" y="3723878"/>
            <a:ext cx="1365809" cy="3600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ни</a:t>
            </a:r>
            <a:r>
              <a:rPr lang="ru-RU" sz="2000" b="1" dirty="0" smtClean="0">
                <a:solidFill>
                  <a:schemeClr val="tx1"/>
                </a:solidFill>
              </a:rPr>
              <a:t>кто</a:t>
            </a: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2080538" y="4243908"/>
            <a:ext cx="1365809" cy="3600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ни</a:t>
            </a:r>
            <a:r>
              <a:rPr lang="ru-RU" sz="2000" b="1" dirty="0" smtClean="0">
                <a:solidFill>
                  <a:schemeClr val="tx1"/>
                </a:solidFill>
              </a:rPr>
              <a:t>чего</a:t>
            </a: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4788024" y="3723878"/>
            <a:ext cx="1512168" cy="3600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ни </a:t>
            </a:r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</a:rPr>
              <a:t> ком</a:t>
            </a:r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4779723" y="4243908"/>
            <a:ext cx="1520469" cy="3600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ни </a:t>
            </a:r>
            <a:r>
              <a:rPr lang="ru-RU" sz="2000" b="1" dirty="0" smtClean="0">
                <a:solidFill>
                  <a:srgbClr val="FF0000"/>
                </a:solidFill>
              </a:rPr>
              <a:t>до</a:t>
            </a:r>
            <a:r>
              <a:rPr lang="ru-RU" sz="2000" b="1" dirty="0" smtClean="0">
                <a:solidFill>
                  <a:schemeClr val="tx1"/>
                </a:solidFill>
              </a:rPr>
              <a:t> чего</a:t>
            </a: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4711865" y="3088521"/>
            <a:ext cx="1664485" cy="360040"/>
          </a:xfrm>
          <a:prstGeom prst="downArrowCallout">
            <a:avLst>
              <a:gd name="adj1" fmla="val 462306"/>
              <a:gd name="adj2" fmla="val 231153"/>
              <a:gd name="adj3" fmla="val 25000"/>
              <a:gd name="adj4" fmla="val 6497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Исключения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39262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1149321" y="153823"/>
            <a:ext cx="6840759" cy="65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cs typeface="Arial" pitchFamily="34" charset="0"/>
              </a:rPr>
              <a:t>Домашняя работа </a:t>
            </a:r>
            <a:endParaRPr lang="ru-RU" sz="2800" b="1" dirty="0">
              <a:cs typeface="Arial" pitchFamily="34" charset="0"/>
            </a:endParaRPr>
          </a:p>
        </p:txBody>
      </p:sp>
      <p:pic>
        <p:nvPicPr>
          <p:cNvPr id="4098" name="Picture 2" descr="D:\projects\русский язык\Кисель Елена\Рабочая зона\картинки\плоский клипарт люди\68796019_1294230380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7" y="2043302"/>
            <a:ext cx="1152128" cy="27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790227" y="666835"/>
            <a:ext cx="7558946" cy="14246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Упражнение 452,456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1149321" y="153823"/>
            <a:ext cx="6840759" cy="65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Мы пройдём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квест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в поисках Силы.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 descr="D:\projects\русский язык\Кисель Елена\Рабочая зона\картинки\свалка\tibet_quest_screen1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1854"/>
            <a:ext cx="4174165" cy="31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2"/>
          <p:cNvSpPr txBox="1">
            <a:spLocks/>
          </p:cNvSpPr>
          <p:nvPr/>
        </p:nvSpPr>
        <p:spPr>
          <a:xfrm>
            <a:off x="4783132" y="1021854"/>
            <a:ext cx="4109348" cy="3350096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Квест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(англ.) −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приключенческая игра, во время которой герою приходится разгадывать загадки, головоломки. </a:t>
            </a:r>
          </a:p>
        </p:txBody>
      </p:sp>
    </p:spTree>
    <p:extLst>
      <p:ext uri="{BB962C8B-B14F-4D97-AF65-F5344CB8AC3E}">
        <p14:creationId xmlns:p14="http://schemas.microsoft.com/office/powerpoint/2010/main" val="6276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Текст 2"/>
          <p:cNvSpPr txBox="1">
            <a:spLocks/>
          </p:cNvSpPr>
          <p:nvPr/>
        </p:nvSpPr>
        <p:spPr>
          <a:xfrm>
            <a:off x="3059832" y="635420"/>
            <a:ext cx="3016490" cy="1864321"/>
          </a:xfrm>
          <a:prstGeom prst="wedgeRoundRectCallout">
            <a:avLst>
              <a:gd name="adj1" fmla="val 79867"/>
              <a:gd name="adj2" fmla="val 74396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С заданиями сложными сумей справиться.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Пройдя до конца, Силу обретёшь.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1048418" y="1143232"/>
            <a:ext cx="925449" cy="539796"/>
          </a:xfrm>
          <a:prstGeom prst="wedgeRoundRectCallout">
            <a:avLst>
              <a:gd name="adj1" fmla="val -9328"/>
              <a:gd name="adj2" fmla="val 79758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?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projects\русский язык\Кисель Елена\Рабочая зона\картинки\плоский клипарт люди\68796019_1294230380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5204"/>
            <a:ext cx="1152128" cy="27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3095076" y="2637407"/>
            <a:ext cx="2981246" cy="1728192"/>
          </a:xfrm>
          <a:prstGeom prst="wedgeRoundRectCallout">
            <a:avLst>
              <a:gd name="adj1" fmla="val 81599"/>
              <a:gd name="adj2" fmla="val -1591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 заданиям, однако, не сразу допущен будешь. Знания и смекалку сначала проявить должен!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projects\русский язык\Кисель Елена\Рабочая зона\картинки\свалка\14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0167" y="2396079"/>
            <a:ext cx="197745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839620" y="49328"/>
            <a:ext cx="7416823" cy="57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Сказка о трёх НИ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51" name="Picture 3" descr="D:\projects\русский язык\Кисель Елена\Рабочая зона\картинки\свалка\pig-eating-ice-cre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74" y="3283202"/>
            <a:ext cx="940082" cy="14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jects\русский язык\Кисель Елена\Рабочая зона\картинки\свалка\pig-holding-big-fl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77" y="3185568"/>
            <a:ext cx="1117999" cy="14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jects\русский язык\Кисель Елена\Рабочая зона\картинки\свалка\pig-with-notepad-and-penc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97" y="3283202"/>
            <a:ext cx="859916" cy="14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5389" y="1948094"/>
            <a:ext cx="1080765" cy="11359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689966" y="1101138"/>
            <a:ext cx="1411610" cy="776786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НИ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48031" y="2342850"/>
            <a:ext cx="254298" cy="494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24185" y="1920109"/>
            <a:ext cx="772808" cy="11460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с двумя вырезанными соседними углами 39"/>
          <p:cNvSpPr/>
          <p:nvPr/>
        </p:nvSpPr>
        <p:spPr>
          <a:xfrm>
            <a:off x="5218801" y="1188473"/>
            <a:ext cx="2023027" cy="705374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НИ − НИ</a:t>
            </a:r>
            <a:endParaRPr lang="ru-RU" sz="32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771726" y="2363102"/>
            <a:ext cx="254298" cy="5502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280630" y="1927521"/>
            <a:ext cx="772808" cy="11460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335361" y="2363102"/>
            <a:ext cx="231388" cy="5502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498897" y="1857416"/>
            <a:ext cx="1249567" cy="12265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7279572" y="1080631"/>
            <a:ext cx="1714798" cy="776786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НИ-</a:t>
            </a:r>
            <a:endParaRPr lang="ru-RU" sz="3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203616" y="2373145"/>
            <a:ext cx="254298" cy="4943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D:\projects\русский язык\Кисель Елена\Рабочая зона\картинки\свалка\cartoon-wolf-clipa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25" b="89686" l="7400" r="97400">
                        <a14:foregroundMark x1="37600" y1="26164" x2="37600" y2="21384"/>
                        <a14:foregroundMark x1="41000" y1="28302" x2="42800" y2="23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5823" flipH="1">
            <a:off x="-310206" y="3175893"/>
            <a:ext cx="2592288" cy="20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projects\русский язык\Кисель Елена\Рабочая зона\картинки\свалка\tornado-clip-art-ncEyjGBa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630">
            <a:off x="1287711" y="1880756"/>
            <a:ext cx="1738378" cy="20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308 L 0.63473 -0.3721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10" y="-1847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5" grpId="0" animBg="1"/>
      <p:bldP spid="5" grpId="1" animBg="1"/>
      <p:bldP spid="9" grpId="0" animBg="1"/>
      <p:bldP spid="39" grpId="0" animBg="1"/>
      <p:bldP spid="40" grpId="0" animBg="1"/>
      <p:bldP spid="40" grpId="1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839620" y="49328"/>
            <a:ext cx="7416823" cy="57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Сказка о трёх НИ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51" name="Picture 3" descr="D:\projects\русский язык\Кисель Елена\Рабочая зона\картинки\свалка\pig-eating-ice-cre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74" y="3283202"/>
            <a:ext cx="940082" cy="14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jects\русский язык\Кисель Елена\Рабочая зона\картинки\свалка\pig-holding-big-fl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77" y="3185568"/>
            <a:ext cx="1117999" cy="14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jects\русский язык\Кисель Елена\Рабочая зона\картинки\свалка\pig-with-notepad-and-penc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97" y="3283202"/>
            <a:ext cx="859916" cy="14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5389" y="1948094"/>
            <a:ext cx="1080765" cy="11359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48031" y="2342850"/>
            <a:ext cx="254298" cy="494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24185" y="1920109"/>
            <a:ext cx="772808" cy="11460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771726" y="2363102"/>
            <a:ext cx="254298" cy="5502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280630" y="1927521"/>
            <a:ext cx="772808" cy="11460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335361" y="2363102"/>
            <a:ext cx="231388" cy="5502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498897" y="1857416"/>
            <a:ext cx="1249567" cy="12265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7279572" y="1080631"/>
            <a:ext cx="1714798" cy="776786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НИ-</a:t>
            </a:r>
            <a:endParaRPr lang="ru-RU" sz="3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203616" y="2373145"/>
            <a:ext cx="254298" cy="4943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360488" y="843558"/>
            <a:ext cx="4782384" cy="1104536"/>
          </a:xfrm>
          <a:prstGeom prst="flowChartPunchedTap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Почему же третье </a:t>
            </a:r>
            <a:r>
              <a:rPr lang="ru-RU" sz="2400" b="1" i="1" dirty="0" smtClean="0">
                <a:solidFill>
                  <a:schemeClr val="tx1"/>
                </a:solidFill>
              </a:rPr>
              <a:t>НИ</a:t>
            </a:r>
            <a:r>
              <a:rPr lang="ru-RU" sz="2400" b="1" dirty="0" smtClean="0">
                <a:solidFill>
                  <a:schemeClr val="tx1"/>
                </a:solidFill>
              </a:rPr>
              <a:t> не улетело?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5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8" y="2463083"/>
            <a:ext cx="1696089" cy="22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2"/>
          <p:cNvSpPr txBox="1">
            <a:spLocks/>
          </p:cNvSpPr>
          <p:nvPr/>
        </p:nvSpPr>
        <p:spPr>
          <a:xfrm>
            <a:off x="492089" y="946448"/>
            <a:ext cx="6726600" cy="676426"/>
          </a:xfrm>
          <a:prstGeom prst="wedgeRoundRectCallout">
            <a:avLst>
              <a:gd name="adj1" fmla="val -31731"/>
              <a:gd name="adj2" fmla="val 19270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Потому что приставка НИ пишется слитно!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Текст 2"/>
          <p:cNvSpPr txBox="1">
            <a:spLocks/>
          </p:cNvSpPr>
          <p:nvPr/>
        </p:nvSpPr>
        <p:spPr>
          <a:xfrm>
            <a:off x="5868144" y="411510"/>
            <a:ext cx="2664296" cy="1728192"/>
          </a:xfrm>
          <a:prstGeom prst="wedgeRoundRectCallout">
            <a:avLst>
              <a:gd name="adj1" fmla="val 17964"/>
              <a:gd name="adj2" fmla="val 56167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Правило верно ты изложил.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 испытаниям нашим допущен будешь!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4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4" y="2229927"/>
            <a:ext cx="1944216" cy="25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2"/>
          <p:cNvSpPr txBox="1">
            <a:spLocks/>
          </p:cNvSpPr>
          <p:nvPr/>
        </p:nvSpPr>
        <p:spPr>
          <a:xfrm>
            <a:off x="539552" y="411510"/>
            <a:ext cx="4608512" cy="1584176"/>
          </a:xfrm>
          <a:prstGeom prst="wedgeRoundRectCallout">
            <a:avLst>
              <a:gd name="adj1" fmla="val -30610"/>
              <a:gd name="adj2" fmla="val 59375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Частица</a:t>
            </a:r>
            <a:r>
              <a:rPr lang="ru-RU" sz="2400" b="1" dirty="0" smtClean="0">
                <a:solidFill>
                  <a:schemeClr val="tx1"/>
                </a:solidFill>
              </a:rPr>
              <a:t> НИ со словами пишется раздельно. Союз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НИ −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НИ тоже пишется </a:t>
            </a:r>
            <a:r>
              <a:rPr lang="ru-RU" sz="2400" b="1" dirty="0" smtClean="0">
                <a:solidFill>
                  <a:srgbClr val="FF0000"/>
                </a:solidFill>
              </a:rPr>
              <a:t>раздельно.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2627784" y="2571750"/>
            <a:ext cx="2520280" cy="1440865"/>
          </a:xfrm>
          <a:prstGeom prst="wedgeRoundRectCallout">
            <a:avLst>
              <a:gd name="adj1" fmla="val -76634"/>
              <a:gd name="adj2" fmla="val -3758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Приставка</a:t>
            </a:r>
            <a:r>
              <a:rPr lang="ru-RU" sz="2400" b="1" dirty="0" smtClean="0">
                <a:solidFill>
                  <a:schemeClr val="tx1"/>
                </a:solidFill>
              </a:rPr>
              <a:t> НИ-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пишется </a:t>
            </a:r>
            <a:r>
              <a:rPr lang="ru-RU" sz="2400" b="1" dirty="0" smtClean="0">
                <a:solidFill>
                  <a:srgbClr val="FF0000"/>
                </a:solidFill>
              </a:rPr>
              <a:t>слитно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projects\русский язык\Кисель Елена\Рабочая зона\картинки\свалка\14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3" y="2428370"/>
            <a:ext cx="20805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/>
        </p:nvSpPr>
        <p:spPr>
          <a:xfrm>
            <a:off x="1149320" y="31359"/>
            <a:ext cx="6840759" cy="65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Задание 1. Подбери ключи!</a:t>
            </a:r>
            <a:endParaRPr lang="ru-RU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4" descr="D:\projects\русский язык\Кисель Елена\Рабочая зона\картинки\плоский клипарт люди\68796019_1294230380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2" y="2453935"/>
            <a:ext cx="975995" cy="22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4476457" y="2287827"/>
            <a:ext cx="4428168" cy="56784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Ни…когда не сдавайся!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4476457" y="3060084"/>
            <a:ext cx="4428167" cy="56784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Ни…слова жалобы!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476457" y="3826755"/>
            <a:ext cx="4394001" cy="56784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 знай ни…уныния, ни…лени!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701349" y="1059582"/>
            <a:ext cx="1944215" cy="886578"/>
            <a:chOff x="1835696" y="893148"/>
            <a:chExt cx="1944215" cy="842628"/>
          </a:xfrm>
        </p:grpSpPr>
        <p:pic>
          <p:nvPicPr>
            <p:cNvPr id="6147" name="Picture 3" descr="D:\projects\русский язык\Кисель Елена\Рабочая зона\картинки\плоский клипарт другое\treasure-chest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893148"/>
              <a:ext cx="1944215" cy="80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Текст 2"/>
            <p:cNvSpPr txBox="1">
              <a:spLocks/>
            </p:cNvSpPr>
            <p:nvPr/>
          </p:nvSpPr>
          <p:spPr>
            <a:xfrm>
              <a:off x="1872256" y="1167930"/>
              <a:ext cx="1835649" cy="56784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b="1" dirty="0" smtClean="0">
                  <a:ln/>
                  <a:solidFill>
                    <a:schemeClr val="accent3"/>
                  </a:solidFill>
                </a:rPr>
                <a:t>приставка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690371" y="905792"/>
            <a:ext cx="1180088" cy="1106791"/>
            <a:chOff x="1927347" y="2144177"/>
            <a:chExt cx="1944215" cy="836303"/>
          </a:xfrm>
        </p:grpSpPr>
        <p:pic>
          <p:nvPicPr>
            <p:cNvPr id="20" name="Picture 3" descr="D:\projects\русский язык\Кисель Елена\Рабочая зона\картинки\плоский клипарт другое\treasure-chest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347" y="2144177"/>
              <a:ext cx="1944215" cy="80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Текст 2"/>
            <p:cNvSpPr txBox="1">
              <a:spLocks/>
            </p:cNvSpPr>
            <p:nvPr/>
          </p:nvSpPr>
          <p:spPr>
            <a:xfrm>
              <a:off x="2000466" y="2412634"/>
              <a:ext cx="1835649" cy="56784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союз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139951" y="805986"/>
            <a:ext cx="1533987" cy="1263119"/>
            <a:chOff x="1981629" y="3863292"/>
            <a:chExt cx="1944215" cy="842628"/>
          </a:xfrm>
        </p:grpSpPr>
        <p:pic>
          <p:nvPicPr>
            <p:cNvPr id="22" name="Picture 3" descr="D:\projects\русский язык\Кисель Елена\Рабочая зона\картинки\плоский клипарт другое\treasure-chest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629" y="3863292"/>
              <a:ext cx="1944215" cy="80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Текст 2"/>
            <p:cNvSpPr txBox="1">
              <a:spLocks/>
            </p:cNvSpPr>
            <p:nvPr/>
          </p:nvSpPr>
          <p:spPr>
            <a:xfrm>
              <a:off x="2018189" y="4138074"/>
              <a:ext cx="1835649" cy="56784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частица</a:t>
              </a:r>
            </a:p>
          </p:txBody>
        </p:sp>
      </p:grpSp>
      <p:pic>
        <p:nvPicPr>
          <p:cNvPr id="25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0" y="2387173"/>
            <a:ext cx="1835978" cy="24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2"/>
          <p:cNvSpPr txBox="1">
            <a:spLocks/>
          </p:cNvSpPr>
          <p:nvPr/>
        </p:nvSpPr>
        <p:spPr>
          <a:xfrm>
            <a:off x="4477261" y="2287784"/>
            <a:ext cx="4428168" cy="56784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Ни</a:t>
            </a:r>
            <a:r>
              <a:rPr lang="ru-RU" sz="2400" b="1" dirty="0" smtClean="0">
                <a:solidFill>
                  <a:schemeClr val="tx1"/>
                </a:solidFill>
              </a:rPr>
              <a:t>когда не сдавайся!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281697" y="2349689"/>
            <a:ext cx="335428" cy="137072"/>
            <a:chOff x="2915816" y="1172642"/>
            <a:chExt cx="288032" cy="14477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2915816" y="1172642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3199291" y="1172642"/>
              <a:ext cx="0" cy="144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46" name="Picture 2" descr="D:\projects\русский язык\Кисель Елена\Рабочая зона\картинки\свалка\pred10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0" b="64826"/>
          <a:stretch/>
        </p:blipFill>
        <p:spPr bwMode="auto">
          <a:xfrm rot="8825216" flipH="1" flipV="1">
            <a:off x="3695336" y="2580803"/>
            <a:ext cx="946922" cy="4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2"/>
          <p:cNvSpPr txBox="1">
            <a:spLocks/>
          </p:cNvSpPr>
          <p:nvPr/>
        </p:nvSpPr>
        <p:spPr>
          <a:xfrm>
            <a:off x="321973" y="905793"/>
            <a:ext cx="3601955" cy="1163313"/>
          </a:xfrm>
          <a:prstGeom prst="wedgeRoundRectCallout">
            <a:avLst>
              <a:gd name="adj1" fmla="val -30702"/>
              <a:gd name="adj2" fmla="val 66543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Отрицание в предложении без подлежащего – функция </a:t>
            </a:r>
            <a:r>
              <a:rPr lang="ru-RU" sz="2000" b="1" dirty="0" smtClean="0">
                <a:solidFill>
                  <a:srgbClr val="FF0000"/>
                </a:solidFill>
              </a:rPr>
              <a:t>частицы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НИ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4459373" y="3057077"/>
            <a:ext cx="4428167" cy="56784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Ни</a:t>
            </a:r>
            <a:r>
              <a:rPr lang="ru-RU" sz="2400" b="1" dirty="0" smtClean="0">
                <a:solidFill>
                  <a:schemeClr val="tx1"/>
                </a:solidFill>
              </a:rPr>
              <a:t> слова жалобы!</a:t>
            </a:r>
          </a:p>
        </p:txBody>
      </p:sp>
      <p:pic>
        <p:nvPicPr>
          <p:cNvPr id="13" name="Picture 2" descr="D:\projects\русский язык\Кисель Елена\Рабочая зона\картинки\свалка\pred10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19" b="68038" l="0" r="89862">
                        <a14:foregroundMark x1="38429" y1="50214" x2="56316" y2="49186"/>
                        <a14:foregroundMark x1="58227" y1="57926" x2="56635" y2="6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677" t="31410" b="34511"/>
          <a:stretch/>
        </p:blipFill>
        <p:spPr bwMode="auto">
          <a:xfrm rot="8819691" flipV="1">
            <a:off x="3300552" y="3526014"/>
            <a:ext cx="1507263" cy="3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Текст 2"/>
          <p:cNvSpPr txBox="1">
            <a:spLocks/>
          </p:cNvSpPr>
          <p:nvPr/>
        </p:nvSpPr>
        <p:spPr>
          <a:xfrm>
            <a:off x="261311" y="912862"/>
            <a:ext cx="3723278" cy="1156244"/>
          </a:xfrm>
          <a:prstGeom prst="wedgeRoundRectCallout">
            <a:avLst>
              <a:gd name="adj1" fmla="val -32013"/>
              <a:gd name="adj2" fmla="val 65448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При однородных членах </a:t>
            </a:r>
            <a:r>
              <a:rPr lang="ru-RU" sz="2000" b="1" i="1" dirty="0" smtClean="0">
                <a:solidFill>
                  <a:schemeClr val="tx1"/>
                </a:solidFill>
              </a:rPr>
              <a:t>НИ</a:t>
            </a:r>
            <a:r>
              <a:rPr lang="ru-RU" sz="2000" b="1" dirty="0" smtClean="0">
                <a:solidFill>
                  <a:schemeClr val="tx1"/>
                </a:solidFill>
              </a:rPr>
              <a:t> – </a:t>
            </a:r>
            <a:r>
              <a:rPr lang="ru-RU" sz="2000" b="1" dirty="0" smtClean="0">
                <a:solidFill>
                  <a:srgbClr val="FF0000"/>
                </a:solidFill>
              </a:rPr>
              <a:t>союз</a:t>
            </a:r>
            <a:r>
              <a:rPr lang="ru-RU" sz="2000" b="1" dirty="0" smtClean="0">
                <a:solidFill>
                  <a:schemeClr val="tx1"/>
                </a:solidFill>
              </a:rPr>
              <a:t>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4" name="Текст 2"/>
          <p:cNvSpPr txBox="1">
            <a:spLocks/>
          </p:cNvSpPr>
          <p:nvPr/>
        </p:nvSpPr>
        <p:spPr>
          <a:xfrm>
            <a:off x="4473335" y="3826755"/>
            <a:ext cx="4394001" cy="56784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 знай </a:t>
            </a:r>
            <a:r>
              <a:rPr lang="ru-RU" sz="2400" b="1" dirty="0" smtClean="0">
                <a:solidFill>
                  <a:srgbClr val="FF0000"/>
                </a:solidFill>
              </a:rPr>
              <a:t>ни</a:t>
            </a:r>
            <a:r>
              <a:rPr lang="ru-RU" sz="2400" b="1" dirty="0" smtClean="0">
                <a:solidFill>
                  <a:schemeClr val="tx1"/>
                </a:solidFill>
              </a:rPr>
              <a:t> уныния, </a:t>
            </a:r>
            <a:r>
              <a:rPr lang="ru-RU" sz="2400" b="1" dirty="0" smtClean="0">
                <a:solidFill>
                  <a:srgbClr val="FF0000"/>
                </a:solidFill>
              </a:rPr>
              <a:t>ни</a:t>
            </a:r>
            <a:r>
              <a:rPr lang="ru-RU" sz="2400" b="1" dirty="0" smtClean="0">
                <a:solidFill>
                  <a:schemeClr val="tx1"/>
                </a:solidFill>
              </a:rPr>
              <a:t> лени!</a:t>
            </a:r>
          </a:p>
        </p:txBody>
      </p:sp>
      <p:pic>
        <p:nvPicPr>
          <p:cNvPr id="14" name="Picture 2" descr="D:\projects\русский язык\Кисель Елена\Рабочая зона\картинки\свалка\pred10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0" t="68241" b="-3415"/>
          <a:stretch/>
        </p:blipFill>
        <p:spPr bwMode="auto">
          <a:xfrm rot="19434279" flipV="1">
            <a:off x="3608417" y="4114762"/>
            <a:ext cx="1151035" cy="3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2"/>
          <p:cNvSpPr txBox="1">
            <a:spLocks/>
          </p:cNvSpPr>
          <p:nvPr/>
        </p:nvSpPr>
        <p:spPr>
          <a:xfrm>
            <a:off x="321973" y="912862"/>
            <a:ext cx="3601955" cy="1156243"/>
          </a:xfrm>
          <a:prstGeom prst="wedgeRoundRectCallout">
            <a:avLst>
              <a:gd name="adj1" fmla="val -33053"/>
              <a:gd name="adj2" fmla="val 71844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Никогда – это отрицательное наречие. </a:t>
            </a:r>
            <a:r>
              <a:rPr lang="ru-RU" sz="2000" b="1" i="1" dirty="0" smtClean="0">
                <a:solidFill>
                  <a:schemeClr val="tx1"/>
                </a:solidFill>
              </a:rPr>
              <a:t>НИ</a:t>
            </a:r>
            <a:r>
              <a:rPr lang="ru-RU" sz="2000" b="1" dirty="0" smtClean="0">
                <a:solidFill>
                  <a:schemeClr val="tx1"/>
                </a:solidFill>
              </a:rPr>
              <a:t> – это </a:t>
            </a:r>
            <a:r>
              <a:rPr lang="ru-RU" sz="2000" b="1" dirty="0" smtClean="0">
                <a:solidFill>
                  <a:srgbClr val="FF0000"/>
                </a:solidFill>
              </a:rPr>
              <a:t>приставка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36016E-6 L 0.304 -0.3413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399E-6 L 0.09601 -0.5294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6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02E-6 L 0.49131 -0.6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32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1" grpId="0" animBg="1"/>
      <p:bldP spid="12" grpId="0" animBg="1"/>
      <p:bldP spid="27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D:\projects\русский язык\Кисель Елена\Рабочая зона\картинки\свалка\14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4314" y="2046144"/>
            <a:ext cx="1854951" cy="22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4529407" y="3334752"/>
            <a:ext cx="2425923" cy="1360645"/>
            <a:chOff x="1835696" y="893148"/>
            <a:chExt cx="1944215" cy="842628"/>
          </a:xfrm>
        </p:grpSpPr>
        <p:pic>
          <p:nvPicPr>
            <p:cNvPr id="6147" name="Picture 3" descr="D:\projects\русский язык\Кисель Елена\Рабочая зона\картинки\плоский клипарт другое\treasure-chest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893148"/>
              <a:ext cx="1944215" cy="80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Текст 2"/>
            <p:cNvSpPr txBox="1">
              <a:spLocks/>
            </p:cNvSpPr>
            <p:nvPr/>
          </p:nvSpPr>
          <p:spPr>
            <a:xfrm>
              <a:off x="1872256" y="1167930"/>
              <a:ext cx="1835649" cy="56784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800" b="1" dirty="0" smtClean="0">
                  <a:ln/>
                  <a:solidFill>
                    <a:schemeClr val="accent3"/>
                  </a:solidFill>
                </a:rPr>
                <a:t>приставка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045177" y="3003073"/>
            <a:ext cx="1786664" cy="1698610"/>
            <a:chOff x="1927347" y="2144177"/>
            <a:chExt cx="1944215" cy="836303"/>
          </a:xfrm>
        </p:grpSpPr>
        <p:pic>
          <p:nvPicPr>
            <p:cNvPr id="20" name="Picture 3" descr="D:\projects\русский язык\Кисель Елена\Рабочая зона\картинки\плоский клипарт другое\treasure-chest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347" y="2144177"/>
              <a:ext cx="1944215" cy="80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Текст 2"/>
            <p:cNvSpPr txBox="1">
              <a:spLocks/>
            </p:cNvSpPr>
            <p:nvPr/>
          </p:nvSpPr>
          <p:spPr>
            <a:xfrm>
              <a:off x="2000465" y="2525935"/>
              <a:ext cx="1835648" cy="4545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8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союз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80681" y="2835491"/>
            <a:ext cx="1914055" cy="1938527"/>
            <a:chOff x="1981629" y="3863292"/>
            <a:chExt cx="1944215" cy="842627"/>
          </a:xfrm>
        </p:grpSpPr>
        <p:pic>
          <p:nvPicPr>
            <p:cNvPr id="22" name="Picture 3" descr="D:\projects\русский язык\Кисель Елена\Рабочая зона\картинки\плоский клипарт другое\treasure-chest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629" y="3863292"/>
              <a:ext cx="1944215" cy="80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Текст 2"/>
            <p:cNvSpPr txBox="1">
              <a:spLocks/>
            </p:cNvSpPr>
            <p:nvPr/>
          </p:nvSpPr>
          <p:spPr>
            <a:xfrm>
              <a:off x="2018189" y="4236823"/>
              <a:ext cx="1835649" cy="46909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частица</a:t>
              </a:r>
            </a:p>
          </p:txBody>
        </p:sp>
      </p:grpSp>
      <p:pic>
        <p:nvPicPr>
          <p:cNvPr id="25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7719"/>
            <a:ext cx="1835978" cy="24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2587308" y="3483374"/>
            <a:ext cx="1914055" cy="1306370"/>
            <a:chOff x="1981629" y="4138074"/>
            <a:chExt cx="1944215" cy="567845"/>
          </a:xfrm>
        </p:grpSpPr>
        <p:pic>
          <p:nvPicPr>
            <p:cNvPr id="36" name="Picture 3" descr="D:\projects\русский язык\Кисель Елена\Рабочая зона\картинки\плоский клипарт другое\treasure-ches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94"/>
            <a:stretch/>
          </p:blipFill>
          <p:spPr bwMode="auto">
            <a:xfrm>
              <a:off x="1981629" y="4138074"/>
              <a:ext cx="1944215" cy="528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Текст 2"/>
            <p:cNvSpPr txBox="1">
              <a:spLocks/>
            </p:cNvSpPr>
            <p:nvPr/>
          </p:nvSpPr>
          <p:spPr>
            <a:xfrm>
              <a:off x="2018189" y="4234507"/>
              <a:ext cx="1835649" cy="47141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частица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525682" y="3767292"/>
            <a:ext cx="2425923" cy="916937"/>
            <a:chOff x="1835696" y="1167930"/>
            <a:chExt cx="1944215" cy="567846"/>
          </a:xfrm>
        </p:grpSpPr>
        <p:pic>
          <p:nvPicPr>
            <p:cNvPr id="39" name="Picture 3" descr="D:\projects\русский язык\Кисель Елена\Рабочая зона\картинки\плоский клипарт другое\treasure-ches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94"/>
            <a:stretch/>
          </p:blipFill>
          <p:spPr bwMode="auto">
            <a:xfrm>
              <a:off x="1835696" y="1167930"/>
              <a:ext cx="1944215" cy="528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1872256" y="1235133"/>
              <a:ext cx="1835649" cy="500643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800" b="1" dirty="0" smtClean="0">
                  <a:ln/>
                  <a:solidFill>
                    <a:schemeClr val="accent3"/>
                  </a:solidFill>
                </a:rPr>
                <a:t>приставка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045176" y="3604190"/>
            <a:ext cx="1786665" cy="1153349"/>
            <a:chOff x="1927347" y="2412634"/>
            <a:chExt cx="1944215" cy="567846"/>
          </a:xfrm>
        </p:grpSpPr>
        <p:pic>
          <p:nvPicPr>
            <p:cNvPr id="42" name="Picture 3" descr="D:\projects\русский язык\Кисель Елена\Рабочая зона\картинки\плоский клипарт другое\treasure-ches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07"/>
            <a:stretch/>
          </p:blipFill>
          <p:spPr bwMode="auto">
            <a:xfrm>
              <a:off x="1927347" y="2412634"/>
              <a:ext cx="1944215" cy="53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2000465" y="2525805"/>
              <a:ext cx="1835648" cy="45467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8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союз</a:t>
              </a:r>
            </a:p>
          </p:txBody>
        </p:sp>
      </p:grpSp>
      <p:pic>
        <p:nvPicPr>
          <p:cNvPr id="6146" name="Picture 2" descr="D:\projects\русский язык\Кисель Елена\Рабочая зона\картинки\свалка\pred1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1" b="64826"/>
          <a:stretch/>
        </p:blipFill>
        <p:spPr bwMode="auto">
          <a:xfrm rot="9420081" flipH="1" flipV="1">
            <a:off x="5714684" y="3472815"/>
            <a:ext cx="1032047" cy="4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rojects\русский язык\Кисель Елена\Рабочая зона\картинки\свалка\pred1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7" t="68241" b="-3415"/>
          <a:stretch/>
        </p:blipFill>
        <p:spPr bwMode="auto">
          <a:xfrm rot="19960518" flipV="1">
            <a:off x="7888769" y="3109907"/>
            <a:ext cx="1300585" cy="6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rojects\русский язык\Кисель Елена\Рабочая зона\картинки\свалка\pred10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219" b="68038" l="0" r="89862">
                        <a14:foregroundMark x1="38429" y1="50214" x2="56316" y2="49186"/>
                        <a14:foregroundMark x1="58227" y1="57926" x2="56635" y2="6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677" t="29165" r="43331" b="34511"/>
          <a:stretch/>
        </p:blipFill>
        <p:spPr bwMode="auto">
          <a:xfrm rot="9806167" flipV="1">
            <a:off x="3499451" y="3075012"/>
            <a:ext cx="1259222" cy="5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733987" y="1282529"/>
            <a:ext cx="2085936" cy="1580129"/>
            <a:chOff x="4202033" y="295142"/>
            <a:chExt cx="2934371" cy="2162636"/>
          </a:xfrm>
        </p:grpSpPr>
        <p:pic>
          <p:nvPicPr>
            <p:cNvPr id="1026" name="Picture 2" descr="D:\projects\русский язык\Кисель Елена\Рабочая зона\картинки\свалка\pirate-treasure-map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-2584" r="-14828" b="23383"/>
            <a:stretch/>
          </p:blipFill>
          <p:spPr bwMode="auto">
            <a:xfrm>
              <a:off x="4202033" y="381466"/>
              <a:ext cx="2934371" cy="2076312"/>
            </a:xfrm>
            <a:prstGeom prst="flowChartMerg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D:\projects\русский язык\Кисель Елена\Рабочая зона\картинки\руслан\1068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2" t="6726" r="-12198" b="-21820"/>
            <a:stretch/>
          </p:blipFill>
          <p:spPr bwMode="auto">
            <a:xfrm>
              <a:off x="4317629" y="295142"/>
              <a:ext cx="1400170" cy="1378515"/>
            </a:xfrm>
            <a:prstGeom prst="flowChartMerg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2774854" y="920015"/>
            <a:ext cx="1579320" cy="1915476"/>
            <a:chOff x="4376566" y="381466"/>
            <a:chExt cx="1973433" cy="2621607"/>
          </a:xfrm>
        </p:grpSpPr>
        <p:pic>
          <p:nvPicPr>
            <p:cNvPr id="52" name="Picture 2" descr="D:\projects\русский язык\Кисель Елена\Рабочая зона\картинки\свалка\pirate-treasure-map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95"/>
            <a:stretch/>
          </p:blipFill>
          <p:spPr bwMode="auto">
            <a:xfrm>
              <a:off x="4376566" y="381466"/>
              <a:ext cx="1973433" cy="2621607"/>
            </a:xfrm>
            <a:prstGeom prst="rtTriangl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" descr="D:\projects\русский язык\Кисель Елена\Рабочая зона\картинки\руслан\1068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0" r="41553"/>
            <a:stretch/>
          </p:blipFill>
          <p:spPr bwMode="auto">
            <a:xfrm>
              <a:off x="4437817" y="482600"/>
              <a:ext cx="743784" cy="982622"/>
            </a:xfrm>
            <a:prstGeom prst="rtTriangl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2" descr="D:\projects\русский язык\Кисель Елена\Рабочая зона\картинки\свалка\pirate-treasure-map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11793" r="-49361" b="8662"/>
          <a:stretch/>
        </p:blipFill>
        <p:spPr bwMode="auto">
          <a:xfrm>
            <a:off x="7289761" y="1351678"/>
            <a:ext cx="1542081" cy="148999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Группа 65"/>
          <p:cNvGrpSpPr/>
          <p:nvPr/>
        </p:nvGrpSpPr>
        <p:grpSpPr>
          <a:xfrm>
            <a:off x="4448565" y="445673"/>
            <a:ext cx="2309364" cy="2343678"/>
            <a:chOff x="4317629" y="347507"/>
            <a:chExt cx="3128727" cy="2824947"/>
          </a:xfrm>
        </p:grpSpPr>
        <p:pic>
          <p:nvPicPr>
            <p:cNvPr id="67" name="Picture 2" descr="D:\projects\русский язык\Кисель Елена\Рабочая зона\картинки\свалка\pirate-treasure-map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7" r="-3775" b="-6881"/>
            <a:stretch/>
          </p:blipFill>
          <p:spPr bwMode="auto">
            <a:xfrm>
              <a:off x="4353257" y="347507"/>
              <a:ext cx="3093099" cy="282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D:\projects\русский язык\Кисель Елена\Рабочая зона\картинки\руслан\1068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2" t="6726" r="-12198" b="-21820"/>
            <a:stretch/>
          </p:blipFill>
          <p:spPr bwMode="auto">
            <a:xfrm>
              <a:off x="4317629" y="381465"/>
              <a:ext cx="1400171" cy="137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Текст 2"/>
          <p:cNvSpPr txBox="1">
            <a:spLocks/>
          </p:cNvSpPr>
          <p:nvPr/>
        </p:nvSpPr>
        <p:spPr>
          <a:xfrm>
            <a:off x="2465615" y="355715"/>
            <a:ext cx="4120131" cy="2433635"/>
          </a:xfrm>
          <a:prstGeom prst="wedgeRoundRectCallout">
            <a:avLst>
              <a:gd name="adj1" fmla="val 60674"/>
              <a:gd name="adj2" fmla="val 52707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По полученной карте к замку проследуй. Второе испытание достойно встреть!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0774E-6 L 0.19948 -0.1310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656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961E-6 L 0.00208 -0.1825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12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2729E-7 L -0.17673 -0.1313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6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19439</TotalTime>
  <Words>618</Words>
  <Application>Microsoft Office PowerPoint</Application>
  <PresentationFormat>Экран (16:9)</PresentationFormat>
  <Paragraphs>134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Различение частицы НИ, приставки НИ- и союза НИ – НИ  2 урок</vt:lpstr>
      <vt:lpstr>Сегодня мы…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Причастие</dc:title>
  <dc:creator>user</dc:creator>
  <cp:lastModifiedBy>Пользователь</cp:lastModifiedBy>
  <cp:revision>2236</cp:revision>
  <dcterms:created xsi:type="dcterms:W3CDTF">2013-11-13T12:40:24Z</dcterms:created>
  <dcterms:modified xsi:type="dcterms:W3CDTF">2020-04-17T14:15:31Z</dcterms:modified>
</cp:coreProperties>
</file>