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97" r:id="rId2"/>
    <p:sldId id="276" r:id="rId3"/>
    <p:sldId id="300" r:id="rId4"/>
    <p:sldId id="283" r:id="rId5"/>
    <p:sldId id="284" r:id="rId6"/>
    <p:sldId id="286" r:id="rId7"/>
    <p:sldId id="285" r:id="rId8"/>
    <p:sldId id="287" r:id="rId9"/>
    <p:sldId id="291" r:id="rId10"/>
    <p:sldId id="292" r:id="rId11"/>
    <p:sldId id="290" r:id="rId12"/>
    <p:sldId id="293" r:id="rId13"/>
    <p:sldId id="289" r:id="rId14"/>
    <p:sldId id="288" r:id="rId15"/>
    <p:sldId id="308" r:id="rId16"/>
    <p:sldId id="258" r:id="rId17"/>
    <p:sldId id="294" r:id="rId18"/>
    <p:sldId id="280" r:id="rId19"/>
    <p:sldId id="281" r:id="rId20"/>
    <p:sldId id="282" r:id="rId21"/>
    <p:sldId id="259" r:id="rId22"/>
    <p:sldId id="296" r:id="rId23"/>
    <p:sldId id="263" r:id="rId24"/>
    <p:sldId id="295" r:id="rId25"/>
    <p:sldId id="270" r:id="rId26"/>
    <p:sldId id="298" r:id="rId27"/>
    <p:sldId id="269" r:id="rId28"/>
    <p:sldId id="267" r:id="rId29"/>
    <p:sldId id="299" r:id="rId30"/>
    <p:sldId id="278" r:id="rId3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i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i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i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i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800000"/>
    <a:srgbClr val="000000"/>
    <a:srgbClr val="A50021"/>
    <a:srgbClr val="FF66FF"/>
    <a:srgbClr val="0033CC"/>
    <a:srgbClr val="CC0099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70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i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i="0">
                <a:latin typeface="+mn-lt"/>
              </a:defRPr>
            </a:lvl1pPr>
          </a:lstStyle>
          <a:p>
            <a:pPr>
              <a:defRPr/>
            </a:pPr>
            <a:fld id="{5B2C3652-E8AD-4667-B270-E27A828A2AC9}" type="datetime9">
              <a:rPr lang="ru-RU"/>
              <a:pPr>
                <a:defRPr/>
              </a:pPr>
              <a:t>25.04.2020 14:13:26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i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i="0">
                <a:latin typeface="+mn-lt"/>
              </a:defRPr>
            </a:lvl1pPr>
          </a:lstStyle>
          <a:p>
            <a:pPr>
              <a:defRPr/>
            </a:pPr>
            <a:fld id="{81D2D010-977D-490D-BA91-5A24F373D5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525993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i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i="0">
                <a:latin typeface="+mn-lt"/>
              </a:defRPr>
            </a:lvl1pPr>
          </a:lstStyle>
          <a:p>
            <a:pPr>
              <a:defRPr/>
            </a:pPr>
            <a:fld id="{A8CC4B3C-C0A8-4C21-83DE-756F4BF34D2B}" type="datetime9">
              <a:rPr lang="ru-RU"/>
              <a:pPr>
                <a:defRPr/>
              </a:pPr>
              <a:t>25.04.2020 14:13:26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i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i="0">
                <a:latin typeface="+mn-lt"/>
              </a:defRPr>
            </a:lvl1pPr>
          </a:lstStyle>
          <a:p>
            <a:pPr>
              <a:defRPr/>
            </a:pPr>
            <a:fld id="{43C28D27-B9B5-4417-916C-8664BA6914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548442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37AAED-F662-4725-AAAE-F0C1A330CC1A}" type="datetime1">
              <a:rPr lang="ru-RU"/>
              <a:pPr>
                <a:defRPr/>
              </a:pPr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0E89F4-2636-46C5-90B2-D5C6EB87A6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04424F-FF28-4C09-8E48-B9186715B787}" type="datetime1">
              <a:rPr lang="ru-RU"/>
              <a:pPr>
                <a:defRPr/>
              </a:pPr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1D70AD-9BA2-4006-B3FA-18D58A6892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0A2907-F8A1-40E3-A07B-C02049FB3C50}" type="datetime1">
              <a:rPr lang="ru-RU"/>
              <a:pPr>
                <a:defRPr/>
              </a:pPr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3356A3-F71F-41CA-8CC4-00E600B481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F2A624-CFCD-4402-B436-8F7FB02C7D82}" type="datetime1">
              <a:rPr lang="ru-RU"/>
              <a:pPr>
                <a:defRPr/>
              </a:pPr>
              <a:t>25.04.2020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AFB86B-59A6-4E0F-899B-B1571B0507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ABD094-F429-4600-9602-486AC04C0B12}" type="datetime1">
              <a:rPr lang="ru-RU"/>
              <a:pPr>
                <a:defRPr/>
              </a:pPr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7BE64B-FBA1-434B-B33D-FEAE6B16C6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23D1F1-C610-4D1F-8A37-3A8A5264F6B7}" type="datetime1">
              <a:rPr lang="ru-RU"/>
              <a:pPr>
                <a:defRPr/>
              </a:pPr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592B47-DAF7-44D2-8779-E8BA5E77E0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D372C8-DA56-48D7-887A-DDBA1A71FCF2}" type="datetime1">
              <a:rPr lang="ru-RU"/>
              <a:pPr>
                <a:defRPr/>
              </a:pPr>
              <a:t>25.04.2020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294FFC-C671-4DEE-A1D0-AA68E7BCA1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0C1DB8-BA6C-4814-B48E-7D75751FC8B2}" type="datetime1">
              <a:rPr lang="ru-RU"/>
              <a:pPr>
                <a:defRPr/>
              </a:pPr>
              <a:t>25.04.2020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58FC47-526B-48FB-BEF3-7386D4A7D2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C567DF-F548-4F92-80A1-A580ED17B5DC}" type="datetime1">
              <a:rPr lang="ru-RU"/>
              <a:pPr>
                <a:defRPr/>
              </a:pPr>
              <a:t>25.04.2020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BB3019-AF32-4189-8B01-C33A95E56A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AB7348-D564-45E0-93A4-446A8E2F6C38}" type="datetime1">
              <a:rPr lang="ru-RU"/>
              <a:pPr>
                <a:defRPr/>
              </a:pPr>
              <a:t>25.04.2020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B87EB7-F959-421D-ABBE-78C496D0D8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281BEB-DB9F-4C72-9DE9-7B7C0CF60BAF}" type="datetime1">
              <a:rPr lang="ru-RU"/>
              <a:pPr>
                <a:defRPr/>
              </a:pPr>
              <a:t>25.04.2020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72EF72-9C42-4044-A271-B28B865D89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6B7504-9E78-45FA-A433-63EA6C52F32B}" type="datetime1">
              <a:rPr lang="ru-RU"/>
              <a:pPr>
                <a:defRPr/>
              </a:pPr>
              <a:t>25.04.2020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77764A-61DC-4DFD-8904-EBCC2223FE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29CD785-3B81-44A6-A62B-855FE4A4D971}" type="datetime1">
              <a:rPr lang="ru-RU"/>
              <a:pPr>
                <a:defRPr/>
              </a:pPr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C80409B-15D0-4BF0-A99B-580A159FE2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>
    <p:cover dir="d"/>
  </p:transition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Grp="1"/>
          </p:cNvSpPr>
          <p:nvPr>
            <p:ph type="title"/>
          </p:nvPr>
        </p:nvSpPr>
        <p:spPr>
          <a:xfrm>
            <a:off x="539750" y="765175"/>
            <a:ext cx="8229600" cy="1143000"/>
          </a:xfrm>
        </p:spPr>
        <p:txBody>
          <a:bodyPr/>
          <a:lstStyle/>
          <a:p>
            <a:r>
              <a:rPr lang="ru-RU" sz="3600" b="1" smtClean="0">
                <a:latin typeface="Arial" charset="0"/>
              </a:rPr>
              <a:t>Джонатан Свифт</a:t>
            </a:r>
            <a:br>
              <a:rPr lang="ru-RU" sz="3600" b="1" smtClean="0">
                <a:latin typeface="Arial" charset="0"/>
              </a:rPr>
            </a:br>
            <a:r>
              <a:rPr lang="ru-RU" sz="3600" b="1" smtClean="0">
                <a:latin typeface="Arial" charset="0"/>
              </a:rPr>
              <a:t>«Путешествие Гулливера»</a:t>
            </a:r>
          </a:p>
        </p:txBody>
      </p:sp>
      <p:sp>
        <p:nvSpPr>
          <p:cNvPr id="2051" name="Rectangle 6"/>
          <p:cNvSpPr>
            <a:spLocks noGrp="1"/>
          </p:cNvSpPr>
          <p:nvPr>
            <p:ph type="body" sz="half" idx="2"/>
          </p:nvPr>
        </p:nvSpPr>
        <p:spPr>
          <a:xfrm>
            <a:off x="3923928" y="3645024"/>
            <a:ext cx="4038600" cy="2481263"/>
          </a:xfrm>
        </p:spPr>
        <p:txBody>
          <a:bodyPr/>
          <a:lstStyle/>
          <a:p>
            <a:pPr algn="r">
              <a:buFont typeface="Arial" charset="0"/>
              <a:buNone/>
            </a:pPr>
            <a:r>
              <a:rPr lang="ru-RU" sz="2400" dirty="0" smtClean="0"/>
              <a:t>    Урок литературного чтения в 4 классе</a:t>
            </a:r>
          </a:p>
          <a:p>
            <a:pPr algn="r">
              <a:buFont typeface="Arial" charset="0"/>
              <a:buNone/>
            </a:pPr>
            <a:r>
              <a:rPr lang="ru-RU" sz="2400" dirty="0" smtClean="0"/>
              <a:t>     </a:t>
            </a:r>
          </a:p>
        </p:txBody>
      </p:sp>
      <p:pic>
        <p:nvPicPr>
          <p:cNvPr id="2052" name="Picture 2" descr="H:\Documents and Settings\Aida\Рабочий стол\клипарты рамки фончики\kniga39.gif"/>
          <p:cNvPicPr>
            <a:picLocks noGrp="1" noChangeAspect="1" noChangeArrowheads="1" noCrop="1"/>
          </p:cNvPicPr>
          <p:nvPr>
            <p:ph type="body" sz="half"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179388" y="2133600"/>
            <a:ext cx="4038600" cy="4038600"/>
          </a:xfr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WordArt 4"/>
          <p:cNvSpPr>
            <a:spLocks noChangeArrowheads="1" noChangeShapeType="1" noTextEdit="1"/>
          </p:cNvSpPr>
          <p:nvPr/>
        </p:nvSpPr>
        <p:spPr bwMode="auto">
          <a:xfrm>
            <a:off x="250825" y="1557338"/>
            <a:ext cx="8715375" cy="3240087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endParaRPr lang="ru-RU" sz="3600" kern="10">
              <a:ln w="9525">
                <a:noFill/>
                <a:round/>
                <a:headEnd/>
                <a:tailEnd/>
              </a:ln>
              <a:gradFill rotWithShape="1">
                <a:gsLst>
                  <a:gs pos="0">
                    <a:srgbClr val="9999FF"/>
                  </a:gs>
                  <a:gs pos="100000">
                    <a:srgbClr val="009999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algn="r"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                     Герда</a:t>
            </a:r>
            <a:endParaRPr lang="ru-RU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1268" name="Picture 4" descr="9785753301857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50" y="500063"/>
            <a:ext cx="4572000" cy="618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5" descr="k10-web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930775" y="1700213"/>
            <a:ext cx="4105275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71500" y="1071563"/>
            <a:ext cx="6572250" cy="4286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4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Сказка о храбром солдате</a:t>
            </a:r>
            <a:br>
              <a:rPr lang="ru-RU" sz="4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sz="4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2291" name="Picture 4"/>
          <p:cNvPicPr>
            <a:picLocks noChangeAspect="1" noChangeArrowheads="1"/>
          </p:cNvPicPr>
          <p:nvPr/>
        </p:nvPicPr>
        <p:blipFill>
          <a:blip r:embed="rId2" cstate="email"/>
          <a:stretch>
            <a:fillRect/>
          </a:stretch>
        </p:blipFill>
        <p:spPr bwMode="auto">
          <a:xfrm>
            <a:off x="2000250" y="1285860"/>
            <a:ext cx="7143750" cy="502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wheel spokes="3"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715000" y="3857625"/>
            <a:ext cx="3429000" cy="1928813"/>
          </a:xfrm>
        </p:spPr>
        <p:txBody>
          <a:bodyPr/>
          <a:lstStyle/>
          <a:p>
            <a:pPr eaLnBrk="1" hangingPunct="1">
              <a:defRPr/>
            </a:pPr>
            <a:r>
              <a:rPr lang="ru-RU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«ОГНИВО»</a:t>
            </a:r>
            <a:br>
              <a:rPr lang="ru-RU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Г.-Х. Андерсен</a:t>
            </a:r>
            <a:r>
              <a:rPr lang="ru-RU" sz="48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endParaRPr lang="ru-RU" sz="4800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3315" name="Picture 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642938"/>
            <a:ext cx="6072188" cy="427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9" name="Rectangle 3"/>
          <p:cNvSpPr>
            <a:spLocks noGrp="1"/>
          </p:cNvSpPr>
          <p:nvPr>
            <p:ph type="body" sz="half" idx="1"/>
          </p:nvPr>
        </p:nvSpPr>
        <p:spPr>
          <a:xfrm>
            <a:off x="457200" y="1484313"/>
            <a:ext cx="4619625" cy="4646612"/>
          </a:xfrm>
        </p:spPr>
        <p:txBody>
          <a:bodyPr/>
          <a:lstStyle/>
          <a:p>
            <a:pPr eaLnBrk="1" hangingPunct="1"/>
            <a:r>
              <a:rPr lang="ru-RU" smtClean="0"/>
              <a:t>У ворот стояла она. Боже мой, на кого она была похожа! Вода ручьями стекала с её волос и с платья прямо на туфельки. Бедняжка была такая мокрая, как будто её вытащили из реки.</a:t>
            </a:r>
          </a:p>
        </p:txBody>
      </p:sp>
      <p:pic>
        <p:nvPicPr>
          <p:cNvPr id="70660" name="Picture 4" descr="Горошина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5795963" y="1557338"/>
            <a:ext cx="2830512" cy="4248150"/>
          </a:xfrm>
          <a:noFill/>
        </p:spPr>
      </p:pic>
      <p:sp>
        <p:nvSpPr>
          <p:cNvPr id="14340" name="Rectang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06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06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9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/>
          </p:cNvSpPr>
          <p:nvPr>
            <p:ph type="body" idx="1"/>
          </p:nvPr>
        </p:nvSpPr>
        <p:spPr>
          <a:xfrm>
            <a:off x="285750" y="857250"/>
            <a:ext cx="4357688" cy="5286375"/>
          </a:xfrm>
        </p:spPr>
        <p:txBody>
          <a:bodyPr/>
          <a:lstStyle/>
          <a:p>
            <a:pPr algn="just">
              <a:buFont typeface="Arial" charset="0"/>
              <a:buNone/>
            </a:pPr>
            <a:r>
              <a:rPr lang="ru-RU" sz="2400" smtClean="0"/>
              <a:t>       Осёл тихонько поставил</a:t>
            </a:r>
          </a:p>
          <a:p>
            <a:pPr algn="just">
              <a:buFont typeface="Arial" charset="0"/>
              <a:buNone/>
            </a:pPr>
            <a:r>
              <a:rPr lang="ru-RU" sz="2400" smtClean="0"/>
              <a:t>передние ноги на подоконник,</a:t>
            </a:r>
          </a:p>
          <a:p>
            <a:pPr algn="just">
              <a:buFont typeface="Arial" charset="0"/>
              <a:buNone/>
            </a:pPr>
            <a:r>
              <a:rPr lang="ru-RU" sz="2400" smtClean="0"/>
              <a:t>собака взобралась на спину</a:t>
            </a:r>
          </a:p>
          <a:p>
            <a:pPr algn="just">
              <a:buFont typeface="Arial" charset="0"/>
              <a:buNone/>
            </a:pPr>
            <a:r>
              <a:rPr lang="ru-RU" sz="2400" smtClean="0"/>
              <a:t>ослу, кот вскочил на спину</a:t>
            </a:r>
          </a:p>
          <a:p>
            <a:pPr algn="just">
              <a:buFont typeface="Arial" charset="0"/>
              <a:buNone/>
            </a:pPr>
            <a:r>
              <a:rPr lang="ru-RU" sz="2400" smtClean="0"/>
              <a:t>собаке, а петух взлетел на</a:t>
            </a:r>
          </a:p>
          <a:p>
            <a:pPr algn="just">
              <a:buFont typeface="Arial" charset="0"/>
              <a:buNone/>
            </a:pPr>
            <a:r>
              <a:rPr lang="ru-RU" sz="2400" smtClean="0"/>
              <a:t>голову коту.</a:t>
            </a:r>
          </a:p>
          <a:p>
            <a:pPr>
              <a:buFont typeface="Arial" charset="0"/>
              <a:buNone/>
            </a:pPr>
            <a:r>
              <a:rPr lang="ru-RU" sz="2400" smtClean="0"/>
              <a:t> И тут они все разом закричали:</a:t>
            </a:r>
          </a:p>
          <a:p>
            <a:pPr>
              <a:buFont typeface="Arial" charset="0"/>
              <a:buNone/>
            </a:pPr>
            <a:r>
              <a:rPr lang="ru-RU" sz="2400" smtClean="0"/>
              <a:t>осёл - по-ослиному, </a:t>
            </a:r>
          </a:p>
          <a:p>
            <a:pPr>
              <a:buFont typeface="Arial" charset="0"/>
              <a:buNone/>
            </a:pPr>
            <a:r>
              <a:rPr lang="ru-RU" sz="2400" smtClean="0"/>
              <a:t>собака - по-собачьи, </a:t>
            </a:r>
          </a:p>
          <a:p>
            <a:pPr>
              <a:buFont typeface="Arial" charset="0"/>
              <a:buNone/>
            </a:pPr>
            <a:r>
              <a:rPr lang="ru-RU" sz="2400" smtClean="0"/>
              <a:t>кот - по-кошачьи, </a:t>
            </a:r>
          </a:p>
          <a:p>
            <a:pPr>
              <a:buFont typeface="Arial" charset="0"/>
              <a:buNone/>
            </a:pPr>
            <a:r>
              <a:rPr lang="ru-RU" sz="2400" smtClean="0"/>
              <a:t>а петух закукарекал.</a:t>
            </a:r>
          </a:p>
        </p:txBody>
      </p:sp>
      <p:pic>
        <p:nvPicPr>
          <p:cNvPr id="15363" name="Picture 5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559300" y="785813"/>
            <a:ext cx="4584700" cy="485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57188" y="5857875"/>
            <a:ext cx="848518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i="0">
                <a:solidFill>
                  <a:srgbClr val="A50021"/>
                </a:solidFill>
              </a:rPr>
              <a:t>Братья Гримм «Бременские музыканты»</a:t>
            </a: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/>
          </p:cNvSpPr>
          <p:nvPr>
            <p:ph type="title"/>
          </p:nvPr>
        </p:nvSpPr>
        <p:spPr>
          <a:xfrm>
            <a:off x="468313" y="908050"/>
            <a:ext cx="8229600" cy="1143000"/>
          </a:xfrm>
        </p:spPr>
        <p:txBody>
          <a:bodyPr/>
          <a:lstStyle/>
          <a:p>
            <a:r>
              <a:rPr lang="ru-RU" sz="4000" smtClean="0">
                <a:solidFill>
                  <a:schemeClr val="accent2"/>
                </a:solidFill>
                <a:latin typeface="Arial" charset="0"/>
              </a:rPr>
              <a:t>Что объединяет узнанные вами сказки?</a:t>
            </a:r>
          </a:p>
        </p:txBody>
      </p:sp>
      <p:sp>
        <p:nvSpPr>
          <p:cNvPr id="60419" name="Rectangle 3"/>
          <p:cNvSpPr>
            <a:spLocks noGrp="1"/>
          </p:cNvSpPr>
          <p:nvPr>
            <p:ph type="body" idx="1"/>
          </p:nvPr>
        </p:nvSpPr>
        <p:spPr>
          <a:xfrm>
            <a:off x="468313" y="2205038"/>
            <a:ext cx="8229600" cy="2836862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ru-RU" sz="4000" smtClean="0">
                <a:latin typeface="Arial" charset="0"/>
              </a:rPr>
              <a:t>Раздел </a:t>
            </a:r>
          </a:p>
          <a:p>
            <a:pPr algn="ctr">
              <a:buFont typeface="Arial" charset="0"/>
              <a:buNone/>
            </a:pPr>
            <a:r>
              <a:rPr lang="ru-RU" sz="4000" smtClean="0">
                <a:solidFill>
                  <a:srgbClr val="A50021"/>
                </a:solidFill>
                <a:latin typeface="Arial" charset="0"/>
              </a:rPr>
              <a:t>«Зарубежная литература»</a:t>
            </a:r>
          </a:p>
          <a:p>
            <a:pPr algn="ctr">
              <a:buFont typeface="Arial" charset="0"/>
              <a:buNone/>
            </a:pPr>
            <a:r>
              <a:rPr lang="ru-RU" sz="4000" smtClean="0">
                <a:latin typeface="Arial" charset="0"/>
              </a:rPr>
              <a:t>включает произведения зарубежных авторов.</a:t>
            </a: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8" grpId="0"/>
      <p:bldP spid="60419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sz="4000" smtClean="0">
                <a:solidFill>
                  <a:srgbClr val="A50021"/>
                </a:solidFill>
                <a:latin typeface="Arial" charset="0"/>
              </a:rPr>
              <a:t>Джонатан Свифт    (1667 – 1745)</a:t>
            </a:r>
          </a:p>
        </p:txBody>
      </p:sp>
      <p:sp>
        <p:nvSpPr>
          <p:cNvPr id="17411" name="Rectangle 15"/>
          <p:cNvSpPr>
            <a:spLocks noGrp="1"/>
          </p:cNvSpPr>
          <p:nvPr>
            <p:ph type="body" sz="half" idx="4294967295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endParaRPr lang="ru-RU" sz="2800" smtClean="0"/>
          </a:p>
        </p:txBody>
      </p:sp>
      <p:sp>
        <p:nvSpPr>
          <p:cNvPr id="17412" name="Rectangle 16"/>
          <p:cNvSpPr>
            <a:spLocks noGrp="1"/>
          </p:cNvSpPr>
          <p:nvPr>
            <p:ph type="body" sz="half" idx="4294967295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endParaRPr lang="ru-RU" sz="2800" smtClean="0"/>
          </a:p>
        </p:txBody>
      </p:sp>
      <p:sp>
        <p:nvSpPr>
          <p:cNvPr id="4" name="Дата 3"/>
          <p:cNvSpPr>
            <a:spLocks noGrp="1"/>
          </p:cNvSpPr>
          <p:nvPr>
            <p:ph type="dt" sz="quarter" idx="10"/>
          </p:nvPr>
        </p:nvSpPr>
        <p:spPr>
          <a:xfrm>
            <a:off x="500063" y="6492875"/>
            <a:ext cx="2133600" cy="365125"/>
          </a:xfrm>
        </p:spPr>
        <p:txBody>
          <a:bodyPr/>
          <a:lstStyle/>
          <a:p>
            <a:pPr>
              <a:defRPr/>
            </a:pPr>
            <a:fld id="{CEF3E3EC-838C-4A64-AA22-BC34ACD15591}" type="datetime1">
              <a:rPr lang="ru-RU"/>
              <a:pPr>
                <a:defRPr/>
              </a:pPr>
              <a:t>25.04.2020</a:t>
            </a:fld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858000" y="6492875"/>
            <a:ext cx="2133600" cy="365125"/>
          </a:xfrm>
        </p:spPr>
        <p:txBody>
          <a:bodyPr/>
          <a:lstStyle/>
          <a:p>
            <a:pPr>
              <a:defRPr/>
            </a:pPr>
            <a:fld id="{4C5CEA18-2C23-4E2C-9979-6897961910D8}" type="slidenum">
              <a:rPr lang="ru-RU"/>
              <a:pPr>
                <a:defRPr/>
              </a:pPr>
              <a:t>16</a:t>
            </a:fld>
            <a:endParaRPr lang="ru-RU" dirty="0"/>
          </a:p>
        </p:txBody>
      </p:sp>
      <p:pic>
        <p:nvPicPr>
          <p:cNvPr id="16389" name="Picture 8" descr="200px-Jonathan_swift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9388" y="1412875"/>
            <a:ext cx="3662362" cy="452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6" name="Text Box 9"/>
          <p:cNvSpPr txBox="1">
            <a:spLocks noChangeArrowheads="1"/>
          </p:cNvSpPr>
          <p:nvPr/>
        </p:nvSpPr>
        <p:spPr bwMode="auto">
          <a:xfrm>
            <a:off x="4643438" y="1428750"/>
            <a:ext cx="42862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000">
                <a:solidFill>
                  <a:srgbClr val="800000"/>
                </a:solidFill>
              </a:rPr>
              <a:t>      </a:t>
            </a:r>
          </a:p>
        </p:txBody>
      </p:sp>
      <p:sp>
        <p:nvSpPr>
          <p:cNvPr id="16391" name="Rectangle 9"/>
          <p:cNvSpPr>
            <a:spLocks noChangeArrowheads="1"/>
          </p:cNvSpPr>
          <p:nvPr/>
        </p:nvSpPr>
        <p:spPr bwMode="auto">
          <a:xfrm>
            <a:off x="4175125" y="1484313"/>
            <a:ext cx="4968875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i="0">
                <a:latin typeface="Times New Roman" pitchFamily="18" charset="0"/>
              </a:rPr>
              <a:t>Джонатан Свифт был человеком необыкновенной судьбы и характера, особого склада ума, со своим  единственным «свифтовским» юмором.</a:t>
            </a:r>
          </a:p>
          <a:p>
            <a:r>
              <a:rPr lang="ru-RU" sz="2400" i="0">
                <a:latin typeface="Times New Roman" pitchFamily="18" charset="0"/>
              </a:rPr>
              <a:t> Он был по образованию богослов, занимал значительный пост декана (настоятеля) самого крупного в тогдашней  Ирландии собора св. Патрика.  Имея громадное влияние и авторитет, был связан со знаменитыми   политическими деятелями своего  времени. </a:t>
            </a: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9" grpId="0"/>
      <p:bldP spid="1639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428625" y="428625"/>
            <a:ext cx="8229600" cy="1143000"/>
          </a:xfrm>
        </p:spPr>
        <p:txBody>
          <a:bodyPr/>
          <a:lstStyle/>
          <a:p>
            <a:r>
              <a:rPr lang="ru-RU" smtClean="0">
                <a:solidFill>
                  <a:srgbClr val="A50021"/>
                </a:solidFill>
              </a:rPr>
              <a:t>Родина Свифта  - Ирландия</a:t>
            </a:r>
          </a:p>
        </p:txBody>
      </p:sp>
      <p:sp>
        <p:nvSpPr>
          <p:cNvPr id="1843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59A988E-A312-4A68-9078-3D82D62D3651}" type="datetime1">
              <a:rPr lang="ru-RU" smtClean="0"/>
              <a:pPr>
                <a:defRPr/>
              </a:pPr>
              <a:t>25.04.2020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AEB661-F90E-42D6-AF46-FD10BD0BD465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  <p:pic>
        <p:nvPicPr>
          <p:cNvPr id="18438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571625" y="1428750"/>
            <a:ext cx="5643563" cy="498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Тринити-колледж</a:t>
            </a:r>
          </a:p>
        </p:txBody>
      </p:sp>
      <p:pic>
        <p:nvPicPr>
          <p:cNvPr id="46084" name="Picture 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140200" y="1484313"/>
            <a:ext cx="4572000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5" name="Picture 5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11188" y="1773238"/>
            <a:ext cx="2881312" cy="194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6" name="Picture 6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11188" y="4149725"/>
            <a:ext cx="2913062" cy="193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6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60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60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6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6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6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chemeClr val="folHlink"/>
                </a:solidFill>
                <a:latin typeface="Arial" charset="0"/>
              </a:rPr>
              <a:t>Собор св. Патрика, Дублин</a:t>
            </a:r>
          </a:p>
        </p:txBody>
      </p:sp>
      <p:sp>
        <p:nvSpPr>
          <p:cNvPr id="2048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0484" name="Picture 5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071563" y="1143000"/>
            <a:ext cx="6985000" cy="523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 txBox="1">
            <a:spLocks noGrp="1"/>
          </p:cNvSpPr>
          <p:nvPr/>
        </p:nvSpPr>
        <p:spPr>
          <a:xfrm>
            <a:off x="500063" y="6492875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CEF3E3EC-838C-4A64-AA22-BC34ACD15591}" type="datetime1">
              <a:rPr lang="ru-RU" sz="1200" i="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25.04.2020</a:t>
            </a:fld>
            <a:endParaRPr lang="ru-RU" sz="1200" i="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858000" y="6492875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9767778-8AE9-44F6-BC63-E1DD2353C4E3}" type="slidenum">
              <a:rPr lang="ru-RU" sz="1200" i="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</a:t>
            </a:fld>
            <a:endParaRPr lang="ru-RU" sz="1200" i="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323850" y="981075"/>
            <a:ext cx="9277350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800000"/>
                </a:solidFill>
              </a:rPr>
              <a:t>Цели урока: </a:t>
            </a:r>
          </a:p>
          <a:p>
            <a:pPr>
              <a:buFontTx/>
              <a:buChar char="•"/>
            </a:pPr>
            <a:r>
              <a:rPr lang="ru-RU" sz="2400">
                <a:solidFill>
                  <a:srgbClr val="800000"/>
                </a:solidFill>
              </a:rPr>
              <a:t> привитие интереса к зарубежной литературе</a:t>
            </a:r>
            <a:endParaRPr lang="ru-RU" sz="2400" b="1">
              <a:solidFill>
                <a:srgbClr val="800000"/>
              </a:solidFill>
            </a:endParaRPr>
          </a:p>
          <a:p>
            <a:pPr>
              <a:buFontTx/>
              <a:buChar char="•"/>
            </a:pPr>
            <a:r>
              <a:rPr lang="ru-RU" sz="2400">
                <a:solidFill>
                  <a:srgbClr val="800000"/>
                </a:solidFill>
              </a:rPr>
              <a:t>ознакомление с жизнью и творчеством Дж. Свифта</a:t>
            </a:r>
          </a:p>
          <a:p>
            <a:r>
              <a:rPr lang="ru-RU" sz="2400" b="1">
                <a:solidFill>
                  <a:srgbClr val="800000"/>
                </a:solidFill>
              </a:rPr>
              <a:t>Задачи урока: </a:t>
            </a:r>
            <a:endParaRPr lang="ru-RU" sz="2400">
              <a:solidFill>
                <a:srgbClr val="800000"/>
              </a:solidFill>
            </a:endParaRPr>
          </a:p>
          <a:p>
            <a:pPr>
              <a:buFontTx/>
              <a:buChar char="•"/>
            </a:pPr>
            <a:r>
              <a:rPr lang="ru-RU" sz="2400">
                <a:solidFill>
                  <a:srgbClr val="800000"/>
                </a:solidFill>
              </a:rPr>
              <a:t>ввести в круг чтения детей произведения о путешествиях, </a:t>
            </a:r>
          </a:p>
          <a:p>
            <a:r>
              <a:rPr lang="ru-RU" sz="2400">
                <a:solidFill>
                  <a:srgbClr val="800000"/>
                </a:solidFill>
              </a:rPr>
              <a:t>приключениях;</a:t>
            </a:r>
          </a:p>
          <a:p>
            <a:endParaRPr lang="ru-RU" sz="2400">
              <a:solidFill>
                <a:srgbClr val="800000"/>
              </a:solidFill>
            </a:endParaRPr>
          </a:p>
          <a:p>
            <a:pPr>
              <a:buFontTx/>
              <a:buChar char="•"/>
            </a:pPr>
            <a:r>
              <a:rPr lang="ru-RU" sz="2400">
                <a:solidFill>
                  <a:srgbClr val="800000"/>
                </a:solidFill>
              </a:rPr>
              <a:t>обогащать словарный запас учащихся</a:t>
            </a:r>
          </a:p>
          <a:p>
            <a:endParaRPr lang="ru-RU" sz="2400">
              <a:solidFill>
                <a:srgbClr val="800000"/>
              </a:solidFill>
            </a:endParaRPr>
          </a:p>
          <a:p>
            <a:pPr>
              <a:buFontTx/>
              <a:buChar char="•"/>
            </a:pPr>
            <a:r>
              <a:rPr lang="ru-RU" sz="2400">
                <a:solidFill>
                  <a:srgbClr val="800000"/>
                </a:solidFill>
              </a:rPr>
              <a:t> развивать память, речь, воображение</a:t>
            </a:r>
          </a:p>
          <a:p>
            <a:endParaRPr lang="ru-RU" sz="2400">
              <a:solidFill>
                <a:srgbClr val="800000"/>
              </a:solidFill>
            </a:endParaRPr>
          </a:p>
          <a:p>
            <a:pPr>
              <a:buFontTx/>
              <a:buChar char="•"/>
            </a:pPr>
            <a:r>
              <a:rPr lang="ru-RU" sz="2400">
                <a:solidFill>
                  <a:srgbClr val="800000"/>
                </a:solidFill>
              </a:rPr>
              <a:t>учить доброте, отзывчивости, любознательности</a:t>
            </a:r>
          </a:p>
          <a:p>
            <a:endParaRPr lang="ru-RU" sz="2400">
              <a:solidFill>
                <a:srgbClr val="800000"/>
              </a:solidFill>
            </a:endParaRPr>
          </a:p>
        </p:txBody>
      </p:sp>
      <p:pic>
        <p:nvPicPr>
          <p:cNvPr id="3077" name="Picture 8" descr="an1_stopkaknig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443663" y="3500438"/>
            <a:ext cx="2160587" cy="154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4"/>
          <p:cNvSpPr>
            <a:spLocks noGrp="1"/>
          </p:cNvSpPr>
          <p:nvPr>
            <p:ph type="title"/>
          </p:nvPr>
        </p:nvSpPr>
        <p:spPr>
          <a:xfrm>
            <a:off x="755650" y="620713"/>
            <a:ext cx="8229600" cy="1143000"/>
          </a:xfrm>
        </p:spPr>
        <p:txBody>
          <a:bodyPr/>
          <a:lstStyle/>
          <a:p>
            <a:r>
              <a:rPr lang="ru-RU" sz="4000" smtClean="0">
                <a:solidFill>
                  <a:srgbClr val="A50021"/>
                </a:solidFill>
              </a:rPr>
              <a:t>Эпитафия Свифта самому себе. </a:t>
            </a:r>
            <a:br>
              <a:rPr lang="ru-RU" sz="4000" smtClean="0">
                <a:solidFill>
                  <a:srgbClr val="A50021"/>
                </a:solidFill>
              </a:rPr>
            </a:br>
            <a:r>
              <a:rPr lang="ru-RU" sz="4000" smtClean="0">
                <a:solidFill>
                  <a:srgbClr val="A50021"/>
                </a:solidFill>
                <a:latin typeface="Arial" charset="0"/>
              </a:rPr>
              <a:t>                  </a:t>
            </a:r>
            <a:r>
              <a:rPr lang="ru-RU" sz="4000" smtClean="0">
                <a:solidFill>
                  <a:srgbClr val="A50021"/>
                </a:solidFill>
              </a:rPr>
              <a:t>Собор Св. Патрика</a:t>
            </a:r>
            <a:r>
              <a:rPr lang="ru-RU" sz="4000" smtClean="0"/>
              <a:t> </a:t>
            </a:r>
          </a:p>
        </p:txBody>
      </p:sp>
      <p:pic>
        <p:nvPicPr>
          <p:cNvPr id="21507" name="Picture 6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395288" y="1557338"/>
            <a:ext cx="3159125" cy="4525962"/>
          </a:xfrm>
          <a:noFill/>
        </p:spPr>
      </p:pic>
      <p:sp>
        <p:nvSpPr>
          <p:cNvPr id="21508" name="Rectangle 8"/>
          <p:cNvSpPr>
            <a:spLocks noGrp="1"/>
          </p:cNvSpPr>
          <p:nvPr>
            <p:ph type="body" sz="half" idx="4294967295"/>
          </p:nvPr>
        </p:nvSpPr>
        <p:spPr>
          <a:xfrm>
            <a:off x="4643438" y="2332038"/>
            <a:ext cx="4038600" cy="4525962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2800" smtClean="0">
                <a:latin typeface="Arial" charset="0"/>
              </a:rPr>
              <a:t>   «Здесь покоится тело Джонатана Свифта, декана этой кафедральной церкви, и суровое негодование уже не раздирает его сердце»</a:t>
            </a: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 txBox="1">
            <a:spLocks noGrp="1"/>
          </p:cNvSpPr>
          <p:nvPr/>
        </p:nvSpPr>
        <p:spPr>
          <a:xfrm>
            <a:off x="500063" y="6492875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CEF3E3EC-838C-4A64-AA22-BC34ACD15591}" type="datetime1">
              <a:rPr lang="ru-RU" sz="1200" i="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25.04.2020</a:t>
            </a:fld>
            <a:endParaRPr lang="ru-RU" sz="1200" i="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858000" y="6492875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05BA5A16-C341-4E80-B798-BA71C8E4F5AD}" type="slidenum">
              <a:rPr lang="ru-RU" sz="1200" i="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21</a:t>
            </a:fld>
            <a:endParaRPr lang="ru-RU" sz="1200" i="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pic>
        <p:nvPicPr>
          <p:cNvPr id="22532" name="Picture 7" descr="220px-International_Mag_Jonathan_Swift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23850" y="1844675"/>
            <a:ext cx="3319463" cy="3719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3" name="Text Box 8"/>
          <p:cNvSpPr txBox="1">
            <a:spLocks noChangeArrowheads="1"/>
          </p:cNvSpPr>
          <p:nvPr/>
        </p:nvSpPr>
        <p:spPr bwMode="auto">
          <a:xfrm>
            <a:off x="3708400" y="1773238"/>
            <a:ext cx="5157788" cy="410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000000"/>
                </a:solidFill>
              </a:rPr>
              <a:t>Первый русский перевод «Путешествий Гулливера»  вышел в 1772—1773 годах под названием </a:t>
            </a:r>
          </a:p>
          <a:p>
            <a:r>
              <a:rPr lang="ru-RU" sz="2400">
                <a:solidFill>
                  <a:schemeClr val="accent2"/>
                </a:solidFill>
              </a:rPr>
              <a:t>«Путешествия Гулливеровы в Лилипут, Бродинягу, Лапуту, Бальнибарбы, Гуигнгмскую страну или к  лошадям».</a:t>
            </a:r>
            <a:r>
              <a:rPr lang="ru-RU" sz="2400">
                <a:solidFill>
                  <a:srgbClr val="000000"/>
                </a:solidFill>
              </a:rPr>
              <a:t> </a:t>
            </a:r>
          </a:p>
          <a:p>
            <a:r>
              <a:rPr lang="ru-RU" sz="2400">
                <a:solidFill>
                  <a:srgbClr val="000000"/>
                </a:solidFill>
              </a:rPr>
              <a:t>Перевод выполнил с французского  издания</a:t>
            </a:r>
          </a:p>
          <a:p>
            <a:r>
              <a:rPr lang="ru-RU" sz="2400">
                <a:solidFill>
                  <a:srgbClr val="000000"/>
                </a:solidFill>
              </a:rPr>
              <a:t> Ерофей Каржавин</a:t>
            </a:r>
            <a:r>
              <a:rPr lang="ru-RU" sz="2400" i="0"/>
              <a:t>.</a:t>
            </a:r>
          </a:p>
        </p:txBody>
      </p:sp>
      <p:sp>
        <p:nvSpPr>
          <p:cNvPr id="21510" name="WordArt 9" descr="Белый мрамор"/>
          <p:cNvSpPr>
            <a:spLocks noChangeArrowheads="1" noChangeShapeType="1" noTextEdit="1"/>
          </p:cNvSpPr>
          <p:nvPr/>
        </p:nvSpPr>
        <p:spPr bwMode="auto">
          <a:xfrm>
            <a:off x="1835150" y="836613"/>
            <a:ext cx="6049963" cy="739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600" b="1" kern="10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/>
                <a:cs typeface="Arial"/>
              </a:rPr>
              <a:t>"Путешествия Гулливера" (1726)</a:t>
            </a: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/>
          </p:cNvSpPr>
          <p:nvPr>
            <p:ph type="title"/>
          </p:nvPr>
        </p:nvSpPr>
        <p:spPr>
          <a:xfrm>
            <a:off x="468313" y="404813"/>
            <a:ext cx="8229600" cy="1143000"/>
          </a:xfrm>
        </p:spPr>
        <p:txBody>
          <a:bodyPr/>
          <a:lstStyle/>
          <a:p>
            <a:r>
              <a:rPr lang="ru-RU" i="1" smtClean="0">
                <a:solidFill>
                  <a:srgbClr val="F10F35"/>
                </a:solidFill>
              </a:rPr>
              <a:t>Физкультминутка</a:t>
            </a:r>
          </a:p>
        </p:txBody>
      </p:sp>
      <p:sp>
        <p:nvSpPr>
          <p:cNvPr id="24579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mtClean="0">
                <a:solidFill>
                  <a:srgbClr val="66FF33"/>
                </a:solidFill>
              </a:rPr>
              <a:t>Раз  - подняться, подтянуться,</a:t>
            </a:r>
          </a:p>
          <a:p>
            <a:r>
              <a:rPr lang="ru-RU" smtClean="0">
                <a:solidFill>
                  <a:schemeClr val="accent1"/>
                </a:solidFill>
              </a:rPr>
              <a:t>Два – согнуться, разогнуться,</a:t>
            </a:r>
          </a:p>
          <a:p>
            <a:r>
              <a:rPr lang="ru-RU" smtClean="0">
                <a:solidFill>
                  <a:srgbClr val="F10F35"/>
                </a:solidFill>
              </a:rPr>
              <a:t>Три – в ладоши 3 хлопка</a:t>
            </a:r>
            <a:r>
              <a:rPr lang="ru-RU" smtClean="0">
                <a:solidFill>
                  <a:srgbClr val="FF66FF"/>
                </a:solidFill>
              </a:rPr>
              <a:t>, </a:t>
            </a:r>
          </a:p>
          <a:p>
            <a:r>
              <a:rPr lang="ru-RU" smtClean="0">
                <a:solidFill>
                  <a:srgbClr val="FF66FF"/>
                </a:solidFill>
              </a:rPr>
              <a:t>Головою 3 кивка,</a:t>
            </a:r>
          </a:p>
          <a:p>
            <a:r>
              <a:rPr lang="ru-RU" smtClean="0">
                <a:solidFill>
                  <a:srgbClr val="CC0099"/>
                </a:solidFill>
              </a:rPr>
              <a:t>На четыре – руки шире, </a:t>
            </a:r>
          </a:p>
          <a:p>
            <a:r>
              <a:rPr lang="ru-RU" smtClean="0">
                <a:solidFill>
                  <a:srgbClr val="0033CC"/>
                </a:solidFill>
              </a:rPr>
              <a:t>Пять – руками помахать,</a:t>
            </a:r>
          </a:p>
          <a:p>
            <a:r>
              <a:rPr lang="ru-RU" smtClean="0"/>
              <a:t> Шесть – за парту тихо сесть.</a:t>
            </a: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 txBox="1">
            <a:spLocks noGrp="1"/>
          </p:cNvSpPr>
          <p:nvPr/>
        </p:nvSpPr>
        <p:spPr>
          <a:xfrm>
            <a:off x="500063" y="6492875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CEF3E3EC-838C-4A64-AA22-BC34ACD15591}" type="datetime1">
              <a:rPr lang="ru-RU" sz="1200" i="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25.04.2020</a:t>
            </a:fld>
            <a:endParaRPr lang="ru-RU" sz="1200" i="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858000" y="6492875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8AF004E6-AFEC-4FC2-8023-D704EFAC975C}" type="slidenum">
              <a:rPr lang="ru-RU" sz="1200" i="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23</a:t>
            </a:fld>
            <a:endParaRPr lang="ru-RU" sz="1200" i="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pic>
        <p:nvPicPr>
          <p:cNvPr id="25604" name="Picture 7" descr="49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-447478">
            <a:off x="323850" y="765175"/>
            <a:ext cx="2705100" cy="413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8" descr="9597916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498078">
            <a:off x="3924300" y="1196975"/>
            <a:ext cx="4505325" cy="450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5BA311C-B8EA-4768-907C-8A9332AC180B}" type="datetime1">
              <a:rPr lang="ru-RU" smtClean="0"/>
              <a:pPr>
                <a:defRPr/>
              </a:pPr>
              <a:t>25.04.2020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4180C4-069A-4C90-B8E3-6882904444AC}" type="slidenum">
              <a:rPr lang="ru-RU" smtClean="0"/>
              <a:pPr>
                <a:defRPr/>
              </a:pPr>
              <a:t>24</a:t>
            </a:fld>
            <a:endParaRPr lang="ru-RU"/>
          </a:p>
        </p:txBody>
      </p:sp>
      <p:sp>
        <p:nvSpPr>
          <p:cNvPr id="27652" name="Rectangle 6"/>
          <p:cNvSpPr>
            <a:spLocks noGrp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endParaRPr lang="ru-RU" sz="3600" smtClean="0">
              <a:solidFill>
                <a:srgbClr val="66FF33"/>
              </a:solidFill>
            </a:endParaRPr>
          </a:p>
        </p:txBody>
      </p:sp>
      <p:sp>
        <p:nvSpPr>
          <p:cNvPr id="27653" name="Rectangle 11"/>
          <p:cNvSpPr>
            <a:spLocks noGrp="1"/>
          </p:cNvSpPr>
          <p:nvPr>
            <p:ph type="subTitle" idx="4294967295"/>
          </p:nvPr>
        </p:nvSpPr>
        <p:spPr>
          <a:xfrm>
            <a:off x="1071563" y="2000250"/>
            <a:ext cx="6400800" cy="1752600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ru-RU" sz="7200" b="1" dirty="0" smtClean="0">
                <a:solidFill>
                  <a:srgbClr val="CC0099"/>
                </a:solidFill>
              </a:rPr>
              <a:t>Чтение текста</a:t>
            </a: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 txBox="1">
            <a:spLocks noGrp="1"/>
          </p:cNvSpPr>
          <p:nvPr/>
        </p:nvSpPr>
        <p:spPr>
          <a:xfrm>
            <a:off x="500063" y="6492875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CEF3E3EC-838C-4A64-AA22-BC34ACD15591}" type="datetime1">
              <a:rPr lang="ru-RU" sz="1200" i="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25.04.2020</a:t>
            </a:fld>
            <a:endParaRPr lang="ru-RU" sz="1200" i="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858000" y="6492875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2400DBB7-B9B7-44F2-B4FC-A60E81295402}" type="slidenum">
              <a:rPr lang="ru-RU" sz="1200" i="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25</a:t>
            </a:fld>
            <a:endParaRPr lang="ru-RU" sz="1200" i="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28676" name="Rectangle 14"/>
          <p:cNvSpPr>
            <a:spLocks noGrp="1"/>
          </p:cNvSpPr>
          <p:nvPr>
            <p:ph type="title" idx="4294967295"/>
          </p:nvPr>
        </p:nvSpPr>
        <p:spPr>
          <a:xfrm>
            <a:off x="468313" y="549275"/>
            <a:ext cx="8229600" cy="1143000"/>
          </a:xfrm>
        </p:spPr>
        <p:txBody>
          <a:bodyPr/>
          <a:lstStyle/>
          <a:p>
            <a:r>
              <a:rPr lang="ru-RU" smtClean="0">
                <a:solidFill>
                  <a:srgbClr val="A50021"/>
                </a:solidFill>
              </a:rPr>
              <a:t>Словарная работа</a:t>
            </a:r>
          </a:p>
        </p:txBody>
      </p:sp>
      <p:sp>
        <p:nvSpPr>
          <p:cNvPr id="28677" name="Rectangle 22"/>
          <p:cNvSpPr>
            <a:spLocks noGrp="1"/>
          </p:cNvSpPr>
          <p:nvPr>
            <p:ph type="body" idx="4294967295"/>
          </p:nvPr>
        </p:nvSpPr>
        <p:spPr>
          <a:xfrm>
            <a:off x="468313" y="1773238"/>
            <a:ext cx="8229600" cy="4525962"/>
          </a:xfrm>
        </p:spPr>
        <p:txBody>
          <a:bodyPr/>
          <a:lstStyle/>
          <a:p>
            <a:r>
              <a:rPr lang="ru-RU" sz="3600" smtClean="0"/>
              <a:t>Колчан – футляр для стрел</a:t>
            </a:r>
          </a:p>
          <a:p>
            <a:r>
              <a:rPr lang="ru-RU" sz="3600" smtClean="0"/>
              <a:t>Врассыпную – в разные стороны (о разбегающихся)</a:t>
            </a:r>
          </a:p>
          <a:p>
            <a:r>
              <a:rPr lang="ru-RU" sz="3600" smtClean="0"/>
              <a:t>Мальчик-паж -  молодой человек из дворян, находящийся при знатной особе, монархе</a:t>
            </a: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r>
              <a:rPr lang="ru-RU" smtClean="0">
                <a:solidFill>
                  <a:srgbClr val="A50021"/>
                </a:solidFill>
              </a:rPr>
              <a:t>Ответьте на вопросы:</a:t>
            </a:r>
          </a:p>
        </p:txBody>
      </p:sp>
      <p:sp>
        <p:nvSpPr>
          <p:cNvPr id="28675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mtClean="0"/>
              <a:t>Понравилось ли вам произведение?</a:t>
            </a:r>
          </a:p>
          <a:p>
            <a:r>
              <a:rPr lang="ru-RU" smtClean="0"/>
              <a:t>Как называлась страна, в которую попал Гулливер?</a:t>
            </a:r>
          </a:p>
          <a:p>
            <a:r>
              <a:rPr lang="ru-RU" smtClean="0"/>
              <a:t>Как назывался народ этой страны?</a:t>
            </a:r>
          </a:p>
          <a:p>
            <a:r>
              <a:rPr lang="ru-RU" smtClean="0"/>
              <a:t>Что означает слово «лилипут»?</a:t>
            </a:r>
          </a:p>
          <a:p>
            <a:r>
              <a:rPr lang="ru-RU" smtClean="0"/>
              <a:t>Как автор показывает, что в стране лилипутов Гулливер был великаном?</a:t>
            </a: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-.5"/>
                                          </p:val>
                                        </p:tav>
                                        <p:tav tm="50000">
                                          <p:val>
                                            <p:strVal val="#ppt_w-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-.5"/>
                                          </p:val>
                                        </p:tav>
                                        <p:tav tm="100000">
                                          <p:val>
                                            <p:strVal val="ppt_w-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0">
                                          <p:val>
                                            <p:strVal val="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1998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7" dur="5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0" dur="500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3" dur="500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6" dur="500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9" dur="500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/>
      <p:bldP spid="28674" grpId="1"/>
      <p:bldP spid="28675" grpId="0" build="p"/>
      <p:bldP spid="28675" grpId="1" build="allAtOnce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 txBox="1">
            <a:spLocks noGrp="1"/>
          </p:cNvSpPr>
          <p:nvPr/>
        </p:nvSpPr>
        <p:spPr>
          <a:xfrm>
            <a:off x="500063" y="6492875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CEF3E3EC-838C-4A64-AA22-BC34ACD15591}" type="datetime1">
              <a:rPr lang="ru-RU" sz="1200" i="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25.04.2020</a:t>
            </a:fld>
            <a:endParaRPr lang="ru-RU" sz="1200" i="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858000" y="6492875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44D6B380-957C-4614-9501-889687475B7B}" type="slidenum">
              <a:rPr lang="ru-RU" sz="1200" i="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27</a:t>
            </a:fld>
            <a:endParaRPr lang="ru-RU" sz="1200" i="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pic>
        <p:nvPicPr>
          <p:cNvPr id="30724" name="Picture 7" descr="scrn_big_0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692150"/>
            <a:ext cx="4367213" cy="556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5" name="Text Box 8"/>
          <p:cNvSpPr txBox="1">
            <a:spLocks noChangeArrowheads="1"/>
          </p:cNvSpPr>
          <p:nvPr/>
        </p:nvSpPr>
        <p:spPr bwMode="auto">
          <a:xfrm>
            <a:off x="4429125" y="1000125"/>
            <a:ext cx="4564063" cy="4894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/>
              <a:t>Обо всём, что он увидел и понял,</a:t>
            </a:r>
          </a:p>
          <a:p>
            <a:pPr algn="ctr"/>
            <a:r>
              <a:rPr lang="ru-RU" sz="2400"/>
              <a:t> что передумал и пережил во время</a:t>
            </a:r>
          </a:p>
          <a:p>
            <a:pPr algn="ctr"/>
            <a:r>
              <a:rPr lang="ru-RU" sz="2400"/>
              <a:t> своих «путешествий в некоторые</a:t>
            </a:r>
          </a:p>
          <a:p>
            <a:pPr algn="ctr"/>
            <a:r>
              <a:rPr lang="ru-RU" sz="2400"/>
              <a:t> отдалённые страны света», Гулливер</a:t>
            </a:r>
          </a:p>
          <a:p>
            <a:pPr algn="ctr"/>
            <a:r>
              <a:rPr lang="ru-RU" sz="2400"/>
              <a:t> вот уже более двух с половиной столетий </a:t>
            </a:r>
          </a:p>
          <a:p>
            <a:pPr algn="ctr"/>
            <a:r>
              <a:rPr lang="ru-RU" sz="2400"/>
              <a:t> рассказывает всем, кто захочет его </a:t>
            </a:r>
          </a:p>
          <a:p>
            <a:pPr algn="ctr"/>
            <a:r>
              <a:rPr lang="ru-RU" sz="2400"/>
              <a:t> слушать.</a:t>
            </a: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 txBox="1">
            <a:spLocks noGrp="1"/>
          </p:cNvSpPr>
          <p:nvPr/>
        </p:nvSpPr>
        <p:spPr>
          <a:xfrm>
            <a:off x="500063" y="6492875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CEF3E3EC-838C-4A64-AA22-BC34ACD15591}" type="datetime1">
              <a:rPr lang="ru-RU" sz="1200" i="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25.04.2020</a:t>
            </a:fld>
            <a:endParaRPr lang="ru-RU" sz="1200" i="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858000" y="6492875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3B3F3EB5-E4A2-44F1-8EA5-8819FAB4BC08}" type="slidenum">
              <a:rPr lang="ru-RU" sz="1200" i="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28</a:t>
            </a:fld>
            <a:endParaRPr lang="ru-RU" sz="1200" i="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pic>
        <p:nvPicPr>
          <p:cNvPr id="31748" name="Picture 7" descr="42e5540c812967a0a8c66c883c52a40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042988" y="620713"/>
            <a:ext cx="6858000" cy="444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9" name="Text Box 8"/>
          <p:cNvSpPr txBox="1">
            <a:spLocks noChangeArrowheads="1"/>
          </p:cNvSpPr>
          <p:nvPr/>
        </p:nvSpPr>
        <p:spPr bwMode="auto">
          <a:xfrm>
            <a:off x="0" y="5157788"/>
            <a:ext cx="91646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/>
              <a:t>Читая книгу, мы вместе с писателем перенесёмся в страну Лилипутию,</a:t>
            </a:r>
          </a:p>
          <a:p>
            <a:pPr algn="ctr"/>
            <a:r>
              <a:rPr lang="ru-RU" sz="2000"/>
              <a:t> узнаем, что Гулливера в этой стране прозвали Человеком Горой.</a:t>
            </a: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r>
              <a:rPr lang="ru-RU" smtClean="0">
                <a:solidFill>
                  <a:srgbClr val="A50021"/>
                </a:solidFill>
              </a:rPr>
              <a:t>Итог урока</a:t>
            </a:r>
          </a:p>
        </p:txBody>
      </p:sp>
      <p:sp>
        <p:nvSpPr>
          <p:cNvPr id="3277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3600" smtClean="0"/>
              <a:t>Какой раздел мы начали изучать?</a:t>
            </a:r>
          </a:p>
          <a:p>
            <a:r>
              <a:rPr lang="ru-RU" sz="3600" smtClean="0"/>
              <a:t>С каким писателем сегодня познакомились?</a:t>
            </a:r>
          </a:p>
          <a:p>
            <a:r>
              <a:rPr lang="ru-RU" sz="3600" smtClean="0"/>
              <a:t>Что вы о нем узнали?</a:t>
            </a: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/>
          </p:cNvSpPr>
          <p:nvPr>
            <p:ph type="title"/>
          </p:nvPr>
        </p:nvSpPr>
        <p:spPr>
          <a:xfrm>
            <a:off x="468313" y="620713"/>
            <a:ext cx="8229600" cy="1143000"/>
          </a:xfrm>
        </p:spPr>
        <p:txBody>
          <a:bodyPr/>
          <a:lstStyle/>
          <a:p>
            <a:r>
              <a:rPr lang="ru-RU" sz="4000" smtClean="0">
                <a:solidFill>
                  <a:srgbClr val="A50021"/>
                </a:solidFill>
              </a:rPr>
              <a:t>Проверка домашнего задания</a:t>
            </a:r>
          </a:p>
        </p:txBody>
      </p:sp>
      <p:sp>
        <p:nvSpPr>
          <p:cNvPr id="5123" name="Rectangle 3"/>
          <p:cNvSpPr>
            <a:spLocks noGrp="1"/>
          </p:cNvSpPr>
          <p:nvPr>
            <p:ph type="body" sz="half" idx="1"/>
          </p:nvPr>
        </p:nvSpPr>
        <p:spPr>
          <a:xfrm>
            <a:off x="4284663" y="2565400"/>
            <a:ext cx="4248150" cy="3473450"/>
          </a:xfrm>
        </p:spPr>
        <p:txBody>
          <a:bodyPr/>
          <a:lstStyle/>
          <a:p>
            <a:r>
              <a:rPr lang="ru-RU" smtClean="0"/>
              <a:t>Какие истории о путешествии на другие планеты вы придумали?</a:t>
            </a:r>
          </a:p>
          <a:p>
            <a:r>
              <a:rPr lang="ru-RU" smtClean="0"/>
              <a:t>Конкурс рисунков на космическую тему.</a:t>
            </a:r>
          </a:p>
        </p:txBody>
      </p:sp>
      <p:sp>
        <p:nvSpPr>
          <p:cNvPr id="5125" name="Rectangle 5"/>
          <p:cNvSpPr>
            <a:spLocks noGrp="1"/>
          </p:cNvSpPr>
          <p:nvPr>
            <p:ph type="body" sz="half" idx="4294967295"/>
          </p:nvPr>
        </p:nvSpPr>
        <p:spPr>
          <a:xfrm>
            <a:off x="250825" y="1700213"/>
            <a:ext cx="3816350" cy="2232025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2800" smtClean="0">
                <a:solidFill>
                  <a:schemeClr val="accent2"/>
                </a:solidFill>
                <a:latin typeface="Arial" charset="0"/>
              </a:rPr>
              <a:t>О</a:t>
            </a:r>
            <a:r>
              <a:rPr lang="ru-RU" sz="2800" smtClean="0">
                <a:latin typeface="Arial" charset="0"/>
              </a:rPr>
              <a:t> </a:t>
            </a:r>
            <a:r>
              <a:rPr lang="ru-RU" sz="2800" smtClean="0">
                <a:solidFill>
                  <a:schemeClr val="accent2"/>
                </a:solidFill>
                <a:latin typeface="Arial" charset="0"/>
              </a:rPr>
              <a:t>том, как дома вы трудились,</a:t>
            </a:r>
          </a:p>
          <a:p>
            <a:pPr>
              <a:buFont typeface="Arial" charset="0"/>
              <a:buNone/>
            </a:pPr>
            <a:r>
              <a:rPr lang="ru-RU" sz="2800" smtClean="0">
                <a:solidFill>
                  <a:schemeClr val="accent2"/>
                </a:solidFill>
                <a:latin typeface="Arial" charset="0"/>
              </a:rPr>
              <a:t>Друзьям спешите рассказать.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5123" grpId="0"/>
      <p:bldP spid="512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5557" y="970820"/>
            <a:ext cx="8572528" cy="137553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000" b="1" kern="1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cs typeface="Calibri"/>
              </a:rPr>
              <a:t>Домашнее задание:</a:t>
            </a:r>
          </a:p>
          <a:p>
            <a:pPr algn="ctr">
              <a:defRPr/>
            </a:pPr>
            <a:r>
              <a:rPr lang="ru-RU" sz="2800" b="1" kern="1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cs typeface="Calibri"/>
              </a:rPr>
              <a:t>читать текст, нарисовать иллюстрации к нему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/>
          </p:cNvSpPr>
          <p:nvPr>
            <p:ph type="title"/>
          </p:nvPr>
        </p:nvSpPr>
        <p:spPr>
          <a:xfrm>
            <a:off x="468313" y="333375"/>
            <a:ext cx="8229600" cy="1143000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rgbClr val="A50021"/>
                </a:solidFill>
              </a:rPr>
              <a:t>Речевая разминка</a:t>
            </a:r>
          </a:p>
        </p:txBody>
      </p:sp>
      <p:sp>
        <p:nvSpPr>
          <p:cNvPr id="62467" name="Rectangle 3"/>
          <p:cNvSpPr>
            <a:spLocks noGrp="1"/>
          </p:cNvSpPr>
          <p:nvPr>
            <p:ph type="body" idx="1"/>
          </p:nvPr>
        </p:nvSpPr>
        <p:spPr>
          <a:xfrm>
            <a:off x="457200" y="1268413"/>
            <a:ext cx="8229600" cy="485775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i="1" smtClean="0"/>
              <a:t>А рядом спутницы со мной – </a:t>
            </a:r>
          </a:p>
          <a:p>
            <a:pPr eaLnBrk="1" hangingPunct="1">
              <a:buFont typeface="Arial" charset="0"/>
              <a:buNone/>
            </a:pPr>
            <a:r>
              <a:rPr lang="ru-RU" i="1" smtClean="0"/>
              <a:t>Три юных созданья.</a:t>
            </a:r>
          </a:p>
          <a:p>
            <a:pPr eaLnBrk="1" hangingPunct="1">
              <a:buFont typeface="Arial" charset="0"/>
              <a:buNone/>
            </a:pPr>
            <a:r>
              <a:rPr lang="ru-RU" i="1" smtClean="0"/>
              <a:t>Все трое просят поскорей </a:t>
            </a:r>
          </a:p>
          <a:p>
            <a:pPr eaLnBrk="1" hangingPunct="1">
              <a:buFont typeface="Arial" charset="0"/>
              <a:buNone/>
            </a:pPr>
            <a:r>
              <a:rPr lang="ru-RU" i="1" smtClean="0"/>
              <a:t>Рассказывать им сказку.</a:t>
            </a:r>
          </a:p>
          <a:p>
            <a:pPr eaLnBrk="1" hangingPunct="1">
              <a:buFont typeface="Arial" charset="0"/>
              <a:buNone/>
            </a:pPr>
            <a:r>
              <a:rPr lang="ru-RU" i="1" smtClean="0"/>
              <a:t>Одной – смешней, другой – страшней,</a:t>
            </a:r>
          </a:p>
          <a:p>
            <a:pPr eaLnBrk="1" hangingPunct="1">
              <a:buFont typeface="Arial" charset="0"/>
              <a:buNone/>
            </a:pPr>
            <a:r>
              <a:rPr lang="ru-RU" i="1" smtClean="0"/>
              <a:t>А третья скорчила гримаску</a:t>
            </a:r>
          </a:p>
          <a:p>
            <a:pPr eaLnBrk="1" hangingPunct="1">
              <a:buFont typeface="Arial" charset="0"/>
              <a:buNone/>
            </a:pPr>
            <a:r>
              <a:rPr lang="ru-RU" i="1" smtClean="0"/>
              <a:t>И просит сказку – постранней.</a:t>
            </a:r>
          </a:p>
          <a:p>
            <a:pPr eaLnBrk="1" hangingPunct="1">
              <a:buFont typeface="Arial" charset="0"/>
              <a:buNone/>
            </a:pPr>
            <a:r>
              <a:rPr lang="ru-RU" i="1" smtClean="0"/>
              <a:t>Какую выбрать сказку?  ( Л. Кэрролл)</a:t>
            </a: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2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2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6" grpId="0"/>
      <p:bldP spid="6246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/>
          </p:cNvSpPr>
          <p:nvPr>
            <p:ph type="title"/>
          </p:nvPr>
        </p:nvSpPr>
        <p:spPr>
          <a:xfrm>
            <a:off x="428625" y="285750"/>
            <a:ext cx="8229600" cy="1143000"/>
          </a:xfrm>
        </p:spPr>
        <p:txBody>
          <a:bodyPr/>
          <a:lstStyle/>
          <a:p>
            <a:pPr eaLnBrk="1" hangingPunct="1"/>
            <a:r>
              <a:rPr lang="ru-RU" sz="4000" smtClean="0">
                <a:solidFill>
                  <a:srgbClr val="F10F35"/>
                </a:solidFill>
              </a:rPr>
              <a:t>Викторина «Знаете ли вы сказки?»</a:t>
            </a:r>
          </a:p>
        </p:txBody>
      </p:sp>
      <p:pic>
        <p:nvPicPr>
          <p:cNvPr id="6147" name="Picture 9" descr="золушка8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email">
            <a:lum bright="40000"/>
          </a:blip>
          <a:srcRect/>
          <a:stretch>
            <a:fillRect/>
          </a:stretch>
        </p:blipFill>
        <p:spPr>
          <a:xfrm>
            <a:off x="214313" y="1143000"/>
            <a:ext cx="3457575" cy="2297113"/>
          </a:xfrm>
          <a:noFill/>
        </p:spPr>
      </p:pic>
      <p:pic>
        <p:nvPicPr>
          <p:cNvPr id="6148" name="Рисунок 2" descr="кот в сапогах2.jpg"/>
          <p:cNvPicPr>
            <a:picLocks noChangeAspect="1"/>
          </p:cNvPicPr>
          <p:nvPr/>
        </p:nvPicPr>
        <p:blipFill>
          <a:blip r:embed="rId3" cstate="email">
            <a:lum bright="20000"/>
          </a:blip>
          <a:srcRect/>
          <a:stretch>
            <a:fillRect/>
          </a:stretch>
        </p:blipFill>
        <p:spPr bwMode="auto">
          <a:xfrm>
            <a:off x="4356100" y="2636838"/>
            <a:ext cx="2495550" cy="3744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8" name="Picture 6" descr="sold1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79388" y="3284538"/>
            <a:ext cx="2095500" cy="303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20" name="Picture 8" descr="uglyd1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443663" y="1125538"/>
            <a:ext cx="2270125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Picture 5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000875" y="4357688"/>
            <a:ext cx="1928813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big3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4000500" y="1143000"/>
            <a:ext cx="1968500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3" name="Picture 3" descr="i12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2428875" y="3929063"/>
            <a:ext cx="1627188" cy="232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4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45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45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красная шапочка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572000" y="908050"/>
            <a:ext cx="4249738" cy="530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Text Box 6"/>
          <p:cNvSpPr txBox="1">
            <a:spLocks noChangeArrowheads="1"/>
          </p:cNvSpPr>
          <p:nvPr/>
        </p:nvSpPr>
        <p:spPr bwMode="auto">
          <a:xfrm>
            <a:off x="179388" y="981075"/>
            <a:ext cx="3960812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i="0"/>
              <a:t>Сказка о маленькой девочке в ярком головном уборе</a:t>
            </a:r>
          </a:p>
          <a:p>
            <a:pPr algn="ctr"/>
            <a:endParaRPr lang="ru-RU" sz="2800" i="0"/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214313" y="4357688"/>
            <a:ext cx="5437187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4000" b="1" i="0"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«Красная Шапочка»</a:t>
            </a:r>
          </a:p>
          <a:p>
            <a:pPr>
              <a:defRPr/>
            </a:pPr>
            <a:r>
              <a:rPr lang="ru-RU" sz="4000" b="1" i="0"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Ш. Перро</a:t>
            </a: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золушка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148263" y="1125538"/>
            <a:ext cx="3578225" cy="4522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5" descr="золушка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50825" y="1989138"/>
            <a:ext cx="4492625" cy="288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6" name="Text Box 6"/>
          <p:cNvSpPr txBox="1">
            <a:spLocks noChangeArrowheads="1"/>
          </p:cNvSpPr>
          <p:nvPr/>
        </p:nvSpPr>
        <p:spPr bwMode="auto">
          <a:xfrm>
            <a:off x="539750" y="836613"/>
            <a:ext cx="384651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 b="1" i="0"/>
              <a:t>Сказка о бедной дочери</a:t>
            </a:r>
          </a:p>
          <a:p>
            <a:pPr algn="ctr"/>
            <a:r>
              <a:rPr lang="ru-RU" sz="2400" b="1" i="0"/>
              <a:t>лесничего.</a:t>
            </a:r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808038" y="5453063"/>
            <a:ext cx="6021387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400" b="1" i="0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«Золушка» Ш. Перро</a:t>
            </a: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/>
          </p:cNvSpPr>
          <p:nvPr>
            <p:ph type="title"/>
          </p:nvPr>
        </p:nvSpPr>
        <p:spPr>
          <a:xfrm>
            <a:off x="0" y="1268413"/>
            <a:ext cx="8316913" cy="1368425"/>
          </a:xfrm>
        </p:spPr>
        <p:txBody>
          <a:bodyPr/>
          <a:lstStyle/>
          <a:p>
            <a:pPr eaLnBrk="1" hangingPunct="1"/>
            <a:r>
              <a:rPr lang="ru-RU" sz="2800" smtClean="0"/>
              <a:t>   </a:t>
            </a:r>
            <a:r>
              <a:rPr lang="ru-RU" sz="3200" smtClean="0">
                <a:solidFill>
                  <a:srgbClr val="7030A0"/>
                </a:solidFill>
              </a:rPr>
              <a:t>Как звали девочку, у которой «скорлупка грецкого ореха была колыбелькой, голубые фиалки – периной, а лепесток розы – одеялом»?</a:t>
            </a:r>
            <a:br>
              <a:rPr lang="ru-RU" sz="3200" smtClean="0">
                <a:solidFill>
                  <a:srgbClr val="7030A0"/>
                </a:solidFill>
              </a:rPr>
            </a:br>
            <a:endParaRPr lang="ru-RU" sz="3200" smtClean="0">
              <a:solidFill>
                <a:srgbClr val="7030A0"/>
              </a:solidFill>
            </a:endParaRPr>
          </a:p>
        </p:txBody>
      </p:sp>
      <p:sp>
        <p:nvSpPr>
          <p:cNvPr id="8195" name="Rectangle 3"/>
          <p:cNvSpPr>
            <a:spLocks noGrp="1"/>
          </p:cNvSpPr>
          <p:nvPr>
            <p:ph type="body" sz="half" idx="1"/>
          </p:nvPr>
        </p:nvSpPr>
        <p:spPr>
          <a:xfrm>
            <a:off x="611188" y="5715000"/>
            <a:ext cx="8532812" cy="5715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z="4000" smtClean="0">
                <a:solidFill>
                  <a:srgbClr val="A50021"/>
                </a:solidFill>
              </a:rPr>
              <a:t>«Дюймовочка» Г.-Х. Андерсен</a:t>
            </a:r>
          </a:p>
        </p:txBody>
      </p:sp>
      <p:pic>
        <p:nvPicPr>
          <p:cNvPr id="9220" name="Picture 6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72063" y="2786063"/>
            <a:ext cx="3700462" cy="2681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57188" y="785813"/>
            <a:ext cx="5786437" cy="1857375"/>
          </a:xfrm>
        </p:spPr>
        <p:txBody>
          <a:bodyPr/>
          <a:lstStyle/>
          <a:p>
            <a:pPr algn="l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3600" smtClean="0">
                <a:solidFill>
                  <a:srgbClr val="FF66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ndalus" pitchFamily="2" charset="-78"/>
              </a:rPr>
              <a:t>Как звали смелую девочку?</a:t>
            </a:r>
            <a:br>
              <a:rPr lang="ru-RU" sz="3600" smtClean="0">
                <a:solidFill>
                  <a:srgbClr val="FF66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ndalus" pitchFamily="2" charset="-78"/>
              </a:rPr>
            </a:br>
            <a:r>
              <a:rPr lang="ru-RU" sz="3600" smtClean="0">
                <a:solidFill>
                  <a:srgbClr val="FF66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ndalus" pitchFamily="2" charset="-78"/>
              </a:rPr>
              <a:t>Из какой она   сказки?</a:t>
            </a:r>
            <a:endParaRPr lang="ru-RU" sz="3600" smtClean="0">
              <a:solidFill>
                <a:srgbClr val="FF66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0243" name="Picture 4" descr="winter_arhipova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857750" y="3714750"/>
            <a:ext cx="4071938" cy="2713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5" descr="48509053_35164257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286500" y="428625"/>
            <a:ext cx="2500313" cy="349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6" descr="083404fbbdb1170f573fce84b291838c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2928938"/>
            <a:ext cx="4716463" cy="309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/>
    </p:bldLst>
  </p:timing>
</p:sld>
</file>

<file path=ppt/theme/theme1.xml><?xml version="1.0" encoding="utf-8"?>
<a:theme xmlns:a="http://schemas.openxmlformats.org/drawingml/2006/main" name="Литература 1">
  <a:themeElements>
    <a:clrScheme name="Другая 34">
      <a:dk1>
        <a:srgbClr val="8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Литература 1</Template>
  <TotalTime>596</TotalTime>
  <Words>688</Words>
  <Application>Microsoft Office PowerPoint</Application>
  <PresentationFormat>Экран (4:3)</PresentationFormat>
  <Paragraphs>125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Литература 1</vt:lpstr>
      <vt:lpstr>Джонатан Свифт «Путешествие Гулливера»</vt:lpstr>
      <vt:lpstr>Презентация PowerPoint</vt:lpstr>
      <vt:lpstr>Проверка домашнего задания</vt:lpstr>
      <vt:lpstr>Речевая разминка</vt:lpstr>
      <vt:lpstr>Викторина «Знаете ли вы сказки?»</vt:lpstr>
      <vt:lpstr>Презентация PowerPoint</vt:lpstr>
      <vt:lpstr>Презентация PowerPoint</vt:lpstr>
      <vt:lpstr>   Как звали девочку, у которой «скорлупка грецкого ореха была колыбелькой, голубые фиалки – периной, а лепесток розы – одеялом»? </vt:lpstr>
      <vt:lpstr>Как звали смелую девочку? Из какой она   сказки?</vt:lpstr>
      <vt:lpstr>                                   Герда</vt:lpstr>
      <vt:lpstr>Сказка о храбром солдате </vt:lpstr>
      <vt:lpstr>«ОГНИВО» Г.-Х. Андерсен </vt:lpstr>
      <vt:lpstr>Презентация PowerPoint</vt:lpstr>
      <vt:lpstr>Презентация PowerPoint</vt:lpstr>
      <vt:lpstr>Что объединяет узнанные вами сказки?</vt:lpstr>
      <vt:lpstr>Джонатан Свифт    (1667 – 1745)</vt:lpstr>
      <vt:lpstr>Родина Свифта  - Ирландия</vt:lpstr>
      <vt:lpstr>Тринити-колледж</vt:lpstr>
      <vt:lpstr>Собор св. Патрика, Дублин</vt:lpstr>
      <vt:lpstr>Эпитафия Свифта самому себе.                    Собор Св. Патрика </vt:lpstr>
      <vt:lpstr>Презентация PowerPoint</vt:lpstr>
      <vt:lpstr>Физкультминутка</vt:lpstr>
      <vt:lpstr>Презентация PowerPoint</vt:lpstr>
      <vt:lpstr>Презентация PowerPoint</vt:lpstr>
      <vt:lpstr>Словарная работа</vt:lpstr>
      <vt:lpstr>Ответьте на вопросы:</vt:lpstr>
      <vt:lpstr>Презентация PowerPoint</vt:lpstr>
      <vt:lpstr>Презентация PowerPoint</vt:lpstr>
      <vt:lpstr>Итог урока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Джонатан Свифт «Путешествия Гулливера»</dc:title>
  <dc:creator>техносила</dc:creator>
  <dc:description>http://aida.ucoz.ru</dc:description>
  <cp:lastModifiedBy>Admin</cp:lastModifiedBy>
  <cp:revision>93</cp:revision>
  <dcterms:created xsi:type="dcterms:W3CDTF">2011-04-20T18:10:04Z</dcterms:created>
  <dcterms:modified xsi:type="dcterms:W3CDTF">2020-04-25T11:13:42Z</dcterms:modified>
  <cp:category>шаблоны к Powerpoint</cp:category>
</cp:coreProperties>
</file>