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media/image6.png" ContentType="image/png"/>
  <Override PartName="/ppt/media/image3.png" ContentType="image/png"/>
  <Override PartName="/ppt/media/image7.png" ContentType="image/png"/>
  <Override PartName="/ppt/media/image4.png" ContentType="image/png"/>
  <Override PartName="/ppt/media/image8.png" ContentType="image/png"/>
  <Override PartName="/ppt/media/image1.png" ContentType="image/png"/>
  <Override PartName="/ppt/media/image10.png" ContentType="image/png"/>
  <Override PartName="/ppt/media/image5.png" ContentType="image/png"/>
  <Override PartName="/ppt/media/image9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1716121-01C1-4161-A161-91E1D19101D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B10111-9101-41D1-B121-91110151E12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571320" y="357120"/>
            <a:ext cx="821448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13320" y="504000"/>
            <a:ext cx="8626680" cy="22834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800">
                <a:solidFill>
                  <a:srgbClr val="7030a0"/>
                </a:solidFill>
                <a:latin typeface="Book Antiqua"/>
              </a:rPr>
              <a:t>Современные представления о строении атома.</a:t>
            </a:r>
            <a:endParaRPr/>
          </a:p>
        </p:txBody>
      </p:sp>
      <p:pic>
        <p:nvPicPr>
          <p:cNvPr descr="" id="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44000" y="2952000"/>
            <a:ext cx="4787280" cy="3590280"/>
          </a:xfrm>
          <a:prstGeom prst="rect">
            <a:avLst/>
          </a:prstGeom>
          <a:ln w="76320">
            <a:solidFill>
              <a:srgbClr val="ffc000"/>
            </a:solidFill>
            <a:miter/>
          </a:ln>
        </p:spPr>
      </p:pic>
      <p:sp>
        <p:nvSpPr>
          <p:cNvPr id="42" name="CustomShape 3"/>
          <p:cNvSpPr/>
          <p:nvPr/>
        </p:nvSpPr>
        <p:spPr>
          <a:xfrm>
            <a:off x="117000" y="4268520"/>
            <a:ext cx="409428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ff0000"/>
                </a:solidFill>
                <a:latin typeface="Book Antiqua"/>
              </a:rPr>
              <a:t> </a:t>
            </a:r>
            <a:endParaRPr/>
          </a:p>
        </p:txBody>
      </p:sp>
    </p:spTree>
  </p:cSld>
  <p:transition spd="slow">
    <p:push dir="u"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0040" y="214200"/>
            <a:ext cx="8357400" cy="2650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Заполнение атомных орбиталей электронами происходит в соответствии с тремя условиями:</a:t>
            </a:r>
            <a:endParaRPr/>
          </a:p>
          <a:p>
            <a:pPr>
              <a:buFont typeface="Lucida Sans"/>
              <a:buAutoNum type="arabicPeriod"/>
            </a:pPr>
            <a:r>
              <a:rPr i="1" lang="ru-RU" sz="2400">
                <a:solidFill>
                  <a:srgbClr val="000000"/>
                </a:solidFill>
                <a:latin typeface="Book Antiqua"/>
              </a:rPr>
              <a:t>Принцип минимума энергии: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ē заполняют орбитали, начиная с подуровня с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меньшей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энергией.</a:t>
            </a:r>
            <a:endParaRPr/>
          </a:p>
          <a:p>
            <a:pPr>
              <a:buFont typeface="Lucida Sans"/>
              <a:buAutoNum type="arabicPeriod"/>
            </a:pPr>
            <a:r>
              <a:rPr i="1" lang="ru-RU" sz="2400">
                <a:solidFill>
                  <a:srgbClr val="000000"/>
                </a:solidFill>
                <a:latin typeface="Book Antiqua"/>
              </a:rPr>
              <a:t>Правило запрета (принцип Паули):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в каждой орбитали может разместиться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не более двух 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ē .</a:t>
            </a:r>
            <a:endParaRPr/>
          </a:p>
          <a:p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285840" y="2571840"/>
            <a:ext cx="8857800" cy="1187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7030a0"/>
                </a:solidFill>
                <a:latin typeface="Book Antiqua"/>
              </a:rPr>
              <a:t>Пустая орбиталь       Орбиталь с                 Орбиталь с</a:t>
            </a:r>
            <a:endParaRPr/>
          </a:p>
          <a:p>
            <a:r>
              <a:rPr lang="ru-RU" sz="2400">
                <a:solidFill>
                  <a:srgbClr val="7030a0"/>
                </a:solidFill>
                <a:latin typeface="Book Antiqua"/>
              </a:rPr>
              <a:t>                                    </a:t>
            </a:r>
            <a:r>
              <a:rPr lang="ru-RU" sz="2400">
                <a:solidFill>
                  <a:srgbClr val="7030a0"/>
                </a:solidFill>
                <a:latin typeface="Book Antiqua"/>
              </a:rPr>
              <a:t>неспаренными</a:t>
            </a:r>
            <a:r>
              <a:rPr b="1" i="1" lang="ru-RU" sz="2400">
                <a:solidFill>
                  <a:srgbClr val="7030a0"/>
                </a:solidFill>
                <a:latin typeface="Book Antiqua"/>
              </a:rPr>
              <a:t>  ē</a:t>
            </a:r>
            <a:r>
              <a:rPr lang="ru-RU" sz="2400">
                <a:solidFill>
                  <a:srgbClr val="7030a0"/>
                </a:solidFill>
                <a:latin typeface="Book Antiqua"/>
              </a:rPr>
              <a:t>       электронной парой</a:t>
            </a:r>
            <a:endParaRPr/>
          </a:p>
        </p:txBody>
      </p:sp>
      <p:sp>
        <p:nvSpPr>
          <p:cNvPr id="85" name="Line 3"/>
          <p:cNvSpPr/>
          <p:nvPr/>
        </p:nvSpPr>
        <p:spPr>
          <a:xfrm flipH="1">
            <a:off x="2857320" y="2357280"/>
            <a:ext cx="720" cy="21423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86" name="Line 4"/>
          <p:cNvSpPr/>
          <p:nvPr/>
        </p:nvSpPr>
        <p:spPr>
          <a:xfrm flipH="1">
            <a:off x="5715000" y="2428560"/>
            <a:ext cx="720" cy="1999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87" name="Line 5"/>
          <p:cNvSpPr/>
          <p:nvPr/>
        </p:nvSpPr>
        <p:spPr>
          <a:xfrm>
            <a:off x="395280" y="3592440"/>
            <a:ext cx="8644320" cy="71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88" name="CustomShape 6"/>
          <p:cNvSpPr/>
          <p:nvPr/>
        </p:nvSpPr>
        <p:spPr>
          <a:xfrm>
            <a:off x="1071360" y="3857760"/>
            <a:ext cx="785160" cy="785160"/>
          </a:xfrm>
          <a:prstGeom prst="rect">
            <a:avLst/>
          </a:prstGeom>
          <a:ln w="25560">
            <a:solidFill>
              <a:srgbClr val="6d869b"/>
            </a:solidFill>
            <a:round/>
          </a:ln>
        </p:spPr>
      </p:sp>
      <p:sp>
        <p:nvSpPr>
          <p:cNvPr id="89" name="CustomShape 7"/>
          <p:cNvSpPr/>
          <p:nvPr/>
        </p:nvSpPr>
        <p:spPr>
          <a:xfrm>
            <a:off x="3143160" y="3857760"/>
            <a:ext cx="785160" cy="785160"/>
          </a:xfrm>
          <a:prstGeom prst="rect">
            <a:avLst/>
          </a:prstGeom>
          <a:ln w="25560">
            <a:solidFill>
              <a:srgbClr val="6d869b"/>
            </a:solidFill>
            <a:round/>
          </a:ln>
        </p:spPr>
      </p:sp>
      <p:sp>
        <p:nvSpPr>
          <p:cNvPr id="90" name="CustomShape 8"/>
          <p:cNvSpPr/>
          <p:nvPr/>
        </p:nvSpPr>
        <p:spPr>
          <a:xfrm>
            <a:off x="4714920" y="3857760"/>
            <a:ext cx="785160" cy="785160"/>
          </a:xfrm>
          <a:prstGeom prst="rect">
            <a:avLst/>
          </a:prstGeom>
          <a:ln w="25560">
            <a:solidFill>
              <a:srgbClr val="6d869b"/>
            </a:solidFill>
            <a:round/>
          </a:ln>
        </p:spPr>
      </p:sp>
      <p:sp>
        <p:nvSpPr>
          <p:cNvPr id="91" name="CustomShape 9"/>
          <p:cNvSpPr/>
          <p:nvPr/>
        </p:nvSpPr>
        <p:spPr>
          <a:xfrm>
            <a:off x="6572160" y="3857760"/>
            <a:ext cx="856440" cy="785160"/>
          </a:xfrm>
          <a:prstGeom prst="rect">
            <a:avLst/>
          </a:prstGeom>
          <a:ln w="38160">
            <a:solidFill>
              <a:srgbClr val="6d869b"/>
            </a:solidFill>
            <a:round/>
          </a:ln>
        </p:spPr>
      </p:sp>
      <p:sp>
        <p:nvSpPr>
          <p:cNvPr id="92" name="Line 10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7632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93" name="Line 11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7632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94" name="Line 12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7632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95" name="Line 13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7632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96" name="CustomShape 14"/>
          <p:cNvSpPr/>
          <p:nvPr/>
        </p:nvSpPr>
        <p:spPr>
          <a:xfrm>
            <a:off x="500040" y="357120"/>
            <a:ext cx="183960" cy="368640"/>
          </a:xfrm>
          <a:prstGeom prst="rect">
            <a:avLst/>
          </a:prstGeom>
        </p:spPr>
      </p:sp>
    </p:spTree>
  </p:cSld>
  <p:transition spd="slow">
    <p:push dir="u"/>
  </p:transition>
  <p:timing>
    <p:tnLst>
      <p:par>
        <p:cTn dur="indefinite" id="106" nodeType="tmRoot" restart="never">
          <p:childTnLst>
            <p:seq>
              <p:cTn dur="indefinite" id="107" nodeType="mainSeq">
                <p:childTnLst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id="1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1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1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>
                      <p:stCondLst>
                        <p:cond delay="indefinite"/>
                      </p:stCondLst>
                      <p:childTnLst>
                        <p:par>
                          <p:cTn fill="hold" id="119">
                            <p:stCondLst>
                              <p:cond delay="0"/>
                            </p:stCondLst>
                            <p:childTnLst>
                              <p:par>
                                <p:cTn fill="hold" id="1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2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2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28760" y="390600"/>
            <a:ext cx="8214480" cy="155304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StarSymbol"/>
              <a:buAutoNum type="arabicPeriod"/>
            </a:pPr>
            <a:r>
              <a:rPr i="1" lang="ru-RU" sz="2400">
                <a:solidFill>
                  <a:srgbClr val="000000"/>
                </a:solidFill>
                <a:latin typeface="Book Antiqua"/>
              </a:rPr>
              <a:t>Принцип максимальной мультиплетности (правило Хунда):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в пределах подуровня электроны сначала заполняют все орбитали наполовину, а затем – полностью.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384120" y="1855440"/>
            <a:ext cx="8357400" cy="2284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 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Каждый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 ē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имеет свою собственную характеристику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– спин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(условно изображается стрелкой     ). Спины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ē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складываются в вектора, сумма спинов данного числа ē на подуровне должна быть максимальной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(мультиплетность)</a:t>
            </a:r>
            <a:endParaRPr/>
          </a:p>
          <a:p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3357720" y="457200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0" name="CustomShape 4"/>
          <p:cNvSpPr/>
          <p:nvPr/>
        </p:nvSpPr>
        <p:spPr>
          <a:xfrm>
            <a:off x="4071960" y="457200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1" name="CustomShape 5"/>
          <p:cNvSpPr/>
          <p:nvPr/>
        </p:nvSpPr>
        <p:spPr>
          <a:xfrm>
            <a:off x="4786200" y="4572000"/>
            <a:ext cx="78516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2" name="CustomShape 6"/>
          <p:cNvSpPr/>
          <p:nvPr/>
        </p:nvSpPr>
        <p:spPr>
          <a:xfrm>
            <a:off x="6215040" y="457200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3" name="CustomShape 7"/>
          <p:cNvSpPr/>
          <p:nvPr/>
        </p:nvSpPr>
        <p:spPr>
          <a:xfrm>
            <a:off x="6929280" y="457200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4" name="CustomShape 8"/>
          <p:cNvSpPr/>
          <p:nvPr/>
        </p:nvSpPr>
        <p:spPr>
          <a:xfrm>
            <a:off x="7643880" y="457200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5" name="CustomShape 9"/>
          <p:cNvSpPr/>
          <p:nvPr/>
        </p:nvSpPr>
        <p:spPr>
          <a:xfrm>
            <a:off x="3429000" y="535788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6" name="CustomShape 10"/>
          <p:cNvSpPr/>
          <p:nvPr/>
        </p:nvSpPr>
        <p:spPr>
          <a:xfrm>
            <a:off x="4143240" y="535788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7" name="CustomShape 11"/>
          <p:cNvSpPr/>
          <p:nvPr/>
        </p:nvSpPr>
        <p:spPr>
          <a:xfrm>
            <a:off x="4857840" y="535788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8" name="CustomShape 12"/>
          <p:cNvSpPr/>
          <p:nvPr/>
        </p:nvSpPr>
        <p:spPr>
          <a:xfrm>
            <a:off x="6215040" y="535788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09" name="CustomShape 13"/>
          <p:cNvSpPr/>
          <p:nvPr/>
        </p:nvSpPr>
        <p:spPr>
          <a:xfrm>
            <a:off x="6929280" y="535788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0" name="CustomShape 14"/>
          <p:cNvSpPr/>
          <p:nvPr/>
        </p:nvSpPr>
        <p:spPr>
          <a:xfrm>
            <a:off x="7643880" y="5357880"/>
            <a:ext cx="64224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1" name="CustomShape 15"/>
          <p:cNvSpPr/>
          <p:nvPr/>
        </p:nvSpPr>
        <p:spPr>
          <a:xfrm>
            <a:off x="3429000" y="607212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2" name="CustomShape 16"/>
          <p:cNvSpPr/>
          <p:nvPr/>
        </p:nvSpPr>
        <p:spPr>
          <a:xfrm>
            <a:off x="4143240" y="607212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3" name="CustomShape 17"/>
          <p:cNvSpPr/>
          <p:nvPr/>
        </p:nvSpPr>
        <p:spPr>
          <a:xfrm>
            <a:off x="4857840" y="607212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4" name="CustomShape 18"/>
          <p:cNvSpPr/>
          <p:nvPr/>
        </p:nvSpPr>
        <p:spPr>
          <a:xfrm>
            <a:off x="6215040" y="607212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5" name="CustomShape 19"/>
          <p:cNvSpPr/>
          <p:nvPr/>
        </p:nvSpPr>
        <p:spPr>
          <a:xfrm>
            <a:off x="6929280" y="6072120"/>
            <a:ext cx="71352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16" name="CustomShape 20"/>
          <p:cNvSpPr/>
          <p:nvPr/>
        </p:nvSpPr>
        <p:spPr>
          <a:xfrm>
            <a:off x="7643880" y="6072120"/>
            <a:ext cx="64224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</p:spTree>
  </p:cSld>
  <p:transition spd="slow">
    <p:push dir="u"/>
  </p:transition>
  <p:timing>
    <p:tnLst>
      <p:par>
        <p:cTn dur="indefinite" id="128" nodeType="tmRoot" restart="never">
          <p:childTnLst>
            <p:seq>
              <p:cTn id="129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60000" y="9000"/>
            <a:ext cx="8571960" cy="638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2060"/>
                </a:solidFill>
                <a:latin typeface="Book Antiqua"/>
              </a:rPr>
              <a:t>Энергетическая диаграмма.</a:t>
            </a:r>
            <a:endParaRPr/>
          </a:p>
        </p:txBody>
      </p:sp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7560" y="932040"/>
            <a:ext cx="5003280" cy="5815800"/>
          </a:xfrm>
          <a:prstGeom prst="rect">
            <a:avLst/>
          </a:prstGeom>
          <a:ln w="76320">
            <a:solidFill>
              <a:srgbClr val="ffc000"/>
            </a:solidFill>
            <a:miter/>
          </a:ln>
        </p:spPr>
      </p:pic>
      <p:sp>
        <p:nvSpPr>
          <p:cNvPr id="119" name="CustomShape 2"/>
          <p:cNvSpPr/>
          <p:nvPr/>
        </p:nvSpPr>
        <p:spPr>
          <a:xfrm>
            <a:off x="5436000" y="932040"/>
            <a:ext cx="3493080" cy="3016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Наглядно  последовательность заполнения орбиталей  электронами выражается энергетической диаграммой.</a:t>
            </a:r>
            <a:endParaRPr/>
          </a:p>
        </p:txBody>
      </p:sp>
    </p:spTree>
  </p:cSld>
  <p:transition spd="slow">
    <p:push dir="u"/>
  </p:transition>
  <p:timing>
    <p:tnLst>
      <p:par>
        <p:cTn dur="indefinite" id="130" nodeType="tmRoot" restart="never">
          <p:childTnLst>
            <p:seq>
              <p:cTn dur="indefinite" id="131" nodeType="mainSeq">
                <p:childTnLst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13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42960" y="428760"/>
            <a:ext cx="8000280" cy="1064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Электронные формулы (конфигурации).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142920" y="1285920"/>
            <a:ext cx="8857440" cy="24678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Электронные формулы могут быть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полными                                         </a:t>
            </a:r>
            <a:r>
              <a:rPr lang="ru-RU" sz="2400">
                <a:solidFill>
                  <a:srgbClr val="c00000"/>
                </a:solidFill>
                <a:latin typeface="Book Antiqua"/>
              </a:rPr>
              <a:t>краткими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: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                                       </a:t>
            </a:r>
            <a:r>
              <a:rPr lang="ru-RU" sz="2000">
                <a:solidFill>
                  <a:srgbClr val="000000"/>
                </a:solidFill>
                <a:latin typeface="Book Antiqua"/>
              </a:rPr>
              <a:t>( содержат в скобках символ соответствующего</a:t>
            </a:r>
            <a:endParaRPr/>
          </a:p>
          <a:p>
            <a:pPr algn="ctr"/>
            <a:r>
              <a:rPr lang="ru-RU" sz="2000">
                <a:solidFill>
                  <a:srgbClr val="000000"/>
                </a:solidFill>
                <a:latin typeface="Book Antiqua"/>
              </a:rPr>
              <a:t>                                                      </a:t>
            </a:r>
            <a:r>
              <a:rPr lang="ru-RU" sz="2000">
                <a:solidFill>
                  <a:srgbClr val="000000"/>
                </a:solidFill>
                <a:latin typeface="Book Antiqua"/>
              </a:rPr>
              <a:t>благородного газа + накопления этого элемента)</a:t>
            </a:r>
            <a:endParaRPr/>
          </a:p>
          <a:p>
            <a:pPr algn="ctr"/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214200" y="3286080"/>
            <a:ext cx="8714880" cy="2466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600">
                <a:solidFill>
                  <a:srgbClr val="000000"/>
                </a:solidFill>
                <a:latin typeface="Book Antiqua"/>
              </a:rPr>
              <a:t>1</a:t>
            </a:r>
            <a:r>
              <a:rPr lang="ru-RU" sz="3200">
                <a:solidFill>
                  <a:srgbClr val="000000"/>
                </a:solidFill>
                <a:latin typeface="Book Antiqua"/>
              </a:rPr>
              <a:t> Н  = 1s¹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Times New Roman"/>
              </a:rPr>
              <a:t>2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He = 1s²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Times New Roman"/>
              </a:rPr>
              <a:t>3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Li  = 1s² 2s¹ = </a:t>
            </a:r>
            <a:r>
              <a:rPr lang="ru-RU" sz="3200">
                <a:solidFill>
                  <a:srgbClr val="c00000"/>
                </a:solidFill>
                <a:latin typeface="Times New Roman"/>
              </a:rPr>
              <a:t>[ </a:t>
            </a:r>
            <a:r>
              <a:rPr lang="ru-RU" sz="1600">
                <a:solidFill>
                  <a:srgbClr val="c00000"/>
                </a:solidFill>
                <a:latin typeface="Times New Roman"/>
              </a:rPr>
              <a:t>2</a:t>
            </a:r>
            <a:r>
              <a:rPr lang="ru-RU" sz="3200">
                <a:solidFill>
                  <a:srgbClr val="c00000"/>
                </a:solidFill>
                <a:latin typeface="Times New Roman"/>
              </a:rPr>
              <a:t>He ]2s¹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Times New Roman"/>
              </a:rPr>
              <a:t>8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O  =  1s² 2s² 2p   = </a:t>
            </a:r>
            <a:r>
              <a:rPr lang="ru-RU" sz="3200">
                <a:solidFill>
                  <a:srgbClr val="c00000"/>
                </a:solidFill>
                <a:latin typeface="Times New Roman"/>
              </a:rPr>
              <a:t>[ </a:t>
            </a:r>
            <a:r>
              <a:rPr lang="ru-RU" sz="1600">
                <a:solidFill>
                  <a:srgbClr val="c00000"/>
                </a:solidFill>
                <a:latin typeface="Times New Roman"/>
              </a:rPr>
              <a:t>2</a:t>
            </a:r>
            <a:r>
              <a:rPr lang="ru-RU" sz="3200">
                <a:solidFill>
                  <a:srgbClr val="c00000"/>
                </a:solidFill>
                <a:latin typeface="Times New Roman"/>
              </a:rPr>
              <a:t>He ] 2s² 2p </a:t>
            </a:r>
            <a:endParaRPr/>
          </a:p>
          <a:p>
            <a:endParaRPr/>
          </a:p>
        </p:txBody>
      </p:sp>
      <p:sp>
        <p:nvSpPr>
          <p:cNvPr id="123" name="CustomShape 4"/>
          <p:cNvSpPr/>
          <p:nvPr/>
        </p:nvSpPr>
        <p:spPr>
          <a:xfrm>
            <a:off x="2928960" y="4786200"/>
            <a:ext cx="428040" cy="333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600">
                <a:solidFill>
                  <a:srgbClr val="000000"/>
                </a:solidFill>
                <a:latin typeface="Book Antiqua"/>
              </a:rPr>
              <a:t>4</a:t>
            </a:r>
            <a:endParaRPr/>
          </a:p>
        </p:txBody>
      </p:sp>
      <p:sp>
        <p:nvSpPr>
          <p:cNvPr id="124" name="CustomShape 5"/>
          <p:cNvSpPr/>
          <p:nvPr/>
        </p:nvSpPr>
        <p:spPr>
          <a:xfrm>
            <a:off x="5715000" y="4572000"/>
            <a:ext cx="713520" cy="576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r>
              <a:rPr lang="ru-RU" sz="1600">
                <a:solidFill>
                  <a:srgbClr val="c00000"/>
                </a:solidFill>
                <a:latin typeface="Book Antiqua"/>
              </a:rPr>
              <a:t>4</a:t>
            </a:r>
            <a:endParaRPr/>
          </a:p>
        </p:txBody>
      </p:sp>
      <p:sp>
        <p:nvSpPr>
          <p:cNvPr id="125" name="CustomShape 6"/>
          <p:cNvSpPr/>
          <p:nvPr/>
        </p:nvSpPr>
        <p:spPr>
          <a:xfrm>
            <a:off x="142920" y="5857920"/>
            <a:ext cx="8857440" cy="821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Электроны, вынесенные за скобки, называются валентными (принимают участие в образовании химических связей).</a:t>
            </a:r>
            <a:endParaRPr/>
          </a:p>
        </p:txBody>
      </p:sp>
      <p:sp>
        <p:nvSpPr>
          <p:cNvPr id="126" name="CustomShape 7"/>
          <p:cNvSpPr/>
          <p:nvPr/>
        </p:nvSpPr>
        <p:spPr>
          <a:xfrm>
            <a:off x="3857760" y="4143240"/>
            <a:ext cx="642240" cy="356400"/>
          </a:xfrm>
          <a:prstGeom prst="blockArc">
            <a:avLst>
              <a:gd fmla="val 0" name="adj1"/>
              <a:gd fmla="val 1080" name="adj2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27" name="CustomShape 8"/>
          <p:cNvSpPr/>
          <p:nvPr/>
        </p:nvSpPr>
        <p:spPr>
          <a:xfrm>
            <a:off x="4786200" y="4500720"/>
            <a:ext cx="1142280" cy="428040"/>
          </a:xfrm>
          <a:prstGeom prst="blockArc">
            <a:avLst>
              <a:gd fmla="val 0" name="adj1"/>
              <a:gd fmla="val 1080" name="adj2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28" name="CustomShape 9"/>
          <p:cNvSpPr/>
          <p:nvPr/>
        </p:nvSpPr>
        <p:spPr>
          <a:xfrm>
            <a:off x="6786720" y="3929040"/>
            <a:ext cx="221400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7030a0"/>
                </a:solidFill>
                <a:latin typeface="Book Antiqua"/>
              </a:rPr>
              <a:t>  </a:t>
            </a:r>
            <a:r>
              <a:rPr lang="ru-RU" sz="2400">
                <a:solidFill>
                  <a:srgbClr val="7030a0"/>
                </a:solidFill>
                <a:latin typeface="Book Antiqua"/>
              </a:rPr>
              <a:t>Валентные     </a:t>
            </a:r>
            <a:endParaRPr/>
          </a:p>
          <a:p>
            <a:r>
              <a:rPr lang="ru-RU" sz="2400">
                <a:solidFill>
                  <a:srgbClr val="7030a0"/>
                </a:solidFill>
                <a:latin typeface="Book Antiqua"/>
              </a:rPr>
              <a:t>  </a:t>
            </a:r>
            <a:r>
              <a:rPr lang="ru-RU" sz="2400">
                <a:solidFill>
                  <a:srgbClr val="7030a0"/>
                </a:solidFill>
                <a:latin typeface="Book Antiqua"/>
              </a:rPr>
              <a:t>электроны</a:t>
            </a:r>
            <a:endParaRPr/>
          </a:p>
        </p:txBody>
      </p:sp>
      <p:pic>
        <p:nvPicPr>
          <p:cNvPr descr="" id="1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82200" y="2843280"/>
            <a:ext cx="4607640" cy="1085040"/>
          </a:xfrm>
          <a:prstGeom prst="rect">
            <a:avLst/>
          </a:prstGeom>
          <a:ln w="76320">
            <a:solidFill>
              <a:srgbClr val="ffff00"/>
            </a:solidFill>
            <a:miter/>
          </a:ln>
        </p:spPr>
      </p:pic>
    </p:spTree>
  </p:cSld>
  <p:transition spd="slow">
    <p:push dir="u"/>
  </p:transition>
  <p:timing>
    <p:tnLst>
      <p:par>
        <p:cTn dur="indefinite" id="137" nodeType="tmRoot" restart="never">
          <p:childTnLst>
            <p:seq>
              <p:cTn dur="indefinite" id="138" nodeType="mainSeq">
                <p:childTnLst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id="14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3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>
                      <p:stCondLst>
                        <p:cond delay="indefinite"/>
                      </p:stCondLst>
                      <p:childTnLst>
                        <p:par>
                          <p:cTn fill="hold" id="145">
                            <p:stCondLst>
                              <p:cond delay="0"/>
                            </p:stCondLst>
                            <p:childTnLst>
                              <p:par>
                                <p:cTn fill="hold" id="14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48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53"/>
                                        <p:tgtEl>
                                          <p:spTgt spid="128">
                                            <p:txEl>
                                              <p:pRg end="1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id="15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9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158"/>
                                        <p:tgtEl>
                                          <p:spTgt spid="128">
                                            <p:txEl>
                                              <p:pRg end="29" st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57120" y="285840"/>
            <a:ext cx="8571960" cy="1918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Для свободных атомов подгрупп II – IV групп Периодической системы обычное состояние валентных электронов называется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основным.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Для этих же атомов возможно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возбуждённое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состояние:</a:t>
            </a:r>
            <a:endParaRPr/>
          </a:p>
          <a:p>
            <a:endParaRPr/>
          </a:p>
        </p:txBody>
      </p:sp>
      <p:sp>
        <p:nvSpPr>
          <p:cNvPr id="131" name="Line 2"/>
          <p:cNvSpPr/>
          <p:nvPr/>
        </p:nvSpPr>
        <p:spPr>
          <a:xfrm>
            <a:off x="357120" y="2428560"/>
            <a:ext cx="864396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2" name="Line 3"/>
          <p:cNvSpPr/>
          <p:nvPr/>
        </p:nvSpPr>
        <p:spPr>
          <a:xfrm flipH="1">
            <a:off x="356040" y="2429640"/>
            <a:ext cx="1800" cy="37861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3" name="Line 4"/>
          <p:cNvSpPr/>
          <p:nvPr/>
        </p:nvSpPr>
        <p:spPr>
          <a:xfrm flipV="1">
            <a:off x="357120" y="6143400"/>
            <a:ext cx="8643960" cy="71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4" name="Line 5"/>
          <p:cNvSpPr/>
          <p:nvPr/>
        </p:nvSpPr>
        <p:spPr>
          <a:xfrm flipH="1">
            <a:off x="9000360" y="2429640"/>
            <a:ext cx="1440" cy="37861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5" name="Line 6"/>
          <p:cNvSpPr/>
          <p:nvPr/>
        </p:nvSpPr>
        <p:spPr>
          <a:xfrm flipH="1">
            <a:off x="1928520" y="2428560"/>
            <a:ext cx="1800" cy="37864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6" name="Line 7"/>
          <p:cNvSpPr/>
          <p:nvPr/>
        </p:nvSpPr>
        <p:spPr>
          <a:xfrm>
            <a:off x="357120" y="3357360"/>
            <a:ext cx="864396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7" name="Line 8"/>
          <p:cNvSpPr/>
          <p:nvPr/>
        </p:nvSpPr>
        <p:spPr>
          <a:xfrm>
            <a:off x="1928520" y="2857320"/>
            <a:ext cx="707256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8" name="Line 9"/>
          <p:cNvSpPr/>
          <p:nvPr/>
        </p:nvSpPr>
        <p:spPr>
          <a:xfrm flipH="1">
            <a:off x="5499720" y="2858040"/>
            <a:ext cx="1440" cy="3286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9" name="Line 10"/>
          <p:cNvSpPr/>
          <p:nvPr/>
        </p:nvSpPr>
        <p:spPr>
          <a:xfrm>
            <a:off x="357120" y="4286160"/>
            <a:ext cx="864396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40" name="Line 11"/>
          <p:cNvSpPr/>
          <p:nvPr/>
        </p:nvSpPr>
        <p:spPr>
          <a:xfrm>
            <a:off x="357120" y="5286240"/>
            <a:ext cx="864396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41" name="CustomShape 12"/>
          <p:cNvSpPr/>
          <p:nvPr/>
        </p:nvSpPr>
        <p:spPr>
          <a:xfrm>
            <a:off x="428760" y="2428920"/>
            <a:ext cx="178524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7030a0"/>
                </a:solidFill>
                <a:latin typeface="Book Antiqua"/>
              </a:rPr>
              <a:t>Атом </a:t>
            </a:r>
            <a:endParaRPr/>
          </a:p>
        </p:txBody>
      </p:sp>
      <p:sp>
        <p:nvSpPr>
          <p:cNvPr id="142" name="CustomShape 13"/>
          <p:cNvSpPr/>
          <p:nvPr/>
        </p:nvSpPr>
        <p:spPr>
          <a:xfrm>
            <a:off x="2286000" y="2357280"/>
            <a:ext cx="664308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7030a0"/>
                </a:solidFill>
                <a:latin typeface="Book Antiqua"/>
              </a:rPr>
              <a:t>Состояние </a:t>
            </a:r>
            <a:endParaRPr/>
          </a:p>
        </p:txBody>
      </p:sp>
      <p:sp>
        <p:nvSpPr>
          <p:cNvPr id="143" name="CustomShape 14"/>
          <p:cNvSpPr/>
          <p:nvPr/>
        </p:nvSpPr>
        <p:spPr>
          <a:xfrm>
            <a:off x="1928880" y="2928960"/>
            <a:ext cx="357120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7030a0"/>
                </a:solidFill>
                <a:latin typeface="Book Antiqua"/>
              </a:rPr>
              <a:t>основное</a:t>
            </a:r>
            <a:endParaRPr/>
          </a:p>
        </p:txBody>
      </p:sp>
      <p:sp>
        <p:nvSpPr>
          <p:cNvPr id="144" name="CustomShape 15"/>
          <p:cNvSpPr/>
          <p:nvPr/>
        </p:nvSpPr>
        <p:spPr>
          <a:xfrm>
            <a:off x="5572080" y="2928960"/>
            <a:ext cx="342828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7030a0"/>
                </a:solidFill>
                <a:latin typeface="Book Antiqua"/>
              </a:rPr>
              <a:t>возбуждённое</a:t>
            </a:r>
            <a:endParaRPr/>
          </a:p>
        </p:txBody>
      </p:sp>
      <p:sp>
        <p:nvSpPr>
          <p:cNvPr id="145" name="CustomShape 16"/>
          <p:cNvSpPr/>
          <p:nvPr/>
        </p:nvSpPr>
        <p:spPr>
          <a:xfrm>
            <a:off x="428760" y="3357720"/>
            <a:ext cx="1499400" cy="638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002060"/>
                </a:solidFill>
                <a:latin typeface="Times New Roman"/>
              </a:rPr>
              <a:t>Mg</a:t>
            </a:r>
            <a:endParaRPr/>
          </a:p>
        </p:txBody>
      </p:sp>
      <p:sp>
        <p:nvSpPr>
          <p:cNvPr id="146" name="CustomShape 17"/>
          <p:cNvSpPr/>
          <p:nvPr/>
        </p:nvSpPr>
        <p:spPr>
          <a:xfrm>
            <a:off x="357120" y="4286160"/>
            <a:ext cx="1571040" cy="638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002060"/>
                </a:solidFill>
                <a:latin typeface="Times New Roman"/>
              </a:rPr>
              <a:t>Al</a:t>
            </a:r>
            <a:endParaRPr/>
          </a:p>
        </p:txBody>
      </p:sp>
      <p:sp>
        <p:nvSpPr>
          <p:cNvPr id="147" name="CustomShape 18"/>
          <p:cNvSpPr/>
          <p:nvPr/>
        </p:nvSpPr>
        <p:spPr>
          <a:xfrm>
            <a:off x="428760" y="5286240"/>
            <a:ext cx="1499400" cy="638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002060"/>
                </a:solidFill>
                <a:latin typeface="Times New Roman"/>
              </a:rPr>
              <a:t>Si</a:t>
            </a:r>
            <a:endParaRPr/>
          </a:p>
        </p:txBody>
      </p:sp>
      <p:sp>
        <p:nvSpPr>
          <p:cNvPr id="148" name="CustomShape 19"/>
          <p:cNvSpPr/>
          <p:nvPr/>
        </p:nvSpPr>
        <p:spPr>
          <a:xfrm>
            <a:off x="2214720" y="3500280"/>
            <a:ext cx="570960" cy="570960"/>
          </a:xfrm>
          <a:prstGeom prst="rect">
            <a:avLst/>
          </a:prstGeom>
          <a:solidFill>
            <a:srgbClr val="94b6d2"/>
          </a:solidFill>
          <a:ln w="57240">
            <a:solidFill>
              <a:srgbClr val="6d869b"/>
            </a:solidFill>
            <a:round/>
          </a:ln>
        </p:spPr>
      </p:sp>
      <p:sp>
        <p:nvSpPr>
          <p:cNvPr id="149" name="CustomShape 20"/>
          <p:cNvSpPr/>
          <p:nvPr/>
        </p:nvSpPr>
        <p:spPr>
          <a:xfrm>
            <a:off x="3214800" y="350028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0" name="CustomShape 21"/>
          <p:cNvSpPr/>
          <p:nvPr/>
        </p:nvSpPr>
        <p:spPr>
          <a:xfrm>
            <a:off x="3857760" y="350028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1" name="CustomShape 22"/>
          <p:cNvSpPr/>
          <p:nvPr/>
        </p:nvSpPr>
        <p:spPr>
          <a:xfrm>
            <a:off x="4429080" y="350028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2" name="CustomShape 23"/>
          <p:cNvSpPr/>
          <p:nvPr/>
        </p:nvSpPr>
        <p:spPr>
          <a:xfrm>
            <a:off x="2214720" y="450072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3" name="CustomShape 24"/>
          <p:cNvSpPr/>
          <p:nvPr/>
        </p:nvSpPr>
        <p:spPr>
          <a:xfrm>
            <a:off x="3214800" y="450072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4" name="CustomShape 25"/>
          <p:cNvSpPr/>
          <p:nvPr/>
        </p:nvSpPr>
        <p:spPr>
          <a:xfrm>
            <a:off x="3857760" y="450072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5" name="CustomShape 26"/>
          <p:cNvSpPr/>
          <p:nvPr/>
        </p:nvSpPr>
        <p:spPr>
          <a:xfrm>
            <a:off x="4500720" y="450072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6" name="CustomShape 27"/>
          <p:cNvSpPr/>
          <p:nvPr/>
        </p:nvSpPr>
        <p:spPr>
          <a:xfrm>
            <a:off x="2214720" y="550080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7" name="CustomShape 28"/>
          <p:cNvSpPr/>
          <p:nvPr/>
        </p:nvSpPr>
        <p:spPr>
          <a:xfrm>
            <a:off x="3214800" y="550080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58" name="CustomShape 29"/>
          <p:cNvSpPr/>
          <p:nvPr/>
        </p:nvSpPr>
        <p:spPr>
          <a:xfrm>
            <a:off x="3857760" y="550080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00b050"/>
            </a:solidFill>
            <a:round/>
          </a:ln>
        </p:spPr>
      </p:sp>
      <p:sp>
        <p:nvSpPr>
          <p:cNvPr id="159" name="CustomShape 30"/>
          <p:cNvSpPr/>
          <p:nvPr/>
        </p:nvSpPr>
        <p:spPr>
          <a:xfrm>
            <a:off x="4500720" y="550080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60" name="Line 31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1" name="Line 32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2" name="Line 33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3" name="Line 34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4" name="Line 35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5" name="Line 36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6" name="Line 37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7" name="Line 38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68" name="CustomShape 39"/>
          <p:cNvSpPr/>
          <p:nvPr/>
        </p:nvSpPr>
        <p:spPr>
          <a:xfrm>
            <a:off x="5572080" y="3429000"/>
            <a:ext cx="3357000" cy="516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s           p </a:t>
            </a:r>
            <a:endParaRPr/>
          </a:p>
        </p:txBody>
      </p:sp>
      <p:sp>
        <p:nvSpPr>
          <p:cNvPr id="169" name="CustomShape 40"/>
          <p:cNvSpPr/>
          <p:nvPr/>
        </p:nvSpPr>
        <p:spPr>
          <a:xfrm>
            <a:off x="5857920" y="3500280"/>
            <a:ext cx="642240" cy="49932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0" name="CustomShape 41"/>
          <p:cNvSpPr/>
          <p:nvPr/>
        </p:nvSpPr>
        <p:spPr>
          <a:xfrm>
            <a:off x="7000920" y="3500280"/>
            <a:ext cx="642240" cy="49932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1" name="CustomShape 42"/>
          <p:cNvSpPr/>
          <p:nvPr/>
        </p:nvSpPr>
        <p:spPr>
          <a:xfrm>
            <a:off x="7643880" y="3500280"/>
            <a:ext cx="570960" cy="49932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2" name="CustomShape 43"/>
          <p:cNvSpPr/>
          <p:nvPr/>
        </p:nvSpPr>
        <p:spPr>
          <a:xfrm>
            <a:off x="8215200" y="3500280"/>
            <a:ext cx="570960" cy="49932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3" name="Line 44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74" name="Line 45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75" name="CustomShape 46"/>
          <p:cNvSpPr/>
          <p:nvPr/>
        </p:nvSpPr>
        <p:spPr>
          <a:xfrm>
            <a:off x="5500800" y="4286160"/>
            <a:ext cx="3428280" cy="516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s            p</a:t>
            </a:r>
            <a:endParaRPr/>
          </a:p>
        </p:txBody>
      </p:sp>
      <p:sp>
        <p:nvSpPr>
          <p:cNvPr id="176" name="CustomShape 47"/>
          <p:cNvSpPr/>
          <p:nvPr/>
        </p:nvSpPr>
        <p:spPr>
          <a:xfrm>
            <a:off x="5929200" y="450072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7" name="CustomShape 48"/>
          <p:cNvSpPr/>
          <p:nvPr/>
        </p:nvSpPr>
        <p:spPr>
          <a:xfrm>
            <a:off x="7072200" y="450072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8" name="CustomShape 49"/>
          <p:cNvSpPr/>
          <p:nvPr/>
        </p:nvSpPr>
        <p:spPr>
          <a:xfrm>
            <a:off x="7643880" y="4500720"/>
            <a:ext cx="64224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79" name="CustomShape 50"/>
          <p:cNvSpPr/>
          <p:nvPr/>
        </p:nvSpPr>
        <p:spPr>
          <a:xfrm>
            <a:off x="8286840" y="4500720"/>
            <a:ext cx="570960" cy="57096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80" name="Line 51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81" name="Line 52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82" name="Line 53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83" name="CustomShape 54"/>
          <p:cNvSpPr/>
          <p:nvPr/>
        </p:nvSpPr>
        <p:spPr>
          <a:xfrm>
            <a:off x="5572080" y="5357880"/>
            <a:ext cx="3285360" cy="516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Times New Roman"/>
              </a:rPr>
              <a:t>s           p</a:t>
            </a:r>
            <a:endParaRPr/>
          </a:p>
        </p:txBody>
      </p:sp>
      <p:sp>
        <p:nvSpPr>
          <p:cNvPr id="184" name="CustomShape 55"/>
          <p:cNvSpPr/>
          <p:nvPr/>
        </p:nvSpPr>
        <p:spPr>
          <a:xfrm>
            <a:off x="5929200" y="5429160"/>
            <a:ext cx="64224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85" name="CustomShape 56"/>
          <p:cNvSpPr/>
          <p:nvPr/>
        </p:nvSpPr>
        <p:spPr>
          <a:xfrm>
            <a:off x="7072200" y="5429160"/>
            <a:ext cx="64224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86" name="CustomShape 57"/>
          <p:cNvSpPr/>
          <p:nvPr/>
        </p:nvSpPr>
        <p:spPr>
          <a:xfrm>
            <a:off x="7715160" y="5429160"/>
            <a:ext cx="64224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87" name="CustomShape 58"/>
          <p:cNvSpPr/>
          <p:nvPr/>
        </p:nvSpPr>
        <p:spPr>
          <a:xfrm>
            <a:off x="8358120" y="5429160"/>
            <a:ext cx="570960" cy="642240"/>
          </a:xfrm>
          <a:prstGeom prst="rect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188" name="Line 59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89" name="Line 60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90" name="Line 61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  <p:sp>
        <p:nvSpPr>
          <p:cNvPr id="191" name="Line 62"/>
          <p:cNvSpPr/>
          <p:nvPr/>
        </p:nvSpPr>
        <p:spPr>
          <a:xfrm>
            <a:off x="0" y="0"/>
            <a:ext cx="0" cy="0"/>
          </a:xfrm>
          <a:prstGeom prst="line">
            <a:avLst/>
          </a:prstGeom>
          <a:ln w="57240">
            <a:solidFill>
              <a:srgbClr val="00b050"/>
            </a:solidFill>
            <a:round/>
            <a:tailEnd len="med" type="triangle" w="med"/>
          </a:ln>
        </p:spPr>
      </p:sp>
    </p:spTree>
  </p:cSld>
  <p:transition spd="slow">
    <p:push dir="u"/>
  </p:transition>
  <p:timing>
    <p:tnLst>
      <p:par>
        <p:cTn dur="indefinite" id="159" nodeType="tmRoot" restart="never">
          <p:childTnLst>
            <p:seq>
              <p:cTn dur="indefinite" id="160" nodeType="mainSeq">
                <p:childTnLst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65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6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7">
                      <p:stCondLst>
                        <p:cond delay="indefinite"/>
                      </p:stCondLst>
                      <p:childTnLst>
                        <p:par>
                          <p:cTn fill="hold" id="168">
                            <p:stCondLst>
                              <p:cond delay="0"/>
                            </p:stCondLst>
                            <p:childTnLst>
                              <p:par>
                                <p:cTn fill="hold" id="16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72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7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78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id="18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83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84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89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9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1">
                      <p:stCondLst>
                        <p:cond delay="indefinite"/>
                      </p:stCondLst>
                      <p:childTnLst>
                        <p:par>
                          <p:cTn fill="hold" id="192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96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2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3">
                      <p:stCondLst>
                        <p:cond delay="indefinite"/>
                      </p:stCondLst>
                      <p:childTnLst>
                        <p:par>
                          <p:cTn fill="hold" id="204">
                            <p:stCondLst>
                              <p:cond delay="0"/>
                            </p:stCondLst>
                            <p:childTnLst>
                              <p:par>
                                <p:cTn fill="hold" id="20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7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8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9">
                      <p:stCondLst>
                        <p:cond delay="indefinite"/>
                      </p:stCondLst>
                      <p:childTnLst>
                        <p:par>
                          <p:cTn fill="hold" id="210">
                            <p:stCondLst>
                              <p:cond delay="0"/>
                            </p:stCondLst>
                            <p:childTnLst>
                              <p:par>
                                <p:cTn fill="hold" id="2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3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4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5">
                      <p:stCondLst>
                        <p:cond delay="indefinite"/>
                      </p:stCondLst>
                      <p:childTnLst>
                        <p:par>
                          <p:cTn fill="hold" id="216">
                            <p:stCondLst>
                              <p:cond delay="0"/>
                            </p:stCondLst>
                            <p:childTnLst>
                              <p:par>
                                <p:cTn fill="hold" id="2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9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7">
                      <p:stCondLst>
                        <p:cond delay="indefinite"/>
                      </p:stCondLst>
                      <p:childTnLst>
                        <p:par>
                          <p:cTn fill="hold" id="228">
                            <p:stCondLst>
                              <p:cond delay="0"/>
                            </p:stCondLst>
                            <p:childTnLst>
                              <p:par>
                                <p:cTn fill="hold" id="2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2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3">
                      <p:stCondLst>
                        <p:cond delay="indefinite"/>
                      </p:stCondLst>
                      <p:childTnLst>
                        <p:par>
                          <p:cTn fill="hold" id="234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7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8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3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4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5">
                      <p:stCondLst>
                        <p:cond delay="indefinite"/>
                      </p:stCondLst>
                      <p:childTnLst>
                        <p:par>
                          <p:cTn fill="hold" id="246">
                            <p:stCondLst>
                              <p:cond delay="0"/>
                            </p:stCondLst>
                            <p:childTnLst>
                              <p:par>
                                <p:cTn fill="hold" id="2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9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1">
                      <p:stCondLst>
                        <p:cond delay="indefinite"/>
                      </p:stCondLst>
                      <p:childTnLst>
                        <p:par>
                          <p:cTn fill="hold" id="252">
                            <p:stCondLst>
                              <p:cond delay="0"/>
                            </p:stCondLst>
                            <p:childTnLst>
                              <p:par>
                                <p:cTn fill="hold" id="2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5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2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3">
                      <p:stCondLst>
                        <p:cond delay="indefinite"/>
                      </p:stCondLst>
                      <p:childTnLst>
                        <p:par>
                          <p:cTn fill="hold" id="264">
                            <p:stCondLst>
                              <p:cond delay="0"/>
                            </p:stCondLst>
                            <p:childTnLst>
                              <p:par>
                                <p:cTn fill="hold" id="2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7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8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9">
                      <p:stCondLst>
                        <p:cond delay="indefinite"/>
                      </p:stCondLst>
                      <p:childTnLst>
                        <p:par>
                          <p:cTn fill="hold" id="270">
                            <p:stCondLst>
                              <p:cond delay="0"/>
                            </p:stCondLst>
                            <p:childTnLst>
                              <p:par>
                                <p:cTn fill="hold" id="2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3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74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9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1">
                      <p:stCondLst>
                        <p:cond delay="indefinite"/>
                      </p:stCondLst>
                      <p:childTnLst>
                        <p:par>
                          <p:cTn fill="hold" id="282">
                            <p:stCondLst>
                              <p:cond delay="0"/>
                            </p:stCondLst>
                            <p:childTnLst>
                              <p:par>
                                <p:cTn fill="hold" id="2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85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6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7">
                      <p:stCondLst>
                        <p:cond delay="indefinite"/>
                      </p:stCondLst>
                      <p:childTnLst>
                        <p:par>
                          <p:cTn fill="hold" id="288">
                            <p:stCondLst>
                              <p:cond delay="0"/>
                            </p:stCondLst>
                            <p:childTnLst>
                              <p:par>
                                <p:cTn fill="hold" id="2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9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92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3">
                      <p:stCondLst>
                        <p:cond delay="indefinite"/>
                      </p:stCondLst>
                      <p:childTnLst>
                        <p:par>
                          <p:cTn fill="hold" id="294">
                            <p:stCondLst>
                              <p:cond delay="0"/>
                            </p:stCondLst>
                            <p:childTnLst>
                              <p:par>
                                <p:cTn fill="hold" id="2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97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98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0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04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2920" y="571320"/>
            <a:ext cx="8857440" cy="59414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Атомы типичных </a:t>
            </a:r>
            <a:r>
              <a:rPr b="1" lang="ru-RU" sz="2400">
                <a:solidFill>
                  <a:srgbClr val="7030a0"/>
                </a:solidFill>
                <a:latin typeface="Book Antiqua"/>
              </a:rPr>
              <a:t>металлов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легко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отдают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свои валентные электроны (полностью или частично) и становятся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простыми катионами :</a:t>
            </a:r>
            <a:endParaRPr/>
          </a:p>
          <a:p>
            <a:endParaRPr/>
          </a:p>
          <a:p>
            <a:r>
              <a:rPr b="1" lang="ru-RU" sz="3200">
                <a:solidFill>
                  <a:srgbClr val="7030a0"/>
                </a:solidFill>
                <a:latin typeface="Book Antiqua"/>
              </a:rPr>
              <a:t>К (4s¹)                K (4s°)</a:t>
            </a:r>
            <a:endParaRPr/>
          </a:p>
          <a:p>
            <a:endParaRPr/>
          </a:p>
          <a:p>
            <a:r>
              <a:rPr lang="ru-RU" sz="24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Атомы типичных </a:t>
            </a:r>
            <a:r>
              <a:rPr b="1" lang="ru-RU" sz="2400">
                <a:solidFill>
                  <a:srgbClr val="7030a0"/>
                </a:solidFill>
                <a:latin typeface="Times New Roman"/>
              </a:rPr>
              <a:t>неметаллов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 легко </a:t>
            </a:r>
            <a:r>
              <a:rPr b="1" i="1" lang="ru-RU" sz="2400">
                <a:solidFill>
                  <a:srgbClr val="c00000"/>
                </a:solidFill>
                <a:latin typeface="Times New Roman"/>
              </a:rPr>
              <a:t>принимают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 дополнительные электроны на валентные подуровни (до 8 внешних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 ē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и становятся </a:t>
            </a:r>
            <a:r>
              <a:rPr b="1" i="1" lang="ru-RU" sz="2400">
                <a:solidFill>
                  <a:srgbClr val="c00000"/>
                </a:solidFill>
                <a:latin typeface="Book Antiqua"/>
              </a:rPr>
              <a:t>простыми анионами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:</a:t>
            </a:r>
            <a:endParaRPr/>
          </a:p>
          <a:p>
            <a:endParaRPr/>
          </a:p>
          <a:p>
            <a:endParaRPr/>
          </a:p>
          <a:p>
            <a:r>
              <a:rPr b="1" i="1" lang="ru-RU" sz="3200">
                <a:solidFill>
                  <a:srgbClr val="002060"/>
                </a:solidFill>
                <a:latin typeface="Book Antiqua"/>
              </a:rPr>
              <a:t>N (2s² 2p³)               N³¯ (2s²2p³+³)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2357280" y="1785960"/>
            <a:ext cx="2856960" cy="516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c00000"/>
                </a:solidFill>
                <a:latin typeface="Book Antiqua"/>
              </a:rPr>
              <a:t>          </a:t>
            </a:r>
            <a:r>
              <a:rPr lang="ru-RU" sz="2800">
                <a:solidFill>
                  <a:srgbClr val="7030a0"/>
                </a:solidFill>
                <a:latin typeface="Book Antiqua"/>
              </a:rPr>
              <a:t>+</a:t>
            </a:r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1500120" y="2214720"/>
            <a:ext cx="1356480" cy="213480"/>
          </a:xfrm>
          <a:prstGeom prst="rightArrow">
            <a:avLst>
              <a:gd fmla="val 3240" name="adj1"/>
              <a:gd fmla="val 1080" name="adj2"/>
            </a:avLst>
          </a:prstGeom>
          <a:solidFill>
            <a:srgbClr val="7030a0"/>
          </a:solidFill>
          <a:ln w="25560">
            <a:solidFill>
              <a:srgbClr val="6d869b"/>
            </a:solidFill>
            <a:round/>
          </a:ln>
        </p:spPr>
      </p:sp>
      <p:sp>
        <p:nvSpPr>
          <p:cNvPr id="195" name="CustomShape 4"/>
          <p:cNvSpPr/>
          <p:nvPr/>
        </p:nvSpPr>
        <p:spPr>
          <a:xfrm>
            <a:off x="2357280" y="5000760"/>
            <a:ext cx="1213560" cy="213480"/>
          </a:xfrm>
          <a:prstGeom prst="rightArrow">
            <a:avLst>
              <a:gd fmla="val 3240" name="adj1"/>
              <a:gd fmla="val 1080" name="adj2"/>
            </a:avLst>
          </a:prstGeom>
          <a:solidFill>
            <a:srgbClr val="002060"/>
          </a:solidFill>
          <a:ln w="25560">
            <a:solidFill>
              <a:srgbClr val="6d869b"/>
            </a:solidFill>
            <a:round/>
          </a:ln>
        </p:spPr>
      </p:sp>
    </p:spTree>
  </p:cSld>
  <p:transition spd="slow">
    <p:push dir="u"/>
  </p:transition>
  <p:timing>
    <p:tnLst>
      <p:par>
        <p:cTn dur="indefinite" id="305" nodeType="tmRoot" restart="never">
          <p:childTnLst>
            <p:seq>
              <p:cTn dur="indefinite" id="306" nodeType="mainSeq">
                <p:childTnLst>
                  <p:par>
                    <p:cTn fill="hold" id="307">
                      <p:stCondLst>
                        <p:cond delay="indefinite"/>
                      </p:stCondLst>
                      <p:childTnLst>
                        <p:par>
                          <p:cTn fill="hold" id="308">
                            <p:stCondLst>
                              <p:cond delay="0"/>
                            </p:stCondLst>
                            <p:childTnLst>
                              <p:par>
                                <p:cTn fill="hold" id="30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11"/>
                                        <p:tgtEl>
                                          <p:spTgt spid="192">
                                            <p:txEl>
                                              <p:pRg end="12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2">
                      <p:stCondLst>
                        <p:cond delay="indefinite"/>
                      </p:stCondLst>
                      <p:childTnLst>
                        <p:par>
                          <p:cTn fill="hold" id="313">
                            <p:stCondLst>
                              <p:cond delay="0"/>
                            </p:stCondLst>
                            <p:childTnLst>
                              <p:par>
                                <p:cTn fill="hold" id="31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43" st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16"/>
                                        <p:tgtEl>
                                          <p:spTgt spid="192">
                                            <p:txEl>
                                              <p:pRg end="343" st="3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7">
                      <p:stCondLst>
                        <p:cond delay="indefinite"/>
                      </p:stCondLst>
                      <p:childTnLst>
                        <p:par>
                          <p:cTn fill="hold" id="318">
                            <p:stCondLst>
                              <p:cond delay="0"/>
                            </p:stCondLst>
                            <p:childTnLst>
                              <p:par>
                                <p:cTn fill="hold" id="3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43" st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21"/>
                                        <p:tgtEl>
                                          <p:spTgt spid="192">
                                            <p:txEl>
                                              <p:pRg end="343" st="3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2">
                      <p:stCondLst>
                        <p:cond delay="indefinite"/>
                      </p:stCondLst>
                      <p:childTnLst>
                        <p:par>
                          <p:cTn fill="hold" id="323">
                            <p:stCondLst>
                              <p:cond delay="0"/>
                            </p:stCondLst>
                            <p:childTnLst>
                              <p:par>
                                <p:cTn fill="hold" id="3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43" st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26"/>
                                        <p:tgtEl>
                                          <p:spTgt spid="192">
                                            <p:txEl>
                                              <p:pRg end="343" st="3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57120" y="285840"/>
            <a:ext cx="8571960" cy="638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02060"/>
                </a:solidFill>
                <a:latin typeface="Book Antiqua"/>
              </a:rPr>
              <a:t>Проверь себя!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142920" y="1285920"/>
            <a:ext cx="8857440" cy="70394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c00000"/>
                </a:solidFill>
                <a:latin typeface="Book Antiqua"/>
              </a:rPr>
              <a:t>Задание № 1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.Составьте полные электронные формулы: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а) для катионов </a:t>
            </a:r>
            <a:r>
              <a:rPr lang="ru-RU" sz="2400">
                <a:solidFill>
                  <a:srgbClr val="002060"/>
                </a:solidFill>
                <a:latin typeface="Book Antiqua"/>
              </a:rPr>
              <a:t>Li+; Mg²+; Al³+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;б) для анионов </a:t>
            </a:r>
            <a:r>
              <a:rPr lang="ru-RU" sz="2400">
                <a:solidFill>
                  <a:srgbClr val="002060"/>
                </a:solidFill>
                <a:latin typeface="Book Antiqua"/>
              </a:rPr>
              <a:t>N ³¯; Cl ¯; S ²¯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.</a:t>
            </a:r>
            <a:endParaRPr/>
          </a:p>
          <a:p>
            <a:endParaRPr/>
          </a:p>
          <a:p>
            <a:r>
              <a:rPr lang="ru-RU" sz="2400">
                <a:solidFill>
                  <a:srgbClr val="c00000"/>
                </a:solidFill>
                <a:latin typeface="Book Antiqua"/>
              </a:rPr>
              <a:t>Задание № 2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. Установите, возможно ли (да, нет) с точки зрения строения атомов образование ионов:         а) О³¯; б) О²¯.</a:t>
            </a:r>
            <a:endParaRPr/>
          </a:p>
          <a:p>
            <a:endParaRPr/>
          </a:p>
          <a:p>
            <a:r>
              <a:rPr lang="ru-RU" sz="2400">
                <a:solidFill>
                  <a:srgbClr val="c00000"/>
                </a:solidFill>
                <a:latin typeface="Book Antiqua"/>
              </a:rPr>
              <a:t>Задание № 3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тест  </a:t>
            </a:r>
            <a:r>
              <a:rPr b="1" lang="ru-RU" sz="2400">
                <a:solidFill>
                  <a:srgbClr val="c00000"/>
                </a:solidFill>
                <a:latin typeface="Book Antiqua"/>
              </a:rPr>
              <a:t>(5 – 7 мин.)</a:t>
            </a:r>
            <a:endParaRPr/>
          </a:p>
          <a:p>
            <a:pPr>
              <a:buFont typeface="StarSymbol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Четырехэлементарное вещество: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а) нитрат аммония; б) гидроортофосфат магния; в) фруктоза;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г) хлорбензол.</a:t>
            </a:r>
            <a:endParaRPr/>
          </a:p>
          <a:p>
            <a:pPr>
              <a:buFont typeface="StarSymbol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Название элемента с электронной формулой атома [Ar]3d²4s² - это   а) селен; б) алюминий;  в) цинк;  г) титан.</a:t>
            </a:r>
            <a:endParaRPr/>
          </a:p>
          <a:p>
            <a:pPr>
              <a:buFont typeface="StarSymbol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Укажите общее число электронов в частицах  а) Ве²+, Cl¯ ;    б) Na+, S²¯; в) Н+, Р³¯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11640" y="620640"/>
            <a:ext cx="8208360" cy="4051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600">
                <a:solidFill>
                  <a:srgbClr val="7030a0"/>
                </a:solidFill>
                <a:latin typeface="Book Antiqua"/>
              </a:rPr>
              <a:t>Ответы </a:t>
            </a:r>
            <a:endParaRPr/>
          </a:p>
          <a:p>
            <a:pPr algn="ctr"/>
            <a:r>
              <a:rPr lang="ru-RU" sz="2800">
                <a:solidFill>
                  <a:srgbClr val="000000"/>
                </a:solidFill>
                <a:latin typeface="Book Antiqua"/>
              </a:rPr>
              <a:t>тест (задание № 3):</a:t>
            </a:r>
            <a:endParaRPr/>
          </a:p>
          <a:p>
            <a:pPr algn="ctr"/>
            <a:endParaRPr/>
          </a:p>
          <a:p>
            <a:pPr algn="ctr">
              <a:buFont typeface="StarSymbol"/>
              <a:buAutoNum type="arabicPeriod"/>
            </a:pPr>
            <a:r>
              <a:rPr lang="ru-RU" sz="2800">
                <a:solidFill>
                  <a:srgbClr val="000000"/>
                </a:solidFill>
                <a:latin typeface="Book Antiqua"/>
              </a:rPr>
              <a:t>б)</a:t>
            </a:r>
            <a:endParaRPr/>
          </a:p>
          <a:p>
            <a:pPr algn="ctr">
              <a:buFont typeface="StarSymbol"/>
              <a:buAutoNum type="arabicPeriod"/>
            </a:pPr>
            <a:r>
              <a:rPr lang="ru-RU" sz="2800">
                <a:solidFill>
                  <a:srgbClr val="000000"/>
                </a:solidFill>
                <a:latin typeface="Book Antiqua"/>
              </a:rPr>
              <a:t>г)</a:t>
            </a:r>
            <a:endParaRPr/>
          </a:p>
          <a:p>
            <a:pPr algn="ctr">
              <a:buFont typeface="StarSymbol"/>
              <a:buAutoNum type="arabicPeriod"/>
            </a:pPr>
            <a:r>
              <a:rPr lang="ru-RU" sz="2800">
                <a:solidFill>
                  <a:srgbClr val="000000"/>
                </a:solidFill>
                <a:latin typeface="Book Antiqua"/>
              </a:rPr>
              <a:t>а) 20;  б) 28;  в) 18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</p:txBody>
      </p:sp>
    </p:spTree>
  </p:cSld>
  <p:transition spd="slow">
    <p:push dir="u"/>
  </p:transition>
  <p:timing>
    <p:tnLst>
      <p:par>
        <p:cTn dur="indefinite" id="327" nodeType="tmRoot" restart="never">
          <p:childTnLst>
            <p:seq>
              <p:cTn dur="indefinite" id="328" nodeType="mainSeq">
                <p:childTnLst>
                  <p:par>
                    <p:cTn fill="hold" id="329">
                      <p:stCondLst>
                        <p:cond delay="indefinite"/>
                      </p:stCondLst>
                      <p:childTnLst>
                        <p:par>
                          <p:cTn fill="hold" id="330">
                            <p:stCondLst>
                              <p:cond delay="0"/>
                            </p:stCondLst>
                            <p:childTnLst>
                              <p:par>
                                <p:cTn fill="hold" id="3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33"/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34"/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5">
                      <p:stCondLst>
                        <p:cond delay="indefinite"/>
                      </p:stCondLst>
                      <p:childTnLst>
                        <p:par>
                          <p:cTn fill="hold" id="336">
                            <p:stCondLst>
                              <p:cond delay="0"/>
                            </p:stCondLst>
                            <p:childTnLst>
                              <p:par>
                                <p:cTn fill="hold" id="3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39"/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40"/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1">
                      <p:stCondLst>
                        <p:cond delay="indefinite"/>
                      </p:stCondLst>
                      <p:childTnLst>
                        <p:par>
                          <p:cTn fill="hold" id="342">
                            <p:stCondLst>
                              <p:cond delay="0"/>
                            </p:stCondLst>
                            <p:childTnLst>
                              <p:par>
                                <p:cTn fill="hold" id="3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45"/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46"/>
                                        <p:tgtEl>
                                          <p:spTgt spid="198">
                                            <p:txEl>
                                              <p:pRg end="60" st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500040" y="1500120"/>
            <a:ext cx="8071920" cy="35020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200">
                <a:solidFill>
                  <a:srgbClr val="7030a0"/>
                </a:solidFill>
                <a:latin typeface="Book Antiqua"/>
              </a:rPr>
              <a:t>Химия </a:t>
            </a:r>
            <a:r>
              <a:rPr lang="ru-RU" sz="3200">
                <a:solidFill>
                  <a:srgbClr val="000000"/>
                </a:solidFill>
                <a:latin typeface="Book Antiqua"/>
              </a:rPr>
              <a:t>– наука о веществах, их свойствах и превращениях.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ru-RU" sz="3200">
                <a:solidFill>
                  <a:srgbClr val="002060"/>
                </a:solidFill>
                <a:latin typeface="Book Antiqua"/>
              </a:rPr>
              <a:t> </a:t>
            </a:r>
            <a:endParaRPr/>
          </a:p>
        </p:txBody>
      </p:sp>
      <p:sp>
        <p:nvSpPr>
          <p:cNvPr id="44" name="CustomShape 2"/>
          <p:cNvSpPr/>
          <p:nvPr/>
        </p:nvSpPr>
        <p:spPr>
          <a:xfrm>
            <a:off x="214200" y="4214880"/>
            <a:ext cx="2642400" cy="1142280"/>
          </a:xfrm>
          <a:prstGeom prst="rect">
            <a:avLst/>
          </a:prstGeom>
          <a:solidFill>
            <a:srgbClr val="ffc000"/>
          </a:solidFill>
          <a:ln w="25560">
            <a:solidFill>
              <a:srgbClr val="6d869b"/>
            </a:solidFill>
            <a:round/>
          </a:ln>
        </p:spPr>
      </p:sp>
      <p:sp>
        <p:nvSpPr>
          <p:cNvPr id="45" name="CustomShape 3"/>
          <p:cNvSpPr/>
          <p:nvPr/>
        </p:nvSpPr>
        <p:spPr>
          <a:xfrm>
            <a:off x="4071960" y="4214880"/>
            <a:ext cx="2928240" cy="1142280"/>
          </a:xfrm>
          <a:prstGeom prst="rect">
            <a:avLst/>
          </a:prstGeom>
          <a:solidFill>
            <a:srgbClr val="ffc000"/>
          </a:solidFill>
          <a:ln w="25560">
            <a:solidFill>
              <a:srgbClr val="6d869b"/>
            </a:solidFill>
            <a:round/>
          </a:ln>
        </p:spPr>
      </p:sp>
      <p:sp>
        <p:nvSpPr>
          <p:cNvPr id="46" name="CustomShape 4"/>
          <p:cNvSpPr/>
          <p:nvPr/>
        </p:nvSpPr>
        <p:spPr>
          <a:xfrm>
            <a:off x="357120" y="4286160"/>
            <a:ext cx="2428200" cy="1187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Неорганическая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химия </a:t>
            </a:r>
            <a:endParaRPr/>
          </a:p>
        </p:txBody>
      </p:sp>
      <p:sp>
        <p:nvSpPr>
          <p:cNvPr id="47" name="CustomShape 5"/>
          <p:cNvSpPr/>
          <p:nvPr/>
        </p:nvSpPr>
        <p:spPr>
          <a:xfrm>
            <a:off x="4214880" y="4286160"/>
            <a:ext cx="2785320" cy="821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Органическая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химия</a:t>
            </a:r>
            <a:endParaRPr/>
          </a:p>
        </p:txBody>
      </p:sp>
      <p:sp>
        <p:nvSpPr>
          <p:cNvPr id="48" name="CustomShape 6"/>
          <p:cNvSpPr/>
          <p:nvPr/>
        </p:nvSpPr>
        <p:spPr>
          <a:xfrm>
            <a:off x="428760" y="2857320"/>
            <a:ext cx="2714040" cy="455760"/>
          </a:xfrm>
          <a:prstGeom prst="rect">
            <a:avLst/>
          </a:prstGeom>
          <a:solidFill>
            <a:srgbClr val="c9cdb3"/>
          </a:solidFill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ff0000"/>
                </a:solidFill>
                <a:latin typeface="Book Antiqua"/>
              </a:rPr>
              <a:t>По признакам</a:t>
            </a:r>
            <a:endParaRPr/>
          </a:p>
        </p:txBody>
      </p:sp>
    </p:spTree>
  </p:cSld>
  <p:transition spd="slow">
    <p:push dir="u"/>
  </p:transition>
  <p:timing>
    <p:tnLst>
      <p:par>
        <p:cTn dur="indefinite" id="13" nodeType="tmRoot" restart="never">
          <p:childTnLst>
            <p:seq>
              <p:cTn dur="indefinite" id="14" nodeType="mainSeq">
                <p:childTnLst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"/>
                                        <p:tgtEl>
                                          <p:spTgt spid="48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"/>
                                        <p:tgtEl>
                                          <p:spTgt spid="48">
                                            <p:txEl>
                                              <p:pRg end="1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035640" cy="15523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3200">
                <a:solidFill>
                  <a:srgbClr val="002060"/>
                </a:solidFill>
                <a:latin typeface="Book Antiqua"/>
              </a:rPr>
              <a:t>Вещество </a:t>
            </a:r>
            <a:r>
              <a:rPr lang="ru-RU" sz="3200">
                <a:solidFill>
                  <a:srgbClr val="000000"/>
                </a:solidFill>
                <a:latin typeface="Book Antiqua"/>
              </a:rPr>
              <a:t>– это форма существования материальных объектов, способная проявлять определенный набор химических свойств.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200520" y="3570840"/>
            <a:ext cx="2714040" cy="1713960"/>
          </a:xfrm>
          <a:prstGeom prst="rect">
            <a:avLst/>
          </a:prstGeom>
          <a:solidFill>
            <a:srgbClr val="ffc000"/>
          </a:solidFill>
          <a:ln w="25560">
            <a:solidFill>
              <a:srgbClr val="6d869b"/>
            </a:solidFill>
            <a:round/>
          </a:ln>
        </p:spPr>
      </p:sp>
      <p:sp>
        <p:nvSpPr>
          <p:cNvPr id="51" name="CustomShape 3"/>
          <p:cNvSpPr/>
          <p:nvPr/>
        </p:nvSpPr>
        <p:spPr>
          <a:xfrm>
            <a:off x="3821760" y="4300920"/>
            <a:ext cx="3357000" cy="2526480"/>
          </a:xfrm>
          <a:prstGeom prst="rect">
            <a:avLst/>
          </a:prstGeom>
          <a:solidFill>
            <a:srgbClr val="ffc000"/>
          </a:solidFill>
          <a:ln w="25560">
            <a:solidFill>
              <a:srgbClr val="6d869b"/>
            </a:solidFill>
            <a:round/>
          </a:ln>
        </p:spPr>
      </p:sp>
      <p:sp>
        <p:nvSpPr>
          <p:cNvPr id="52" name="CustomShape 4"/>
          <p:cNvSpPr/>
          <p:nvPr/>
        </p:nvSpPr>
        <p:spPr>
          <a:xfrm>
            <a:off x="343440" y="3474000"/>
            <a:ext cx="2571120" cy="19188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400">
                <a:solidFill>
                  <a:srgbClr val="002060"/>
                </a:solidFill>
                <a:latin typeface="Book Antiqua"/>
              </a:rPr>
              <a:t>Простые </a:t>
            </a:r>
            <a:r>
              <a:rPr lang="ru-RU" sz="2400">
                <a:solidFill>
                  <a:srgbClr val="002060"/>
                </a:solidFill>
                <a:latin typeface="Book Antiqua"/>
              </a:rPr>
              <a:t>: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Металлы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                    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  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Неметаллы </a:t>
            </a:r>
            <a:endParaRPr/>
          </a:p>
        </p:txBody>
      </p:sp>
      <p:sp>
        <p:nvSpPr>
          <p:cNvPr id="53" name="CustomShape 5"/>
          <p:cNvSpPr/>
          <p:nvPr/>
        </p:nvSpPr>
        <p:spPr>
          <a:xfrm>
            <a:off x="3786120" y="4428000"/>
            <a:ext cx="3357000" cy="26503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400">
                <a:solidFill>
                  <a:srgbClr val="002060"/>
                </a:solidFill>
                <a:latin typeface="Book Antiqua"/>
              </a:rPr>
              <a:t>Сложные</a:t>
            </a:r>
            <a:r>
              <a:rPr lang="ru-RU" sz="2400">
                <a:solidFill>
                  <a:srgbClr val="002060"/>
                </a:solidFill>
                <a:latin typeface="Book Antiqua"/>
              </a:rPr>
              <a:t>: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Оксиды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Соли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 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Кислоты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                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Основания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Органические вещества</a:t>
            </a:r>
            <a:endParaRPr/>
          </a:p>
        </p:txBody>
      </p:sp>
      <p:sp>
        <p:nvSpPr>
          <p:cNvPr id="54" name="CustomShape 6"/>
          <p:cNvSpPr/>
          <p:nvPr/>
        </p:nvSpPr>
        <p:spPr>
          <a:xfrm>
            <a:off x="374760" y="1478880"/>
            <a:ext cx="4142520" cy="1571040"/>
          </a:xfrm>
          <a:prstGeom prst="rect">
            <a:avLst/>
          </a:prstGeom>
          <a:solidFill>
            <a:srgbClr val="ffc000"/>
          </a:solidFill>
          <a:ln w="25560">
            <a:solidFill>
              <a:srgbClr val="6d869b"/>
            </a:solidFill>
            <a:round/>
          </a:ln>
        </p:spPr>
      </p:sp>
      <p:sp>
        <p:nvSpPr>
          <p:cNvPr id="55" name="CustomShape 7"/>
          <p:cNvSpPr/>
          <p:nvPr/>
        </p:nvSpPr>
        <p:spPr>
          <a:xfrm>
            <a:off x="395640" y="1569600"/>
            <a:ext cx="4390200" cy="943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Вещества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по составу (набору атомов)</a:t>
            </a:r>
            <a:endParaRPr/>
          </a:p>
        </p:txBody>
      </p:sp>
    </p:spTree>
  </p:cSld>
  <p:transition spd="slow">
    <p:push dir="u"/>
  </p:transition>
  <p:timing>
    <p:tnLst>
      <p:par>
        <p:cTn dur="indefinite" id="37" nodeType="tmRoot" restart="never">
          <p:childTnLst>
            <p:seq>
              <p:cTn dur="indefinite" id="38" nodeType="mainSeq">
                <p:childTnLst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4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5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3384000" y="360000"/>
            <a:ext cx="5224680" cy="2039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7030a0"/>
                </a:solidFill>
                <a:latin typeface="Book Antiqua"/>
              </a:rPr>
              <a:t>Химические реакции </a:t>
            </a:r>
            <a:r>
              <a:rPr lang="ru-RU" sz="3200">
                <a:solidFill>
                  <a:srgbClr val="000000"/>
                </a:solidFill>
                <a:latin typeface="Book Antiqua"/>
              </a:rPr>
              <a:t>– это процессы превращения одних веществ в другие.</a:t>
            </a:r>
            <a:endParaRPr/>
          </a:p>
        </p:txBody>
      </p:sp>
      <p:sp>
        <p:nvSpPr>
          <p:cNvPr id="57" name="CustomShape 2"/>
          <p:cNvSpPr/>
          <p:nvPr/>
        </p:nvSpPr>
        <p:spPr>
          <a:xfrm>
            <a:off x="3276000" y="2500200"/>
            <a:ext cx="551016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Химические свойства веществ не зависят от агрегатного состояния.</a:t>
            </a:r>
            <a:endParaRPr/>
          </a:p>
        </p:txBody>
      </p:sp>
      <p:pic>
        <p:nvPicPr>
          <p:cNvPr descr="" id="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857160"/>
            <a:ext cx="2950200" cy="5733000"/>
          </a:xfrm>
          <a:prstGeom prst="rect">
            <a:avLst/>
          </a:prstGeom>
          <a:ln w="76320">
            <a:solidFill>
              <a:srgbClr val="ffc000"/>
            </a:solidFill>
            <a:miter/>
          </a:ln>
        </p:spPr>
      </p:pic>
      <p:pic>
        <p:nvPicPr>
          <p:cNvPr descr="" id="5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05880" y="3428280"/>
            <a:ext cx="2519280" cy="3213720"/>
          </a:xfrm>
          <a:prstGeom prst="rect">
            <a:avLst/>
          </a:prstGeom>
          <a:ln w="76320">
            <a:solidFill>
              <a:srgbClr val="ffc000"/>
            </a:solidFill>
            <a:miter/>
          </a:ln>
        </p:spPr>
      </p:pic>
    </p:spTree>
  </p:cSld>
  <p:transition spd="slow">
    <p:push dir="u"/>
  </p:transition>
  <p:timing>
    <p:tnLst>
      <p:par>
        <p:cTn dur="indefinite" id="54" nodeType="tmRoot" restart="never">
          <p:childTnLst>
            <p:seq>
              <p:cTn dur="indefinite" id="55" nodeType="mainSeq">
                <p:childTnLst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5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6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785880" y="428760"/>
            <a:ext cx="8071920" cy="577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Состав вещества.</a:t>
            </a:r>
            <a:endParaRPr/>
          </a:p>
        </p:txBody>
      </p:sp>
      <p:sp>
        <p:nvSpPr>
          <p:cNvPr id="61" name="CustomShape 2"/>
          <p:cNvSpPr/>
          <p:nvPr/>
        </p:nvSpPr>
        <p:spPr>
          <a:xfrm>
            <a:off x="357120" y="1285920"/>
            <a:ext cx="8357400" cy="455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Book Antiqua"/>
              </a:rPr>
              <a:t>Атом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– наименьшая химическая частица вещества.</a:t>
            </a:r>
            <a:endParaRPr/>
          </a:p>
        </p:txBody>
      </p:sp>
      <p:sp>
        <p:nvSpPr>
          <p:cNvPr id="62" name="CustomShape 3"/>
          <p:cNvSpPr/>
          <p:nvPr/>
        </p:nvSpPr>
        <p:spPr>
          <a:xfrm>
            <a:off x="428760" y="2000160"/>
            <a:ext cx="7428960" cy="2650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При разрушении атом распадается на более мелкие физические частицы: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                    </a:t>
            </a:r>
            <a:r>
              <a:rPr b="1" i="1" lang="ru-RU" sz="2400">
                <a:solidFill>
                  <a:srgbClr val="002060"/>
                </a:solidFill>
                <a:latin typeface="Book Antiqua"/>
              </a:rPr>
              <a:t>ē – электрон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;</a:t>
            </a:r>
            <a:endParaRPr/>
          </a:p>
          <a:p>
            <a:r>
              <a:rPr b="1" i="1" lang="ru-RU" sz="2400">
                <a:solidFill>
                  <a:srgbClr val="ff0000"/>
                </a:solidFill>
                <a:latin typeface="Book Antiqua"/>
              </a:rPr>
              <a:t>р  - протон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;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                    </a:t>
            </a:r>
            <a:r>
              <a:rPr b="1" i="1" lang="ru-RU" sz="2400">
                <a:solidFill>
                  <a:srgbClr val="578279"/>
                </a:solidFill>
                <a:latin typeface="Book Antiqua"/>
              </a:rPr>
              <a:t>n ° - нейтрон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;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число этих частиц у разных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атомов различное.</a:t>
            </a:r>
            <a:endParaRPr/>
          </a:p>
        </p:txBody>
      </p:sp>
      <p:sp>
        <p:nvSpPr>
          <p:cNvPr id="63" name="CustomShape 4"/>
          <p:cNvSpPr/>
          <p:nvPr/>
        </p:nvSpPr>
        <p:spPr>
          <a:xfrm>
            <a:off x="500040" y="3071880"/>
            <a:ext cx="428040" cy="364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>
                <a:solidFill>
                  <a:srgbClr val="ff0000"/>
                </a:solidFill>
                <a:latin typeface="Book Antiqua"/>
              </a:rPr>
              <a:t>+</a:t>
            </a:r>
            <a:endParaRPr/>
          </a:p>
        </p:txBody>
      </p:sp>
      <p:pic>
        <p:nvPicPr>
          <p:cNvPr descr="" id="6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00" y="3111840"/>
            <a:ext cx="3707280" cy="3707280"/>
          </a:xfrm>
          <a:prstGeom prst="rect">
            <a:avLst/>
          </a:prstGeom>
          <a:ln w="76320">
            <a:solidFill>
              <a:srgbClr val="ffc000"/>
            </a:solidFill>
            <a:miter/>
          </a:ln>
        </p:spPr>
      </p:pic>
    </p:spTree>
  </p:cSld>
  <p:transition spd="slow">
    <p:push dir="u"/>
  </p:transition>
  <p:timing>
    <p:tnLst>
      <p:par>
        <p:cTn dur="indefinite" id="66" nodeType="tmRoot" restart="never">
          <p:childTnLst>
            <p:seq>
              <p:cTn dur="indefinite" id="67" nodeType="mainSeq">
                <p:childTnLst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7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16000" y="86760"/>
            <a:ext cx="8928360" cy="1064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Схема строения атома (по Бору- Резерфорду) 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107640" y="1013400"/>
            <a:ext cx="8712360" cy="26503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Любой атом –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электронейтральная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частица.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Ядро (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заряжено   положительно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) включает некоторое количество протонов и нейтронов.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Электронная оболочка (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заряжена  отрицательно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) включает в себя некоторое число электронов , обязательно равное числу 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протонов в ядре.</a:t>
            </a:r>
            <a:endParaRPr/>
          </a:p>
        </p:txBody>
      </p:sp>
      <p:pic>
        <p:nvPicPr>
          <p:cNvPr descr="" id="6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243400" y="2997000"/>
            <a:ext cx="3599280" cy="3695400"/>
          </a:xfrm>
          <a:prstGeom prst="rect">
            <a:avLst/>
          </a:prstGeom>
          <a:ln w="76320">
            <a:solidFill>
              <a:srgbClr val="ffff00"/>
            </a:solidFill>
            <a:miter/>
          </a:ln>
        </p:spPr>
      </p:pic>
      <p:pic>
        <p:nvPicPr>
          <p:cNvPr descr="" id="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360" y="3960000"/>
            <a:ext cx="4967280" cy="2748240"/>
          </a:xfrm>
          <a:prstGeom prst="rect">
            <a:avLst/>
          </a:prstGeom>
          <a:ln w="76320">
            <a:solidFill>
              <a:srgbClr val="ffff00"/>
            </a:solidFill>
            <a:miter/>
          </a:ln>
        </p:spPr>
      </p:pic>
      <p:sp>
        <p:nvSpPr>
          <p:cNvPr id="69" name="CustomShape 3"/>
          <p:cNvSpPr/>
          <p:nvPr/>
        </p:nvSpPr>
        <p:spPr>
          <a:xfrm>
            <a:off x="5243400" y="5877360"/>
            <a:ext cx="3599280" cy="4557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Атом водорода</a:t>
            </a:r>
            <a:endParaRPr/>
          </a:p>
        </p:txBody>
      </p:sp>
    </p:spTree>
  </p:cSld>
  <p:transition spd="slow">
    <p:push dir="u"/>
  </p:transition>
  <p:timing>
    <p:tnLst>
      <p:par>
        <p:cTn dur="indefinite" id="73" nodeType="tmRoot" restart="never">
          <p:childTnLst>
            <p:seq>
              <p:cTn id="7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07640" y="0"/>
            <a:ext cx="8750160" cy="52106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Определённый вид атомов называется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химическим элементом.</a:t>
            </a:r>
            <a:endParaRPr/>
          </a:p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Каждый химический элемент имеет свое  название и свой символ.</a:t>
            </a:r>
            <a:endParaRPr/>
          </a:p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Все атомы одного элемента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имеют равное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число протонов в ядре и электронов в оболочке.</a:t>
            </a:r>
            <a:endParaRPr/>
          </a:p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Атому одного элемента могут различаться числом нейтронов  в ядре –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изотопы.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Элемент водород имеет 3 изотопа: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водород – 1( 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протий 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¹Н);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водород – 2 (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дейтерий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²Н, или D);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Book Antiqua"/>
              </a:rPr>
              <a:t>водород – 3 (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тритий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³Н, или Т).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567720" y="86760"/>
            <a:ext cx="8071920" cy="1064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        </a:t>
            </a:r>
            <a:r>
              <a:rPr b="1" lang="ru-RU" sz="3200">
                <a:solidFill>
                  <a:srgbClr val="002060"/>
                </a:solidFill>
                <a:latin typeface="Book Antiqua"/>
              </a:rPr>
              <a:t>Химический элемент.</a:t>
            </a:r>
            <a:endParaRPr/>
          </a:p>
          <a:p>
            <a:pPr algn="ctr"/>
            <a:endParaRPr/>
          </a:p>
        </p:txBody>
      </p:sp>
      <p:sp>
        <p:nvSpPr>
          <p:cNvPr id="72" name="CustomShape 3"/>
          <p:cNvSpPr/>
          <p:nvPr/>
        </p:nvSpPr>
        <p:spPr>
          <a:xfrm>
            <a:off x="5286240" y="4929120"/>
            <a:ext cx="3571200" cy="1796760"/>
          </a:xfrm>
          <a:prstGeom prst="rect">
            <a:avLst/>
          </a:prstGeom>
          <a:ln w="57240">
            <a:solidFill>
              <a:srgbClr val="00b050"/>
            </a:solidFill>
            <a:round/>
          </a:ln>
        </p:spPr>
        <p:txBody>
          <a:bodyPr bIns="45000" lIns="90000" rIns="90000" tIns="45000"/>
          <a:p>
            <a:pPr algn="ctr"/>
            <a:r>
              <a:rPr lang="ru-RU" sz="4000">
                <a:solidFill>
                  <a:srgbClr val="000000"/>
                </a:solidFill>
                <a:latin typeface="Book Antiqua"/>
              </a:rPr>
              <a:t> </a:t>
            </a:r>
            <a:r>
              <a:rPr lang="ru-RU" sz="4000">
                <a:solidFill>
                  <a:srgbClr val="ff0000"/>
                </a:solidFill>
                <a:latin typeface="Book Antiqua"/>
              </a:rPr>
              <a:t>³Н</a:t>
            </a:r>
            <a:r>
              <a:rPr lang="ru-RU" sz="2400">
                <a:solidFill>
                  <a:srgbClr val="ff0000"/>
                </a:solidFill>
                <a:latin typeface="Book Antiqua"/>
              </a:rPr>
              <a:t> 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верхний индекс -  массовое число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(сумма протонов и нейтронов в ядре).   </a:t>
            </a:r>
            <a:endParaRPr/>
          </a:p>
        </p:txBody>
      </p:sp>
      <p:pic>
        <p:nvPicPr>
          <p:cNvPr descr="" id="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0640" y="5323320"/>
            <a:ext cx="3527280" cy="1420920"/>
          </a:xfrm>
          <a:prstGeom prst="rect">
            <a:avLst/>
          </a:prstGeom>
          <a:ln w="76320">
            <a:solidFill>
              <a:srgbClr val="ffff00"/>
            </a:solidFill>
            <a:miter/>
          </a:ln>
        </p:spPr>
      </p:pic>
    </p:spTree>
  </p:cSld>
  <p:transition spd="slow">
    <p:push dir="u"/>
  </p:transition>
  <p:timing>
    <p:tnLst>
      <p:par>
        <p:cTn dur="indefinite" id="75" nodeType="tmRoot" restart="never">
          <p:childTnLst>
            <p:seq>
              <p:cTn dur="indefinite" id="76" nodeType="mainSeq">
                <p:childTnLst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8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86"/>
                                        <p:tgtEl>
                                          <p:spTgt spid="72">
                                            <p:txEl>
                                              <p:pRg end="3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8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1"/>
                                        <p:tgtEl>
                                          <p:spTgt spid="72">
                                            <p:txEl>
                                              <p:pRg end="78" st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143000" y="357120"/>
            <a:ext cx="7500240" cy="577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Электронная оболочка атома.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357120" y="1285920"/>
            <a:ext cx="8357400" cy="191880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Электронная оболочка любого атома делится на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энергетические  уровни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.</a:t>
            </a:r>
            <a:endParaRPr/>
          </a:p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Энергетические уровни делятся на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подуровни</a:t>
            </a:r>
            <a:r>
              <a:rPr b="1" i="1" lang="ru-RU" sz="2400">
                <a:solidFill>
                  <a:srgbClr val="000000"/>
                </a:solidFill>
                <a:latin typeface="Book Antiqua"/>
              </a:rPr>
              <a:t>.</a:t>
            </a:r>
            <a:endParaRPr/>
          </a:p>
          <a:p>
            <a:pPr>
              <a:buFont typeface="Lucida Sans"/>
              <a:buAutoNum type="arabicPeriod"/>
            </a:pPr>
            <a:r>
              <a:rPr lang="ru-RU" sz="2400">
                <a:solidFill>
                  <a:srgbClr val="000000"/>
                </a:solidFill>
                <a:latin typeface="Book Antiqua"/>
              </a:rPr>
              <a:t>Подуровни состоят из </a:t>
            </a:r>
            <a:r>
              <a:rPr b="1" i="1" lang="ru-RU" sz="2400">
                <a:solidFill>
                  <a:srgbClr val="ff0000"/>
                </a:solidFill>
                <a:latin typeface="Book Antiqua"/>
              </a:rPr>
              <a:t>атомных   орбиталей</a:t>
            </a:r>
            <a:r>
              <a:rPr b="1" i="1" lang="ru-RU" sz="2400">
                <a:solidFill>
                  <a:srgbClr val="000000"/>
                </a:solidFill>
                <a:latin typeface="Book Antiqua"/>
              </a:rPr>
              <a:t>.</a:t>
            </a:r>
            <a:endParaRPr/>
          </a:p>
          <a:p>
            <a:endParaRPr/>
          </a:p>
        </p:txBody>
      </p:sp>
      <p:sp>
        <p:nvSpPr>
          <p:cNvPr id="76" name="CustomShape 3"/>
          <p:cNvSpPr/>
          <p:nvPr/>
        </p:nvSpPr>
        <p:spPr>
          <a:xfrm>
            <a:off x="285840" y="3000240"/>
            <a:ext cx="8429040" cy="882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ff0000"/>
                </a:solidFill>
                <a:latin typeface="Book Antiqua"/>
              </a:rPr>
              <a:t>Атомные орбитали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                     </a:t>
            </a:r>
            <a:r>
              <a:rPr lang="ru-RU" sz="2600">
                <a:solidFill>
                  <a:srgbClr val="ff0000"/>
                </a:solidFill>
                <a:latin typeface="Book Antiqua"/>
              </a:rPr>
              <a:t>энергетические подуровни</a:t>
            </a:r>
            <a:endParaRPr/>
          </a:p>
          <a:p>
            <a:r>
              <a:rPr lang="ru-RU" sz="2400">
                <a:solidFill>
                  <a:srgbClr val="7030a0"/>
                </a:solidFill>
                <a:latin typeface="Book Antiqua"/>
              </a:rPr>
              <a:t>(1s ,2s, 2p, 3s, 3p, 3d…)                      </a:t>
            </a:r>
            <a:r>
              <a:rPr lang="ru-RU" sz="2600">
                <a:solidFill>
                  <a:srgbClr val="7030a0"/>
                </a:solidFill>
                <a:latin typeface="Book Antiqua"/>
              </a:rPr>
              <a:t>(s,p,d,f)</a:t>
            </a:r>
            <a:endParaRPr/>
          </a:p>
        </p:txBody>
      </p:sp>
      <p:sp>
        <p:nvSpPr>
          <p:cNvPr id="77" name="CustomShape 4"/>
          <p:cNvSpPr/>
          <p:nvPr/>
        </p:nvSpPr>
        <p:spPr>
          <a:xfrm>
            <a:off x="3000240" y="3214800"/>
            <a:ext cx="928080" cy="213480"/>
          </a:xfrm>
          <a:prstGeom prst="rightArrow">
            <a:avLst>
              <a:gd fmla="val 3240" name="adj1"/>
              <a:gd fmla="val 1080" name="adj2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78" name="CustomShape 5"/>
          <p:cNvSpPr/>
          <p:nvPr/>
        </p:nvSpPr>
        <p:spPr>
          <a:xfrm>
            <a:off x="5472000" y="3942360"/>
            <a:ext cx="213480" cy="785160"/>
          </a:xfrm>
          <a:prstGeom prst="downArrow">
            <a:avLst>
              <a:gd fmla="val 3240" name="adj1"/>
              <a:gd fmla="val 1080" name="adj2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79" name="CustomShape 6"/>
          <p:cNvSpPr/>
          <p:nvPr/>
        </p:nvSpPr>
        <p:spPr>
          <a:xfrm>
            <a:off x="1296000" y="4643280"/>
            <a:ext cx="7490160" cy="943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Book Antiqua"/>
              </a:rPr>
              <a:t>           </a:t>
            </a:r>
            <a:r>
              <a:rPr lang="ru-RU" sz="2800">
                <a:solidFill>
                  <a:srgbClr val="ff0000"/>
                </a:solidFill>
                <a:latin typeface="Book Antiqua"/>
              </a:rPr>
              <a:t>Энергетические уровни </a:t>
            </a:r>
            <a:r>
              <a:rPr lang="ru-RU" sz="2800">
                <a:solidFill>
                  <a:srgbClr val="7030a0"/>
                </a:solidFill>
                <a:latin typeface="Book Antiqua"/>
              </a:rPr>
              <a:t>(1,2,3-й и т.д.)</a:t>
            </a:r>
            <a:endParaRPr/>
          </a:p>
        </p:txBody>
      </p:sp>
    </p:spTree>
  </p:cSld>
  <p:transition spd="slow">
    <p:push dir="u"/>
  </p:transition>
  <p:timing>
    <p:tnLst>
      <p:par>
        <p:cTn dur="indefinite" id="92" nodeType="tmRoot" restart="never">
          <p:childTnLst>
            <p:seq>
              <p:cTn dur="indefinite" id="93" nodeType="mainSeq">
                <p:childTnLst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fill="freeze" id="98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00080" y="428760"/>
            <a:ext cx="7714440" cy="577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002060"/>
                </a:solidFill>
                <a:latin typeface="Book Antiqua"/>
              </a:rPr>
              <a:t>Формы атомных орбиталей.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6072840" y="1124640"/>
            <a:ext cx="2989440" cy="37476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  <a:p>
            <a:pPr algn="ctr"/>
            <a:r>
              <a:rPr lang="ru-RU" sz="2400">
                <a:solidFill>
                  <a:srgbClr val="000000"/>
                </a:solidFill>
                <a:latin typeface="Book Antiqua"/>
              </a:rPr>
              <a:t>Формы </a:t>
            </a:r>
            <a:r>
              <a:rPr lang="ru-RU" sz="2400">
                <a:solidFill>
                  <a:srgbClr val="ff0000"/>
                </a:solidFill>
                <a:latin typeface="Book Antiqua"/>
              </a:rPr>
              <a:t>s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–орбитали и трёх </a:t>
            </a:r>
            <a:r>
              <a:rPr lang="ru-RU" sz="2400">
                <a:solidFill>
                  <a:srgbClr val="ff0000"/>
                </a:solidFill>
                <a:latin typeface="Book Antiqua"/>
              </a:rPr>
              <a:t>p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–орбиталей представлены на схеме; </a:t>
            </a:r>
            <a:endParaRPr/>
          </a:p>
          <a:p>
            <a:pPr algn="ctr"/>
            <a:r>
              <a:rPr lang="ru-RU" sz="2400">
                <a:solidFill>
                  <a:srgbClr val="ff0000"/>
                </a:solidFill>
                <a:latin typeface="Book Antiqua"/>
              </a:rPr>
              <a:t>d,f</a:t>
            </a:r>
            <a:r>
              <a:rPr lang="ru-RU" sz="2400">
                <a:solidFill>
                  <a:srgbClr val="000000"/>
                </a:solidFill>
                <a:latin typeface="Book Antiqua"/>
              </a:rPr>
              <a:t>-орбитали имеют сложные объёмные конфигурации.</a:t>
            </a:r>
            <a:endParaRPr/>
          </a:p>
        </p:txBody>
      </p:sp>
      <p:pic>
        <p:nvPicPr>
          <p:cNvPr descr="" id="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4840" y="2142000"/>
            <a:ext cx="5867280" cy="4510800"/>
          </a:xfrm>
          <a:prstGeom prst="rect">
            <a:avLst/>
          </a:prstGeom>
          <a:ln w="76320">
            <a:solidFill>
              <a:srgbClr val="ffc000"/>
            </a:solidFill>
            <a:miter/>
          </a:ln>
        </p:spPr>
      </p:pic>
    </p:spTree>
  </p:cSld>
  <p:transition spd="slow">
    <p:push dir="u"/>
  </p:transition>
  <p:timing>
    <p:tnLst>
      <p:par>
        <p:cTn dur="indefinite" id="99" nodeType="tmRoot" restart="never">
          <p:childTnLst>
            <p:seq>
              <p:cTn dur="indefinite" id="100" nodeType="mainSeq">
                <p:childTnLst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xit" presetID="5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10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