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notesSlides/_rels/notesSlide16.xml.rels" ContentType="application/vnd.openxmlformats-package.relationships+xml"/>
  <Override PartName="/ppt/notesSlides/notesSlide16.xml" ContentType="application/vnd.openxmlformats-officedocument.presentationml.notesSlide+xml"/>
  <Override PartName="/ppt/_rels/presentation.xml.rels" ContentType="application/vnd.openxmlformats-package.relationships+xml"/>
  <Override PartName="/ppt/media/image6.png" ContentType="image/png"/>
  <Override PartName="/ppt/media/image3.png" ContentType="image/png"/>
  <Override PartName="/ppt/media/image7.png" ContentType="image/png"/>
  <Override PartName="/ppt/media/image4.png" ContentType="image/png"/>
  <Override PartName="/ppt/media/image8.png" ContentType="image/png"/>
  <Override PartName="/ppt/media/image1.png" ContentType="image/png"/>
  <Override PartName="/ppt/media/image10.png" ContentType="image/png"/>
  <Override PartName="/ppt/media/image5.png" ContentType="image/png"/>
  <Override PartName="/ppt/media/image9.png" ContentType="image/png"/>
  <Override PartName="/ppt/media/image2.png" ContentType="image/png"/>
  <Override PartName="/ppt/slideLayouts/slideLayout6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_rels/slideLayout10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3.xml.rels" ContentType="application/vnd.openxmlformats-package.relationships+xml"/>
  <Override PartName="/ppt/slideLayouts/slideLayout4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14.xml" ContentType="application/vnd.openxmlformats-officedocument.presentationml.slide+xml"/>
  <Override PartName="/ppt/slides/slide7.xml" ContentType="application/vnd.openxmlformats-officedocument.presentationml.slide+xml"/>
  <Override PartName="/ppt/slides/slide10.xml" ContentType="application/vnd.openxmlformats-officedocument.presentationml.slide+xml"/>
  <Override PartName="/ppt/slides/slide3.xml" ContentType="application/vnd.openxmlformats-officedocument.presentationml.slide+xml"/>
  <Override PartName="/ppt/slides/slide15.xml" ContentType="application/vnd.openxmlformats-officedocument.presentationml.slide+xml"/>
  <Override PartName="/ppt/slides/slide8.xml" ContentType="application/vnd.openxmlformats-officedocument.presentationml.slide+xml"/>
  <Override PartName="/ppt/slides/slide11.xml" ContentType="application/vnd.openxmlformats-officedocument.presentationml.slide+xml"/>
  <Override PartName="/ppt/slides/slide4.xml" ContentType="application/vnd.openxmlformats-officedocument.presentationml.slide+xml"/>
  <Override PartName="/ppt/slides/slide16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  <Override PartName="/ppt/slides/slide5.xml" ContentType="application/vnd.openxmlformats-officedocument.presentationml.slide+xml"/>
  <Override PartName="/ppt/slides/slide1.xml" ContentType="application/vnd.openxmlformats-officedocument.presentationml.slide+xml"/>
  <Override PartName="/ppt/slides/slide17.xml" ContentType="application/vnd.openxmlformats-officedocument.presentationml.slide+xml"/>
  <Override PartName="/ppt/slides/_rels/slide5.xml.rels" ContentType="application/vnd.openxmlformats-package.relationships+xml"/>
  <Override PartName="/ppt/slides/_rels/slide13.xml.rels" ContentType="application/vnd.openxmlformats-package.relationships+xml"/>
  <Override PartName="/ppt/slides/_rels/slide17.xml.rels" ContentType="application/vnd.openxmlformats-package.relationships+xml"/>
  <Override PartName="/ppt/slides/_rels/slide4.xml.rels" ContentType="application/vnd.openxmlformats-package.relationships+xml"/>
  <Override PartName="/ppt/slides/_rels/slide12.xml.rels" ContentType="application/vnd.openxmlformats-package.relationships+xml"/>
  <Override PartName="/ppt/slides/_rels/slide16.xml.rels" ContentType="application/vnd.openxmlformats-package.relationships+xml"/>
  <Override PartName="/ppt/slides/_rels/slide11.xml.rels" ContentType="application/vnd.openxmlformats-package.relationships+xml"/>
  <Override PartName="/ppt/slides/_rels/slide15.xml.rels" ContentType="application/vnd.openxmlformats-package.relationships+xml"/>
  <Override PartName="/ppt/slides/_rels/slide10.xml.rels" ContentType="application/vnd.openxmlformats-package.relationships+xml"/>
  <Override PartName="/ppt/slides/_rels/slide14.xml.rels" ContentType="application/vnd.openxmlformats-package.relationships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3.xml.rels" ContentType="application/vnd.openxmlformats-package.relationships+xml"/>
  <Override PartName="/ppt/slides/_rels/slide7.xml.rels" ContentType="application/vnd.openxmlformats-package.relationships+xml"/>
  <Override PartName="/ppt/slides/_rels/slide2.xml.rels" ContentType="application/vnd.openxmlformats-package.relationships+xml"/>
  <Override PartName="/ppt/slides/_rels/slide6.xml.rels" ContentType="application/vnd.openxmlformats-package.relationships+xml"/>
  <Override PartName="/ppt/slides/_rels/slide1.xml.rels" ContentType="application/vnd.openxmlformats-package.relationships+xml"/>
  <Override PartName="/ppt/slides/slide13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</p:sldIdLst>
  <p:sldSz cx="9144000" cy="6858000"/>
  <p:notesSz cx="6858000" cy="91440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bIns="0" lIns="0" rIns="0" tIns="0" wrap="none"/>
          <a:p>
            <a:r>
              <a:rPr lang="ru-RU"/>
              <a:t>Для правки формата примечаний щелкните мышью</a:t>
            </a:r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bIns="0" lIns="0" rIns="0" tIns="0" wrap="none"/>
          <a:p>
            <a:r>
              <a:rPr lang="ru-RU"/>
              <a:t>&lt;заголовок&gt;</a:t>
            </a:r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bIns="0" lIns="0" rIns="0" tIns="0" wrap="none"/>
          <a:p>
            <a:pPr algn="r"/>
            <a:r>
              <a:rPr lang="ru-RU"/>
              <a:t>&lt;дата/время&gt;</a:t>
            </a:r>
            <a:endParaRPr/>
          </a:p>
        </p:txBody>
      </p:sp>
      <p:sp>
        <p:nvSpPr>
          <p:cNvPr id="37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anchor="b" bIns="0" lIns="0" rIns="0" tIns="0" wrap="none"/>
          <a:p>
            <a:r>
              <a:rPr lang="ru-RU"/>
              <a:t>&lt;нижний колонтитул&gt;</a:t>
            </a:r>
            <a:endParaRPr/>
          </a:p>
        </p:txBody>
      </p:sp>
      <p:sp>
        <p:nvSpPr>
          <p:cNvPr id="38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anchor="b" bIns="0" lIns="0" rIns="0" tIns="0" wrap="none"/>
          <a:p>
            <a:pPr algn="r"/>
            <a:fld id="{01716121-01C1-4161-A161-91E1D19101D1}" type="slidenum">
              <a:rPr lang="ru-RU"/>
              <a:t>&lt;номер&gt;</a:t>
            </a:fld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</p:notesMaster>
</file>

<file path=ppt/notesSlides/_rels/notesSlide16.xml.rels><?xml version="1.0" encoding="UTF-8"?>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
</Relationship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PlaceHolder 1"/>
          <p:cNvSpPr>
            <a:spLocks noGrp="1"/>
          </p:cNvSpPr>
          <p:nvPr>
            <p:ph type="body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endParaRPr/>
          </a:p>
        </p:txBody>
      </p:sp>
      <p:sp>
        <p:nvSpPr>
          <p:cNvPr id="200" name="CustomShape 2"/>
          <p:cNvSpPr/>
          <p:nvPr/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fld id="{B1B10111-9101-41D1-B121-91110151E121}" type="slidenum">
              <a:rPr lang="ru-RU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/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57200" y="3968280"/>
            <a:ext cx="82292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4673520" y="396828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457200" y="396828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4526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45259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45259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45259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85684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457200" y="396828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45259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45259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4673520" y="396828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57200" y="3968280"/>
            <a:ext cx="822852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r>
              <a:rPr lang="ru-RU"/>
              <a:t>Для правки текста заголовка щелкните мышью</a:t>
            </a:r>
            <a:endParaRPr/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4525920"/>
          </a:xfrm>
          <a:prstGeom prst="rect">
            <a:avLst/>
          </a:prstGeom>
        </p:spPr>
        <p:txBody>
          <a:bodyPr bIns="0" lIns="0" rIns="0" tIns="0" wrap="none"/>
          <a:p>
            <a:pPr>
              <a:buSzPct val="45000"/>
              <a:buFont typeface="StarSymbol"/>
              <a:buChar char=""/>
            </a:pPr>
            <a:r>
              <a:rPr lang="ru-RU"/>
              <a:t>Для правки структуры щелкните мышью</a:t>
            </a:r>
            <a:endParaRPr/>
          </a:p>
          <a:p>
            <a:pPr lvl="1">
              <a:buSzPct val="45000"/>
              <a:buFont typeface="StarSymbol"/>
              <a:buChar char=""/>
            </a:pPr>
            <a:r>
              <a:rPr lang="ru-RU"/>
              <a:t>Второй уровень структуры</a:t>
            </a:r>
            <a:endParaRPr/>
          </a:p>
          <a:p>
            <a:pPr lvl="2">
              <a:buSzPct val="75000"/>
              <a:buFont typeface="StarSymbol"/>
              <a:buChar char=""/>
            </a:pPr>
            <a:r>
              <a:rPr lang="ru-RU"/>
              <a:t>Третий уровень структуры</a:t>
            </a:r>
            <a:endParaRPr/>
          </a:p>
          <a:p>
            <a:pPr lvl="3">
              <a:buSzPct val="45000"/>
              <a:buFont typeface="StarSymbol"/>
              <a:buChar char=""/>
            </a:pPr>
            <a:r>
              <a:rPr lang="ru-RU"/>
              <a:t>Четвёртый уровень структуры</a:t>
            </a:r>
            <a:endParaRPr/>
          </a:p>
          <a:p>
            <a:pPr lvl="4">
              <a:buSzPct val="75000"/>
              <a:buFont typeface="StarSymbol"/>
              <a:buChar char=""/>
            </a:pPr>
            <a:r>
              <a:rPr lang="ru-RU"/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ru-RU"/>
              <a:t>Шестой уровень структуры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ru-RU"/>
              <a:t>Седьмой уровень структуры</a:t>
            </a:r>
            <a:endParaRPr/>
          </a:p>
          <a:p>
            <a:pPr lvl="7">
              <a:buSzPct val="45000"/>
              <a:buFont typeface="StarSymbol"/>
              <a:buChar char=""/>
            </a:pPr>
            <a:r>
              <a:rPr lang="ru-RU"/>
              <a:t>Восьмой уровень структуры</a:t>
            </a:r>
            <a:endParaRPr/>
          </a:p>
          <a:p>
            <a:pPr lvl="8">
              <a:buSzPct val="45000"/>
              <a:buFont typeface="StarSymbol"/>
              <a:buChar char=""/>
            </a:pPr>
            <a:r>
              <a:rPr lang="ru-RU"/>
              <a:t>Девятый уровень структуры</a:t>
            </a:r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1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3.png"/><Relationship Id="rId3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6.png"/><Relationship Id="rId3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1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CustomShape 1"/>
          <p:cNvSpPr/>
          <p:nvPr/>
        </p:nvSpPr>
        <p:spPr>
          <a:xfrm>
            <a:off x="571320" y="357120"/>
            <a:ext cx="8214480" cy="45576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lang="ru-RU" sz="2400">
                <a:solidFill>
                  <a:srgbClr val="000000"/>
                </a:solidFill>
                <a:latin typeface="Book Antiqua"/>
              </a:rPr>
              <a:t> </a:t>
            </a:r>
            <a:endParaRPr/>
          </a:p>
        </p:txBody>
      </p:sp>
      <p:sp>
        <p:nvSpPr>
          <p:cNvPr id="40" name="CustomShape 2"/>
          <p:cNvSpPr/>
          <p:nvPr/>
        </p:nvSpPr>
        <p:spPr>
          <a:xfrm>
            <a:off x="13320" y="504000"/>
            <a:ext cx="8626680" cy="228348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b="1" lang="ru-RU" sz="4800">
                <a:solidFill>
                  <a:srgbClr val="7030a0"/>
                </a:solidFill>
                <a:latin typeface="Book Antiqua"/>
              </a:rPr>
              <a:t>Современные представления о строении атома.</a:t>
            </a:r>
            <a:endParaRPr/>
          </a:p>
        </p:txBody>
      </p:sp>
      <p:pic>
        <p:nvPicPr>
          <p:cNvPr descr="" id="41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1944000" y="2952000"/>
            <a:ext cx="4787280" cy="3590280"/>
          </a:xfrm>
          <a:prstGeom prst="rect">
            <a:avLst/>
          </a:prstGeom>
          <a:ln w="76320">
            <a:solidFill>
              <a:srgbClr val="ffc000"/>
            </a:solidFill>
            <a:miter/>
          </a:ln>
        </p:spPr>
      </p:pic>
      <p:sp>
        <p:nvSpPr>
          <p:cNvPr id="42" name="CustomShape 3"/>
          <p:cNvSpPr/>
          <p:nvPr/>
        </p:nvSpPr>
        <p:spPr>
          <a:xfrm>
            <a:off x="117000" y="4268520"/>
            <a:ext cx="4094280" cy="45576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lang="ru-RU" sz="2400">
                <a:solidFill>
                  <a:srgbClr val="ff0000"/>
                </a:solidFill>
                <a:latin typeface="Book Antiqua"/>
              </a:rPr>
              <a:t> </a:t>
            </a:r>
            <a:endParaRPr/>
          </a:p>
        </p:txBody>
      </p:sp>
    </p:spTree>
  </p:cSld>
  <p:transition spd="slow">
    <p:push dir="u"/>
  </p:transition>
  <p:timing>
    <p:tnLst>
      <p:par>
        <p:cTn dur="indefinite" id="1" nodeType="tmRoot" restart="never">
          <p:childTnLst>
            <p:seq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exit" presetID="52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in">
                                      <p:cBhvr additive="repl">
                                        <p:cTn dur="1000" fill="freeze" id="6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 id="7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id="10" nodeType="clickEffect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out">
                                      <p:cBhvr additive="repl">
                                        <p:cTn dur="500" fill="freeze" id="12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CustomShape 1"/>
          <p:cNvSpPr/>
          <p:nvPr/>
        </p:nvSpPr>
        <p:spPr>
          <a:xfrm>
            <a:off x="500040" y="214200"/>
            <a:ext cx="8357400" cy="265032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400">
                <a:solidFill>
                  <a:srgbClr val="000000"/>
                </a:solidFill>
                <a:latin typeface="Book Antiqua"/>
              </a:rPr>
              <a:t>Заполнение атомных орбиталей электронами происходит в соответствии с тремя условиями:</a:t>
            </a:r>
            <a:endParaRPr/>
          </a:p>
          <a:p>
            <a:pPr>
              <a:buFont typeface="Lucida Sans"/>
              <a:buAutoNum type="arabicPeriod"/>
            </a:pPr>
            <a:r>
              <a:rPr i="1" lang="ru-RU" sz="2400">
                <a:solidFill>
                  <a:srgbClr val="000000"/>
                </a:solidFill>
                <a:latin typeface="Book Antiqua"/>
              </a:rPr>
              <a:t>Принцип минимума энергии:</a:t>
            </a:r>
            <a:r>
              <a:rPr lang="ru-RU" sz="2400">
                <a:solidFill>
                  <a:srgbClr val="000000"/>
                </a:solidFill>
                <a:latin typeface="Book Antiqua"/>
              </a:rPr>
              <a:t>  </a:t>
            </a:r>
            <a:r>
              <a:rPr b="1" i="1" lang="ru-RU" sz="2400">
                <a:solidFill>
                  <a:srgbClr val="002060"/>
                </a:solidFill>
                <a:latin typeface="Book Antiqua"/>
              </a:rPr>
              <a:t>ē заполняют орбитали, начиная с подуровня с </a:t>
            </a:r>
            <a:r>
              <a:rPr b="1" i="1" lang="ru-RU" sz="2400">
                <a:solidFill>
                  <a:srgbClr val="c00000"/>
                </a:solidFill>
                <a:latin typeface="Book Antiqua"/>
              </a:rPr>
              <a:t>меньшей </a:t>
            </a:r>
            <a:r>
              <a:rPr b="1" i="1" lang="ru-RU" sz="2400">
                <a:solidFill>
                  <a:srgbClr val="002060"/>
                </a:solidFill>
                <a:latin typeface="Book Antiqua"/>
              </a:rPr>
              <a:t>энергией.</a:t>
            </a:r>
            <a:endParaRPr/>
          </a:p>
          <a:p>
            <a:pPr>
              <a:buFont typeface="Lucida Sans"/>
              <a:buAutoNum type="arabicPeriod"/>
            </a:pPr>
            <a:r>
              <a:rPr i="1" lang="ru-RU" sz="2400">
                <a:solidFill>
                  <a:srgbClr val="000000"/>
                </a:solidFill>
                <a:latin typeface="Book Antiqua"/>
              </a:rPr>
              <a:t>Правило запрета (принцип Паули): </a:t>
            </a:r>
            <a:r>
              <a:rPr b="1" i="1" lang="ru-RU" sz="2400">
                <a:solidFill>
                  <a:srgbClr val="002060"/>
                </a:solidFill>
                <a:latin typeface="Book Antiqua"/>
              </a:rPr>
              <a:t>в каждой орбитали может разместиться </a:t>
            </a:r>
            <a:r>
              <a:rPr b="1" i="1" lang="ru-RU" sz="2400">
                <a:solidFill>
                  <a:srgbClr val="c00000"/>
                </a:solidFill>
                <a:latin typeface="Book Antiqua"/>
              </a:rPr>
              <a:t>не более двух  </a:t>
            </a:r>
            <a:r>
              <a:rPr b="1" i="1" lang="ru-RU" sz="2400">
                <a:solidFill>
                  <a:srgbClr val="002060"/>
                </a:solidFill>
                <a:latin typeface="Book Antiqua"/>
              </a:rPr>
              <a:t>ē .</a:t>
            </a:r>
            <a:endParaRPr/>
          </a:p>
          <a:p>
            <a:endParaRPr/>
          </a:p>
        </p:txBody>
      </p:sp>
      <p:sp>
        <p:nvSpPr>
          <p:cNvPr id="84" name="CustomShape 2"/>
          <p:cNvSpPr/>
          <p:nvPr/>
        </p:nvSpPr>
        <p:spPr>
          <a:xfrm>
            <a:off x="285840" y="2571840"/>
            <a:ext cx="8857800" cy="118728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400">
                <a:solidFill>
                  <a:srgbClr val="7030a0"/>
                </a:solidFill>
                <a:latin typeface="Book Antiqua"/>
              </a:rPr>
              <a:t>Пустая орбиталь       Орбиталь с                 Орбиталь с</a:t>
            </a:r>
            <a:endParaRPr/>
          </a:p>
          <a:p>
            <a:r>
              <a:rPr lang="ru-RU" sz="2400">
                <a:solidFill>
                  <a:srgbClr val="7030a0"/>
                </a:solidFill>
                <a:latin typeface="Book Antiqua"/>
              </a:rPr>
              <a:t>                                    </a:t>
            </a:r>
            <a:r>
              <a:rPr lang="ru-RU" sz="2400">
                <a:solidFill>
                  <a:srgbClr val="7030a0"/>
                </a:solidFill>
                <a:latin typeface="Book Antiqua"/>
              </a:rPr>
              <a:t>неспаренными</a:t>
            </a:r>
            <a:r>
              <a:rPr b="1" i="1" lang="ru-RU" sz="2400">
                <a:solidFill>
                  <a:srgbClr val="7030a0"/>
                </a:solidFill>
                <a:latin typeface="Book Antiqua"/>
              </a:rPr>
              <a:t>  ē</a:t>
            </a:r>
            <a:r>
              <a:rPr lang="ru-RU" sz="2400">
                <a:solidFill>
                  <a:srgbClr val="7030a0"/>
                </a:solidFill>
                <a:latin typeface="Book Antiqua"/>
              </a:rPr>
              <a:t>       электронной парой</a:t>
            </a:r>
            <a:endParaRPr/>
          </a:p>
        </p:txBody>
      </p:sp>
      <p:sp>
        <p:nvSpPr>
          <p:cNvPr id="85" name="Line 3"/>
          <p:cNvSpPr/>
          <p:nvPr/>
        </p:nvSpPr>
        <p:spPr>
          <a:xfrm flipH="1">
            <a:off x="2857320" y="2357280"/>
            <a:ext cx="720" cy="214236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86" name="Line 4"/>
          <p:cNvSpPr/>
          <p:nvPr/>
        </p:nvSpPr>
        <p:spPr>
          <a:xfrm flipH="1">
            <a:off x="5715000" y="2428560"/>
            <a:ext cx="720" cy="199944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87" name="Line 5"/>
          <p:cNvSpPr/>
          <p:nvPr/>
        </p:nvSpPr>
        <p:spPr>
          <a:xfrm>
            <a:off x="395280" y="3592440"/>
            <a:ext cx="8644320" cy="7128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88" name="CustomShape 6"/>
          <p:cNvSpPr/>
          <p:nvPr/>
        </p:nvSpPr>
        <p:spPr>
          <a:xfrm>
            <a:off x="1071360" y="3857760"/>
            <a:ext cx="785160" cy="785160"/>
          </a:xfrm>
          <a:prstGeom prst="rect">
            <a:avLst/>
          </a:prstGeom>
          <a:ln w="25560">
            <a:solidFill>
              <a:srgbClr val="6d869b"/>
            </a:solidFill>
            <a:round/>
          </a:ln>
        </p:spPr>
      </p:sp>
      <p:sp>
        <p:nvSpPr>
          <p:cNvPr id="89" name="CustomShape 7"/>
          <p:cNvSpPr/>
          <p:nvPr/>
        </p:nvSpPr>
        <p:spPr>
          <a:xfrm>
            <a:off x="3143160" y="3857760"/>
            <a:ext cx="785160" cy="785160"/>
          </a:xfrm>
          <a:prstGeom prst="rect">
            <a:avLst/>
          </a:prstGeom>
          <a:ln w="25560">
            <a:solidFill>
              <a:srgbClr val="6d869b"/>
            </a:solidFill>
            <a:round/>
          </a:ln>
        </p:spPr>
      </p:sp>
      <p:sp>
        <p:nvSpPr>
          <p:cNvPr id="90" name="CustomShape 8"/>
          <p:cNvSpPr/>
          <p:nvPr/>
        </p:nvSpPr>
        <p:spPr>
          <a:xfrm>
            <a:off x="4714920" y="3857760"/>
            <a:ext cx="785160" cy="785160"/>
          </a:xfrm>
          <a:prstGeom prst="rect">
            <a:avLst/>
          </a:prstGeom>
          <a:ln w="25560">
            <a:solidFill>
              <a:srgbClr val="6d869b"/>
            </a:solidFill>
            <a:round/>
          </a:ln>
        </p:spPr>
      </p:sp>
      <p:sp>
        <p:nvSpPr>
          <p:cNvPr id="91" name="CustomShape 9"/>
          <p:cNvSpPr/>
          <p:nvPr/>
        </p:nvSpPr>
        <p:spPr>
          <a:xfrm>
            <a:off x="6572160" y="3857760"/>
            <a:ext cx="856440" cy="785160"/>
          </a:xfrm>
          <a:prstGeom prst="rect">
            <a:avLst/>
          </a:prstGeom>
          <a:ln w="38160">
            <a:solidFill>
              <a:srgbClr val="6d869b"/>
            </a:solidFill>
            <a:round/>
          </a:ln>
        </p:spPr>
      </p:sp>
      <p:sp>
        <p:nvSpPr>
          <p:cNvPr id="92" name="Line 10"/>
          <p:cNvSpPr/>
          <p:nvPr/>
        </p:nvSpPr>
        <p:spPr>
          <a:xfrm>
            <a:off x="0" y="0"/>
            <a:ext cx="0" cy="0"/>
          </a:xfrm>
          <a:prstGeom prst="line">
            <a:avLst/>
          </a:prstGeom>
          <a:ln w="76320">
            <a:solidFill>
              <a:srgbClr val="00b050"/>
            </a:solidFill>
            <a:round/>
            <a:tailEnd len="med" type="triangle" w="med"/>
          </a:ln>
        </p:spPr>
      </p:sp>
      <p:sp>
        <p:nvSpPr>
          <p:cNvPr id="93" name="Line 11"/>
          <p:cNvSpPr/>
          <p:nvPr/>
        </p:nvSpPr>
        <p:spPr>
          <a:xfrm>
            <a:off x="0" y="0"/>
            <a:ext cx="0" cy="0"/>
          </a:xfrm>
          <a:prstGeom prst="line">
            <a:avLst/>
          </a:prstGeom>
          <a:ln w="76320">
            <a:solidFill>
              <a:srgbClr val="00b050"/>
            </a:solidFill>
            <a:round/>
            <a:tailEnd len="med" type="triangle" w="med"/>
          </a:ln>
        </p:spPr>
      </p:sp>
      <p:sp>
        <p:nvSpPr>
          <p:cNvPr id="94" name="Line 12"/>
          <p:cNvSpPr/>
          <p:nvPr/>
        </p:nvSpPr>
        <p:spPr>
          <a:xfrm>
            <a:off x="0" y="0"/>
            <a:ext cx="0" cy="0"/>
          </a:xfrm>
          <a:prstGeom prst="line">
            <a:avLst/>
          </a:prstGeom>
          <a:ln w="76320">
            <a:solidFill>
              <a:srgbClr val="00b050"/>
            </a:solidFill>
            <a:round/>
            <a:tailEnd len="med" type="triangle" w="med"/>
          </a:ln>
        </p:spPr>
      </p:sp>
      <p:sp>
        <p:nvSpPr>
          <p:cNvPr id="95" name="Line 13"/>
          <p:cNvSpPr/>
          <p:nvPr/>
        </p:nvSpPr>
        <p:spPr>
          <a:xfrm>
            <a:off x="0" y="0"/>
            <a:ext cx="0" cy="0"/>
          </a:xfrm>
          <a:prstGeom prst="line">
            <a:avLst/>
          </a:prstGeom>
          <a:ln w="76320">
            <a:solidFill>
              <a:srgbClr val="00b050"/>
            </a:solidFill>
            <a:round/>
            <a:tailEnd len="med" type="triangle" w="med"/>
          </a:ln>
        </p:spPr>
      </p:sp>
      <p:sp>
        <p:nvSpPr>
          <p:cNvPr id="96" name="CustomShape 14"/>
          <p:cNvSpPr/>
          <p:nvPr/>
        </p:nvSpPr>
        <p:spPr>
          <a:xfrm>
            <a:off x="500040" y="357120"/>
            <a:ext cx="183960" cy="368640"/>
          </a:xfrm>
          <a:prstGeom prst="rect">
            <a:avLst/>
          </a:prstGeom>
        </p:spPr>
      </p:sp>
    </p:spTree>
  </p:cSld>
  <p:transition spd="slow">
    <p:push dir="u"/>
  </p:transition>
  <p:timing>
    <p:tnLst>
      <p:par>
        <p:cTn dur="indefinite" id="106" nodeType="tmRoot" restart="never">
          <p:childTnLst>
            <p:seq>
              <p:cTn dur="indefinite" id="107" nodeType="mainSeq">
                <p:childTnLst>
                  <p:par>
                    <p:cTn fill="hold" id="108">
                      <p:stCondLst>
                        <p:cond delay="indefinite"/>
                      </p:stCondLst>
                      <p:childTnLst>
                        <p:par>
                          <p:cTn fill="hold" id="109">
                            <p:stCondLst>
                              <p:cond delay="0"/>
                            </p:stCondLst>
                            <p:childTnLst>
                              <p:par>
                                <p:cTn fill="hold" id="110" nodeType="clickEffect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out">
                                      <p:cBhvr additive="repl">
                                        <p:cTn dur="500" fill="freeze" id="112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13">
                      <p:stCondLst>
                        <p:cond delay="indefinite"/>
                      </p:stCondLst>
                      <p:childTnLst>
                        <p:par>
                          <p:cTn fill="hold" id="114">
                            <p:stCondLst>
                              <p:cond delay="0"/>
                            </p:stCondLst>
                            <p:childTnLst>
                              <p:par>
                                <p:cTn fill="hold" id="115" nodeType="clickEffect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out">
                                      <p:cBhvr additive="repl">
                                        <p:cTn dur="500" fill="freeze" id="117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18">
                      <p:stCondLst>
                        <p:cond delay="indefinite"/>
                      </p:stCondLst>
                      <p:childTnLst>
                        <p:par>
                          <p:cTn fill="hold" id="119">
                            <p:stCondLst>
                              <p:cond delay="0"/>
                            </p:stCondLst>
                            <p:childTnLst>
                              <p:par>
                                <p:cTn fill="hold" id="120" nodeType="clickEffect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2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out">
                                      <p:cBhvr additive="repl">
                                        <p:cTn dur="500" fill="freeze" id="122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23">
                      <p:stCondLst>
                        <p:cond delay="indefinite"/>
                      </p:stCondLst>
                      <p:childTnLst>
                        <p:par>
                          <p:cTn fill="hold" id="124">
                            <p:stCondLst>
                              <p:cond delay="0"/>
                            </p:stCondLst>
                            <p:childTnLst>
                              <p:par>
                                <p:cTn fill="hold" id="125" nodeType="clickEffect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2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out">
                                      <p:cBhvr additive="repl">
                                        <p:cTn dur="500" fill="freeze" id="127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CustomShape 1"/>
          <p:cNvSpPr/>
          <p:nvPr/>
        </p:nvSpPr>
        <p:spPr>
          <a:xfrm>
            <a:off x="428760" y="390600"/>
            <a:ext cx="8214480" cy="1553040"/>
          </a:xfrm>
          <a:prstGeom prst="rect">
            <a:avLst/>
          </a:prstGeom>
        </p:spPr>
        <p:txBody>
          <a:bodyPr bIns="45000" lIns="90000" rIns="90000" tIns="45000"/>
          <a:p>
            <a:pPr>
              <a:buFont typeface="StarSymbol"/>
              <a:buAutoNum type="arabicPeriod"/>
            </a:pPr>
            <a:r>
              <a:rPr i="1" lang="ru-RU" sz="2400">
                <a:solidFill>
                  <a:srgbClr val="000000"/>
                </a:solidFill>
                <a:latin typeface="Book Antiqua"/>
              </a:rPr>
              <a:t>Принцип максимальной мультиплетности (правило Хунда):</a:t>
            </a:r>
            <a:r>
              <a:rPr b="1" i="1" lang="ru-RU" sz="2400">
                <a:solidFill>
                  <a:srgbClr val="002060"/>
                </a:solidFill>
                <a:latin typeface="Book Antiqua"/>
              </a:rPr>
              <a:t>в пределах подуровня электроны сначала заполняют все орбитали наполовину, а затем – полностью.</a:t>
            </a:r>
            <a:endParaRPr/>
          </a:p>
        </p:txBody>
      </p:sp>
      <p:sp>
        <p:nvSpPr>
          <p:cNvPr id="98" name="CustomShape 2"/>
          <p:cNvSpPr/>
          <p:nvPr/>
        </p:nvSpPr>
        <p:spPr>
          <a:xfrm>
            <a:off x="384120" y="1855440"/>
            <a:ext cx="8357400" cy="22845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400">
                <a:solidFill>
                  <a:srgbClr val="000000"/>
                </a:solidFill>
                <a:latin typeface="Book Antiqua"/>
              </a:rPr>
              <a:t>      </a:t>
            </a:r>
            <a:r>
              <a:rPr lang="ru-RU" sz="2400">
                <a:solidFill>
                  <a:srgbClr val="000000"/>
                </a:solidFill>
                <a:latin typeface="Book Antiqua"/>
              </a:rPr>
              <a:t>Каждый</a:t>
            </a:r>
            <a:r>
              <a:rPr b="1" i="1" lang="ru-RU" sz="2400">
                <a:solidFill>
                  <a:srgbClr val="002060"/>
                </a:solidFill>
                <a:latin typeface="Book Antiqua"/>
              </a:rPr>
              <a:t> ē </a:t>
            </a:r>
            <a:r>
              <a:rPr lang="ru-RU" sz="2400">
                <a:solidFill>
                  <a:srgbClr val="000000"/>
                </a:solidFill>
                <a:latin typeface="Book Antiqua"/>
              </a:rPr>
              <a:t>имеет свою собственную характеристику </a:t>
            </a:r>
            <a:r>
              <a:rPr b="1" i="1" lang="ru-RU" sz="2400">
                <a:solidFill>
                  <a:srgbClr val="002060"/>
                </a:solidFill>
                <a:latin typeface="Book Antiqua"/>
              </a:rPr>
              <a:t>– спин </a:t>
            </a:r>
            <a:r>
              <a:rPr lang="ru-RU" sz="2400">
                <a:solidFill>
                  <a:srgbClr val="000000"/>
                </a:solidFill>
                <a:latin typeface="Book Antiqua"/>
              </a:rPr>
              <a:t>(условно изображается стрелкой     ). Спины </a:t>
            </a:r>
            <a:r>
              <a:rPr b="1" i="1" lang="ru-RU" sz="2400">
                <a:solidFill>
                  <a:srgbClr val="002060"/>
                </a:solidFill>
                <a:latin typeface="Book Antiqua"/>
              </a:rPr>
              <a:t>ē </a:t>
            </a:r>
            <a:r>
              <a:rPr lang="ru-RU" sz="2400">
                <a:solidFill>
                  <a:srgbClr val="000000"/>
                </a:solidFill>
                <a:latin typeface="Book Antiqua"/>
              </a:rPr>
              <a:t>складываются в вектора, сумма спинов данного числа ē на подуровне должна быть максимальной </a:t>
            </a:r>
            <a:r>
              <a:rPr b="1" i="1" lang="ru-RU" sz="2400">
                <a:solidFill>
                  <a:srgbClr val="002060"/>
                </a:solidFill>
                <a:latin typeface="Book Antiqua"/>
              </a:rPr>
              <a:t>(мультиплетность)</a:t>
            </a:r>
            <a:endParaRPr/>
          </a:p>
          <a:p>
            <a:endParaRPr/>
          </a:p>
        </p:txBody>
      </p:sp>
      <p:sp>
        <p:nvSpPr>
          <p:cNvPr id="99" name="CustomShape 3"/>
          <p:cNvSpPr/>
          <p:nvPr/>
        </p:nvSpPr>
        <p:spPr>
          <a:xfrm>
            <a:off x="3357720" y="4572000"/>
            <a:ext cx="713520" cy="642240"/>
          </a:xfrm>
          <a:prstGeom prst="rect">
            <a:avLst/>
          </a:prstGeom>
          <a:solidFill>
            <a:srgbClr val="94b6d2"/>
          </a:solidFill>
          <a:ln w="25560">
            <a:solidFill>
              <a:srgbClr val="6d869b"/>
            </a:solidFill>
            <a:round/>
          </a:ln>
        </p:spPr>
      </p:sp>
      <p:sp>
        <p:nvSpPr>
          <p:cNvPr id="100" name="CustomShape 4"/>
          <p:cNvSpPr/>
          <p:nvPr/>
        </p:nvSpPr>
        <p:spPr>
          <a:xfrm>
            <a:off x="4071960" y="4572000"/>
            <a:ext cx="713520" cy="642240"/>
          </a:xfrm>
          <a:prstGeom prst="rect">
            <a:avLst/>
          </a:prstGeom>
          <a:solidFill>
            <a:srgbClr val="94b6d2"/>
          </a:solidFill>
          <a:ln w="25560">
            <a:solidFill>
              <a:srgbClr val="6d869b"/>
            </a:solidFill>
            <a:round/>
          </a:ln>
        </p:spPr>
      </p:sp>
      <p:sp>
        <p:nvSpPr>
          <p:cNvPr id="101" name="CustomShape 5"/>
          <p:cNvSpPr/>
          <p:nvPr/>
        </p:nvSpPr>
        <p:spPr>
          <a:xfrm>
            <a:off x="4786200" y="4572000"/>
            <a:ext cx="785160" cy="642240"/>
          </a:xfrm>
          <a:prstGeom prst="rect">
            <a:avLst/>
          </a:prstGeom>
          <a:solidFill>
            <a:srgbClr val="94b6d2"/>
          </a:solidFill>
          <a:ln w="25560">
            <a:solidFill>
              <a:srgbClr val="6d869b"/>
            </a:solidFill>
            <a:round/>
          </a:ln>
        </p:spPr>
      </p:sp>
      <p:sp>
        <p:nvSpPr>
          <p:cNvPr id="102" name="CustomShape 6"/>
          <p:cNvSpPr/>
          <p:nvPr/>
        </p:nvSpPr>
        <p:spPr>
          <a:xfrm>
            <a:off x="6215040" y="4572000"/>
            <a:ext cx="713520" cy="642240"/>
          </a:xfrm>
          <a:prstGeom prst="rect">
            <a:avLst/>
          </a:prstGeom>
          <a:solidFill>
            <a:srgbClr val="94b6d2"/>
          </a:solidFill>
          <a:ln w="25560">
            <a:solidFill>
              <a:srgbClr val="6d869b"/>
            </a:solidFill>
            <a:round/>
          </a:ln>
        </p:spPr>
      </p:sp>
      <p:sp>
        <p:nvSpPr>
          <p:cNvPr id="103" name="CustomShape 7"/>
          <p:cNvSpPr/>
          <p:nvPr/>
        </p:nvSpPr>
        <p:spPr>
          <a:xfrm>
            <a:off x="6929280" y="4572000"/>
            <a:ext cx="713520" cy="642240"/>
          </a:xfrm>
          <a:prstGeom prst="rect">
            <a:avLst/>
          </a:prstGeom>
          <a:solidFill>
            <a:srgbClr val="94b6d2"/>
          </a:solidFill>
          <a:ln w="25560">
            <a:solidFill>
              <a:srgbClr val="6d869b"/>
            </a:solidFill>
            <a:round/>
          </a:ln>
        </p:spPr>
      </p:sp>
      <p:sp>
        <p:nvSpPr>
          <p:cNvPr id="104" name="CustomShape 8"/>
          <p:cNvSpPr/>
          <p:nvPr/>
        </p:nvSpPr>
        <p:spPr>
          <a:xfrm>
            <a:off x="7643880" y="4572000"/>
            <a:ext cx="713520" cy="642240"/>
          </a:xfrm>
          <a:prstGeom prst="rect">
            <a:avLst/>
          </a:prstGeom>
          <a:solidFill>
            <a:srgbClr val="94b6d2"/>
          </a:solidFill>
          <a:ln w="25560">
            <a:solidFill>
              <a:srgbClr val="6d869b"/>
            </a:solidFill>
            <a:round/>
          </a:ln>
        </p:spPr>
      </p:sp>
      <p:sp>
        <p:nvSpPr>
          <p:cNvPr id="105" name="CustomShape 9"/>
          <p:cNvSpPr/>
          <p:nvPr/>
        </p:nvSpPr>
        <p:spPr>
          <a:xfrm>
            <a:off x="3429000" y="5357880"/>
            <a:ext cx="713520" cy="642240"/>
          </a:xfrm>
          <a:prstGeom prst="rect">
            <a:avLst/>
          </a:prstGeom>
          <a:solidFill>
            <a:srgbClr val="94b6d2"/>
          </a:solidFill>
          <a:ln w="25560">
            <a:solidFill>
              <a:srgbClr val="6d869b"/>
            </a:solidFill>
            <a:round/>
          </a:ln>
        </p:spPr>
      </p:sp>
      <p:sp>
        <p:nvSpPr>
          <p:cNvPr id="106" name="CustomShape 10"/>
          <p:cNvSpPr/>
          <p:nvPr/>
        </p:nvSpPr>
        <p:spPr>
          <a:xfrm>
            <a:off x="4143240" y="5357880"/>
            <a:ext cx="713520" cy="642240"/>
          </a:xfrm>
          <a:prstGeom prst="rect">
            <a:avLst/>
          </a:prstGeom>
          <a:solidFill>
            <a:srgbClr val="94b6d2"/>
          </a:solidFill>
          <a:ln w="25560">
            <a:solidFill>
              <a:srgbClr val="6d869b"/>
            </a:solidFill>
            <a:round/>
          </a:ln>
        </p:spPr>
      </p:sp>
      <p:sp>
        <p:nvSpPr>
          <p:cNvPr id="107" name="CustomShape 11"/>
          <p:cNvSpPr/>
          <p:nvPr/>
        </p:nvSpPr>
        <p:spPr>
          <a:xfrm>
            <a:off x="4857840" y="5357880"/>
            <a:ext cx="713520" cy="642240"/>
          </a:xfrm>
          <a:prstGeom prst="rect">
            <a:avLst/>
          </a:prstGeom>
          <a:solidFill>
            <a:srgbClr val="94b6d2"/>
          </a:solidFill>
          <a:ln w="25560">
            <a:solidFill>
              <a:srgbClr val="6d869b"/>
            </a:solidFill>
            <a:round/>
          </a:ln>
        </p:spPr>
      </p:sp>
      <p:sp>
        <p:nvSpPr>
          <p:cNvPr id="108" name="CustomShape 12"/>
          <p:cNvSpPr/>
          <p:nvPr/>
        </p:nvSpPr>
        <p:spPr>
          <a:xfrm>
            <a:off x="6215040" y="5357880"/>
            <a:ext cx="713520" cy="642240"/>
          </a:xfrm>
          <a:prstGeom prst="rect">
            <a:avLst/>
          </a:prstGeom>
          <a:solidFill>
            <a:srgbClr val="94b6d2"/>
          </a:solidFill>
          <a:ln w="25560">
            <a:solidFill>
              <a:srgbClr val="6d869b"/>
            </a:solidFill>
            <a:round/>
          </a:ln>
        </p:spPr>
      </p:sp>
      <p:sp>
        <p:nvSpPr>
          <p:cNvPr id="109" name="CustomShape 13"/>
          <p:cNvSpPr/>
          <p:nvPr/>
        </p:nvSpPr>
        <p:spPr>
          <a:xfrm>
            <a:off x="6929280" y="5357880"/>
            <a:ext cx="713520" cy="642240"/>
          </a:xfrm>
          <a:prstGeom prst="rect">
            <a:avLst/>
          </a:prstGeom>
          <a:solidFill>
            <a:srgbClr val="94b6d2"/>
          </a:solidFill>
          <a:ln w="25560">
            <a:solidFill>
              <a:srgbClr val="6d869b"/>
            </a:solidFill>
            <a:round/>
          </a:ln>
        </p:spPr>
      </p:sp>
      <p:sp>
        <p:nvSpPr>
          <p:cNvPr id="110" name="CustomShape 14"/>
          <p:cNvSpPr/>
          <p:nvPr/>
        </p:nvSpPr>
        <p:spPr>
          <a:xfrm>
            <a:off x="7643880" y="5357880"/>
            <a:ext cx="642240" cy="642240"/>
          </a:xfrm>
          <a:prstGeom prst="rect">
            <a:avLst/>
          </a:prstGeom>
          <a:solidFill>
            <a:srgbClr val="94b6d2"/>
          </a:solidFill>
          <a:ln w="25560">
            <a:solidFill>
              <a:srgbClr val="6d869b"/>
            </a:solidFill>
            <a:round/>
          </a:ln>
        </p:spPr>
      </p:sp>
      <p:sp>
        <p:nvSpPr>
          <p:cNvPr id="111" name="CustomShape 15"/>
          <p:cNvSpPr/>
          <p:nvPr/>
        </p:nvSpPr>
        <p:spPr>
          <a:xfrm>
            <a:off x="3429000" y="6072120"/>
            <a:ext cx="713520" cy="642240"/>
          </a:xfrm>
          <a:prstGeom prst="rect">
            <a:avLst/>
          </a:prstGeom>
          <a:solidFill>
            <a:srgbClr val="94b6d2"/>
          </a:solidFill>
          <a:ln w="25560">
            <a:solidFill>
              <a:srgbClr val="6d869b"/>
            </a:solidFill>
            <a:round/>
          </a:ln>
        </p:spPr>
      </p:sp>
      <p:sp>
        <p:nvSpPr>
          <p:cNvPr id="112" name="CustomShape 16"/>
          <p:cNvSpPr/>
          <p:nvPr/>
        </p:nvSpPr>
        <p:spPr>
          <a:xfrm>
            <a:off x="4143240" y="6072120"/>
            <a:ext cx="713520" cy="642240"/>
          </a:xfrm>
          <a:prstGeom prst="rect">
            <a:avLst/>
          </a:prstGeom>
          <a:solidFill>
            <a:srgbClr val="94b6d2"/>
          </a:solidFill>
          <a:ln w="25560">
            <a:solidFill>
              <a:srgbClr val="6d869b"/>
            </a:solidFill>
            <a:round/>
          </a:ln>
        </p:spPr>
      </p:sp>
      <p:sp>
        <p:nvSpPr>
          <p:cNvPr id="113" name="CustomShape 17"/>
          <p:cNvSpPr/>
          <p:nvPr/>
        </p:nvSpPr>
        <p:spPr>
          <a:xfrm>
            <a:off x="4857840" y="6072120"/>
            <a:ext cx="713520" cy="642240"/>
          </a:xfrm>
          <a:prstGeom prst="rect">
            <a:avLst/>
          </a:prstGeom>
          <a:solidFill>
            <a:srgbClr val="94b6d2"/>
          </a:solidFill>
          <a:ln w="25560">
            <a:solidFill>
              <a:srgbClr val="6d869b"/>
            </a:solidFill>
            <a:round/>
          </a:ln>
        </p:spPr>
      </p:sp>
      <p:sp>
        <p:nvSpPr>
          <p:cNvPr id="114" name="CustomShape 18"/>
          <p:cNvSpPr/>
          <p:nvPr/>
        </p:nvSpPr>
        <p:spPr>
          <a:xfrm>
            <a:off x="6215040" y="6072120"/>
            <a:ext cx="713520" cy="642240"/>
          </a:xfrm>
          <a:prstGeom prst="rect">
            <a:avLst/>
          </a:prstGeom>
          <a:solidFill>
            <a:srgbClr val="94b6d2"/>
          </a:solidFill>
          <a:ln w="25560">
            <a:solidFill>
              <a:srgbClr val="6d869b"/>
            </a:solidFill>
            <a:round/>
          </a:ln>
        </p:spPr>
      </p:sp>
      <p:sp>
        <p:nvSpPr>
          <p:cNvPr id="115" name="CustomShape 19"/>
          <p:cNvSpPr/>
          <p:nvPr/>
        </p:nvSpPr>
        <p:spPr>
          <a:xfrm>
            <a:off x="6929280" y="6072120"/>
            <a:ext cx="713520" cy="642240"/>
          </a:xfrm>
          <a:prstGeom prst="rect">
            <a:avLst/>
          </a:prstGeom>
          <a:solidFill>
            <a:srgbClr val="94b6d2"/>
          </a:solidFill>
          <a:ln w="25560">
            <a:solidFill>
              <a:srgbClr val="6d869b"/>
            </a:solidFill>
            <a:round/>
          </a:ln>
        </p:spPr>
      </p:sp>
      <p:sp>
        <p:nvSpPr>
          <p:cNvPr id="116" name="CustomShape 20"/>
          <p:cNvSpPr/>
          <p:nvPr/>
        </p:nvSpPr>
        <p:spPr>
          <a:xfrm>
            <a:off x="7643880" y="6072120"/>
            <a:ext cx="642240" cy="642240"/>
          </a:xfrm>
          <a:prstGeom prst="rect">
            <a:avLst/>
          </a:prstGeom>
          <a:solidFill>
            <a:srgbClr val="94b6d2"/>
          </a:solidFill>
          <a:ln w="25560">
            <a:solidFill>
              <a:srgbClr val="6d869b"/>
            </a:solidFill>
            <a:round/>
          </a:ln>
        </p:spPr>
      </p:sp>
    </p:spTree>
  </p:cSld>
  <p:transition spd="slow">
    <p:push dir="u"/>
  </p:transition>
  <p:timing>
    <p:tnLst>
      <p:par>
        <p:cTn dur="indefinite" id="128" nodeType="tmRoot" restart="never">
          <p:childTnLst>
            <p:seq>
              <p:cTn id="129" nodeType="mainSeq">
                <p:childTnLst/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CustomShape 1"/>
          <p:cNvSpPr/>
          <p:nvPr/>
        </p:nvSpPr>
        <p:spPr>
          <a:xfrm>
            <a:off x="360000" y="9000"/>
            <a:ext cx="8571960" cy="63864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b="1" lang="ru-RU" sz="3600">
                <a:solidFill>
                  <a:srgbClr val="002060"/>
                </a:solidFill>
                <a:latin typeface="Book Antiqua"/>
              </a:rPr>
              <a:t>Энергетическая диаграмма.</a:t>
            </a:r>
            <a:endParaRPr/>
          </a:p>
        </p:txBody>
      </p:sp>
      <p:pic>
        <p:nvPicPr>
          <p:cNvPr descr="" id="118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277560" y="932040"/>
            <a:ext cx="5003280" cy="5815800"/>
          </a:xfrm>
          <a:prstGeom prst="rect">
            <a:avLst/>
          </a:prstGeom>
          <a:ln w="76320">
            <a:solidFill>
              <a:srgbClr val="ffc000"/>
            </a:solidFill>
            <a:miter/>
          </a:ln>
        </p:spPr>
      </p:pic>
      <p:sp>
        <p:nvSpPr>
          <p:cNvPr id="119" name="CustomShape 2"/>
          <p:cNvSpPr/>
          <p:nvPr/>
        </p:nvSpPr>
        <p:spPr>
          <a:xfrm>
            <a:off x="5436000" y="932040"/>
            <a:ext cx="3493080" cy="301608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400">
                <a:solidFill>
                  <a:srgbClr val="000000"/>
                </a:solidFill>
                <a:latin typeface="Book Antiqua"/>
              </a:rPr>
              <a:t> </a:t>
            </a:r>
            <a:endParaRPr/>
          </a:p>
          <a:p>
            <a:r>
              <a:rPr lang="ru-RU" sz="2400">
                <a:solidFill>
                  <a:srgbClr val="000000"/>
                </a:solidFill>
                <a:latin typeface="Book Antiqua"/>
              </a:rPr>
              <a:t>    </a:t>
            </a:r>
            <a:r>
              <a:rPr lang="ru-RU" sz="2400">
                <a:solidFill>
                  <a:srgbClr val="000000"/>
                </a:solidFill>
                <a:latin typeface="Book Antiqua"/>
              </a:rPr>
              <a:t>Наглядно  последовательность заполнения орбиталей  электронами выражается энергетической диаграммой.</a:t>
            </a:r>
            <a:endParaRPr/>
          </a:p>
        </p:txBody>
      </p:sp>
    </p:spTree>
  </p:cSld>
  <p:transition spd="slow">
    <p:push dir="u"/>
  </p:transition>
  <p:timing>
    <p:tnLst>
      <p:par>
        <p:cTn dur="indefinite" id="130" nodeType="tmRoot" restart="never">
          <p:childTnLst>
            <p:seq>
              <p:cTn dur="indefinite" id="131" nodeType="mainSeq">
                <p:childTnLst>
                  <p:par>
                    <p:cTn fill="hold" id="132">
                      <p:stCondLst>
                        <p:cond delay="indefinite"/>
                      </p:stCondLst>
                      <p:childTnLst>
                        <p:par>
                          <p:cTn fill="hold" id="133">
                            <p:stCondLst>
                              <p:cond delay="0"/>
                            </p:stCondLst>
                            <p:childTnLst>
                              <p:par>
                                <p:cTn fill="hold" id="134" nodeType="clickEffect" presetClass="exit" presetID="52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in">
                                      <p:cBhvr additive="repl">
                                        <p:cTn dur="1000" fill="freeze" id="135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 id="136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CustomShape 1"/>
          <p:cNvSpPr/>
          <p:nvPr/>
        </p:nvSpPr>
        <p:spPr>
          <a:xfrm>
            <a:off x="642960" y="428760"/>
            <a:ext cx="8000280" cy="106488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b="1" lang="ru-RU" sz="3200">
                <a:solidFill>
                  <a:srgbClr val="002060"/>
                </a:solidFill>
                <a:latin typeface="Book Antiqua"/>
              </a:rPr>
              <a:t>Электронные формулы (конфигурации).</a:t>
            </a:r>
            <a:endParaRPr/>
          </a:p>
        </p:txBody>
      </p:sp>
      <p:sp>
        <p:nvSpPr>
          <p:cNvPr id="121" name="CustomShape 2"/>
          <p:cNvSpPr/>
          <p:nvPr/>
        </p:nvSpPr>
        <p:spPr>
          <a:xfrm>
            <a:off x="142920" y="1285920"/>
            <a:ext cx="8857440" cy="246780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lang="ru-RU" sz="2400">
                <a:solidFill>
                  <a:srgbClr val="000000"/>
                </a:solidFill>
                <a:latin typeface="Book Antiqua"/>
              </a:rPr>
              <a:t>Электронные формулы могут быть </a:t>
            </a:r>
            <a:endParaRPr/>
          </a:p>
          <a:p>
            <a:pPr algn="ctr"/>
            <a:r>
              <a:rPr lang="ru-RU" sz="2400">
                <a:solidFill>
                  <a:srgbClr val="000000"/>
                </a:solidFill>
                <a:latin typeface="Book Antiqua"/>
              </a:rPr>
              <a:t>      </a:t>
            </a:r>
            <a:r>
              <a:rPr lang="ru-RU" sz="2400">
                <a:solidFill>
                  <a:srgbClr val="000000"/>
                </a:solidFill>
                <a:latin typeface="Book Antiqua"/>
              </a:rPr>
              <a:t>полными                                         </a:t>
            </a:r>
            <a:r>
              <a:rPr lang="ru-RU" sz="2400">
                <a:solidFill>
                  <a:srgbClr val="c00000"/>
                </a:solidFill>
                <a:latin typeface="Book Antiqua"/>
              </a:rPr>
              <a:t>краткими </a:t>
            </a:r>
            <a:r>
              <a:rPr lang="ru-RU" sz="2400">
                <a:solidFill>
                  <a:srgbClr val="000000"/>
                </a:solidFill>
                <a:latin typeface="Book Antiqua"/>
              </a:rPr>
              <a:t>:</a:t>
            </a:r>
            <a:endParaRPr/>
          </a:p>
          <a:p>
            <a:pPr algn="ctr"/>
            <a:r>
              <a:rPr lang="ru-RU" sz="2400">
                <a:solidFill>
                  <a:srgbClr val="000000"/>
                </a:solidFill>
                <a:latin typeface="Book Antiqua"/>
              </a:rPr>
              <a:t>                                             </a:t>
            </a:r>
            <a:r>
              <a:rPr lang="ru-RU" sz="2000">
                <a:solidFill>
                  <a:srgbClr val="000000"/>
                </a:solidFill>
                <a:latin typeface="Book Antiqua"/>
              </a:rPr>
              <a:t>( содержат в скобках символ соответствующего</a:t>
            </a:r>
            <a:endParaRPr/>
          </a:p>
          <a:p>
            <a:pPr algn="ctr"/>
            <a:r>
              <a:rPr lang="ru-RU" sz="2000">
                <a:solidFill>
                  <a:srgbClr val="000000"/>
                </a:solidFill>
                <a:latin typeface="Book Antiqua"/>
              </a:rPr>
              <a:t>                                                      </a:t>
            </a:r>
            <a:r>
              <a:rPr lang="ru-RU" sz="2000">
                <a:solidFill>
                  <a:srgbClr val="000000"/>
                </a:solidFill>
                <a:latin typeface="Book Antiqua"/>
              </a:rPr>
              <a:t>благородного газа + накопления этого элемента)</a:t>
            </a:r>
            <a:endParaRPr/>
          </a:p>
          <a:p>
            <a:pPr algn="ctr"/>
            <a:endParaRPr/>
          </a:p>
        </p:txBody>
      </p:sp>
      <p:sp>
        <p:nvSpPr>
          <p:cNvPr id="122" name="CustomShape 3"/>
          <p:cNvSpPr/>
          <p:nvPr/>
        </p:nvSpPr>
        <p:spPr>
          <a:xfrm>
            <a:off x="214200" y="3286080"/>
            <a:ext cx="8714880" cy="24663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1600">
                <a:solidFill>
                  <a:srgbClr val="000000"/>
                </a:solidFill>
                <a:latin typeface="Book Antiqua"/>
              </a:rPr>
              <a:t>1</a:t>
            </a:r>
            <a:r>
              <a:rPr lang="ru-RU" sz="3200">
                <a:solidFill>
                  <a:srgbClr val="000000"/>
                </a:solidFill>
                <a:latin typeface="Book Antiqua"/>
              </a:rPr>
              <a:t> Н  = 1s¹</a:t>
            </a:r>
            <a:endParaRPr/>
          </a:p>
          <a:p>
            <a:r>
              <a:rPr lang="ru-RU" sz="1600">
                <a:solidFill>
                  <a:srgbClr val="000000"/>
                </a:solidFill>
                <a:latin typeface="Times New Roman"/>
              </a:rPr>
              <a:t>2 </a:t>
            </a:r>
            <a:r>
              <a:rPr lang="ru-RU" sz="3200">
                <a:solidFill>
                  <a:srgbClr val="000000"/>
                </a:solidFill>
                <a:latin typeface="Times New Roman"/>
              </a:rPr>
              <a:t>He = 1s²</a:t>
            </a:r>
            <a:endParaRPr/>
          </a:p>
          <a:p>
            <a:r>
              <a:rPr lang="ru-RU" sz="1600">
                <a:solidFill>
                  <a:srgbClr val="000000"/>
                </a:solidFill>
                <a:latin typeface="Times New Roman"/>
              </a:rPr>
              <a:t>3 </a:t>
            </a:r>
            <a:r>
              <a:rPr lang="ru-RU" sz="3200">
                <a:solidFill>
                  <a:srgbClr val="000000"/>
                </a:solidFill>
                <a:latin typeface="Times New Roman"/>
              </a:rPr>
              <a:t>Li  = 1s² 2s¹ = </a:t>
            </a:r>
            <a:r>
              <a:rPr lang="ru-RU" sz="3200">
                <a:solidFill>
                  <a:srgbClr val="c00000"/>
                </a:solidFill>
                <a:latin typeface="Times New Roman"/>
              </a:rPr>
              <a:t>[ </a:t>
            </a:r>
            <a:r>
              <a:rPr lang="ru-RU" sz="1600">
                <a:solidFill>
                  <a:srgbClr val="c00000"/>
                </a:solidFill>
                <a:latin typeface="Times New Roman"/>
              </a:rPr>
              <a:t>2</a:t>
            </a:r>
            <a:r>
              <a:rPr lang="ru-RU" sz="3200">
                <a:solidFill>
                  <a:srgbClr val="c00000"/>
                </a:solidFill>
                <a:latin typeface="Times New Roman"/>
              </a:rPr>
              <a:t>He ]2s¹</a:t>
            </a:r>
            <a:endParaRPr/>
          </a:p>
          <a:p>
            <a:r>
              <a:rPr lang="ru-RU" sz="1600">
                <a:solidFill>
                  <a:srgbClr val="000000"/>
                </a:solidFill>
                <a:latin typeface="Times New Roman"/>
              </a:rPr>
              <a:t>8  </a:t>
            </a:r>
            <a:r>
              <a:rPr lang="ru-RU" sz="3200">
                <a:solidFill>
                  <a:srgbClr val="000000"/>
                </a:solidFill>
                <a:latin typeface="Times New Roman"/>
              </a:rPr>
              <a:t>O  =  1s² 2s² 2p   = </a:t>
            </a:r>
            <a:r>
              <a:rPr lang="ru-RU" sz="3200">
                <a:solidFill>
                  <a:srgbClr val="c00000"/>
                </a:solidFill>
                <a:latin typeface="Times New Roman"/>
              </a:rPr>
              <a:t>[ </a:t>
            </a:r>
            <a:r>
              <a:rPr lang="ru-RU" sz="1600">
                <a:solidFill>
                  <a:srgbClr val="c00000"/>
                </a:solidFill>
                <a:latin typeface="Times New Roman"/>
              </a:rPr>
              <a:t>2</a:t>
            </a:r>
            <a:r>
              <a:rPr lang="ru-RU" sz="3200">
                <a:solidFill>
                  <a:srgbClr val="c00000"/>
                </a:solidFill>
                <a:latin typeface="Times New Roman"/>
              </a:rPr>
              <a:t>He ] 2s² 2p </a:t>
            </a:r>
            <a:endParaRPr/>
          </a:p>
          <a:p>
            <a:endParaRPr/>
          </a:p>
        </p:txBody>
      </p:sp>
      <p:sp>
        <p:nvSpPr>
          <p:cNvPr id="123" name="CustomShape 4"/>
          <p:cNvSpPr/>
          <p:nvPr/>
        </p:nvSpPr>
        <p:spPr>
          <a:xfrm>
            <a:off x="2928960" y="4786200"/>
            <a:ext cx="428040" cy="3333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1600">
                <a:solidFill>
                  <a:srgbClr val="000000"/>
                </a:solidFill>
                <a:latin typeface="Book Antiqua"/>
              </a:rPr>
              <a:t>4</a:t>
            </a:r>
            <a:endParaRPr/>
          </a:p>
        </p:txBody>
      </p:sp>
      <p:sp>
        <p:nvSpPr>
          <p:cNvPr id="124" name="CustomShape 5"/>
          <p:cNvSpPr/>
          <p:nvPr/>
        </p:nvSpPr>
        <p:spPr>
          <a:xfrm>
            <a:off x="5715000" y="4572000"/>
            <a:ext cx="713520" cy="576720"/>
          </a:xfrm>
          <a:prstGeom prst="rect">
            <a:avLst/>
          </a:prstGeom>
        </p:spPr>
        <p:txBody>
          <a:bodyPr bIns="45000" lIns="90000" rIns="90000" tIns="45000"/>
          <a:p>
            <a:endParaRPr/>
          </a:p>
          <a:p>
            <a:r>
              <a:rPr lang="ru-RU" sz="1600">
                <a:solidFill>
                  <a:srgbClr val="c00000"/>
                </a:solidFill>
                <a:latin typeface="Book Antiqua"/>
              </a:rPr>
              <a:t>4</a:t>
            </a:r>
            <a:endParaRPr/>
          </a:p>
        </p:txBody>
      </p:sp>
      <p:sp>
        <p:nvSpPr>
          <p:cNvPr id="125" name="CustomShape 6"/>
          <p:cNvSpPr/>
          <p:nvPr/>
        </p:nvSpPr>
        <p:spPr>
          <a:xfrm>
            <a:off x="142920" y="5857920"/>
            <a:ext cx="8857440" cy="82152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lang="ru-RU" sz="2400">
                <a:solidFill>
                  <a:srgbClr val="000000"/>
                </a:solidFill>
                <a:latin typeface="Book Antiqua"/>
              </a:rPr>
              <a:t>Электроны, вынесенные за скобки, называются валентными (принимают участие в образовании химических связей).</a:t>
            </a:r>
            <a:endParaRPr/>
          </a:p>
        </p:txBody>
      </p:sp>
      <p:sp>
        <p:nvSpPr>
          <p:cNvPr id="126" name="CustomShape 7"/>
          <p:cNvSpPr/>
          <p:nvPr/>
        </p:nvSpPr>
        <p:spPr>
          <a:xfrm>
            <a:off x="3857760" y="4143240"/>
            <a:ext cx="642240" cy="356400"/>
          </a:xfrm>
          <a:prstGeom prst="blockArc">
            <a:avLst>
              <a:gd fmla="val 0" name="adj1"/>
              <a:gd fmla="val 1080" name="adj2"/>
            </a:avLst>
          </a:prstGeom>
          <a:solidFill>
            <a:srgbClr val="94b6d2"/>
          </a:solidFill>
          <a:ln w="25560">
            <a:solidFill>
              <a:srgbClr val="6d869b"/>
            </a:solidFill>
            <a:round/>
          </a:ln>
        </p:spPr>
      </p:sp>
      <p:sp>
        <p:nvSpPr>
          <p:cNvPr id="127" name="CustomShape 8"/>
          <p:cNvSpPr/>
          <p:nvPr/>
        </p:nvSpPr>
        <p:spPr>
          <a:xfrm>
            <a:off x="4786200" y="4500720"/>
            <a:ext cx="1142280" cy="428040"/>
          </a:xfrm>
          <a:prstGeom prst="blockArc">
            <a:avLst>
              <a:gd fmla="val 0" name="adj1"/>
              <a:gd fmla="val 1080" name="adj2"/>
            </a:avLst>
          </a:prstGeom>
          <a:solidFill>
            <a:srgbClr val="94b6d2"/>
          </a:solidFill>
          <a:ln w="25560">
            <a:solidFill>
              <a:srgbClr val="6d869b"/>
            </a:solidFill>
            <a:round/>
          </a:ln>
        </p:spPr>
      </p:sp>
      <p:sp>
        <p:nvSpPr>
          <p:cNvPr id="128" name="CustomShape 9"/>
          <p:cNvSpPr/>
          <p:nvPr/>
        </p:nvSpPr>
        <p:spPr>
          <a:xfrm>
            <a:off x="6786720" y="3929040"/>
            <a:ext cx="2214000" cy="82152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400">
                <a:solidFill>
                  <a:srgbClr val="7030a0"/>
                </a:solidFill>
                <a:latin typeface="Book Antiqua"/>
              </a:rPr>
              <a:t>  </a:t>
            </a:r>
            <a:r>
              <a:rPr lang="ru-RU" sz="2400">
                <a:solidFill>
                  <a:srgbClr val="7030a0"/>
                </a:solidFill>
                <a:latin typeface="Book Antiqua"/>
              </a:rPr>
              <a:t>Валентные     </a:t>
            </a:r>
            <a:endParaRPr/>
          </a:p>
          <a:p>
            <a:r>
              <a:rPr lang="ru-RU" sz="2400">
                <a:solidFill>
                  <a:srgbClr val="7030a0"/>
                </a:solidFill>
                <a:latin typeface="Book Antiqua"/>
              </a:rPr>
              <a:t>  </a:t>
            </a:r>
            <a:r>
              <a:rPr lang="ru-RU" sz="2400">
                <a:solidFill>
                  <a:srgbClr val="7030a0"/>
                </a:solidFill>
                <a:latin typeface="Book Antiqua"/>
              </a:rPr>
              <a:t>электроны</a:t>
            </a:r>
            <a:endParaRPr/>
          </a:p>
        </p:txBody>
      </p:sp>
      <p:pic>
        <p:nvPicPr>
          <p:cNvPr descr="" id="129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2482200" y="2843280"/>
            <a:ext cx="4607640" cy="1085040"/>
          </a:xfrm>
          <a:prstGeom prst="rect">
            <a:avLst/>
          </a:prstGeom>
          <a:ln w="76320">
            <a:solidFill>
              <a:srgbClr val="ffff00"/>
            </a:solidFill>
            <a:miter/>
          </a:ln>
        </p:spPr>
      </p:pic>
    </p:spTree>
  </p:cSld>
  <p:transition spd="slow">
    <p:push dir="u"/>
  </p:transition>
  <p:timing>
    <p:tnLst>
      <p:par>
        <p:cTn dur="indefinite" id="137" nodeType="tmRoot" restart="never">
          <p:childTnLst>
            <p:seq>
              <p:cTn dur="indefinite" id="138" nodeType="mainSeq">
                <p:childTnLst>
                  <p:par>
                    <p:cTn fill="hold" id="139">
                      <p:stCondLst>
                        <p:cond delay="indefinite"/>
                      </p:stCondLst>
                      <p:childTnLst>
                        <p:par>
                          <p:cTn fill="hold" id="140">
                            <p:stCondLst>
                              <p:cond delay="0"/>
                            </p:stCondLst>
                            <p:childTnLst>
                              <p:par>
                                <p:cTn fill="hold" id="141" nodeType="clickEffect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4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out">
                                      <p:cBhvr additive="repl">
                                        <p:cTn dur="500" fill="freeze" id="143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44">
                      <p:stCondLst>
                        <p:cond delay="indefinite"/>
                      </p:stCondLst>
                      <p:childTnLst>
                        <p:par>
                          <p:cTn fill="hold" id="145">
                            <p:stCondLst>
                              <p:cond delay="0"/>
                            </p:stCondLst>
                            <p:childTnLst>
                              <p:par>
                                <p:cTn fill="hold" id="146" nodeType="clickEffect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4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out">
                                      <p:cBhvr additive="repl">
                                        <p:cTn dur="500" fill="freeze" id="148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49">
                      <p:stCondLst>
                        <p:cond delay="indefinite"/>
                      </p:stCondLst>
                      <p:childTnLst>
                        <p:par>
                          <p:cTn fill="hold" id="150">
                            <p:stCondLst>
                              <p:cond delay="0"/>
                            </p:stCondLst>
                            <p:childTnLst>
                              <p:par>
                                <p:cTn fill="hold" id="151" nodeType="clickEffect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5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end="17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out">
                                      <p:cBhvr additive="repl">
                                        <p:cTn dur="500" fill="freeze" id="153"/>
                                        <p:tgtEl>
                                          <p:spTgt spid="128">
                                            <p:txEl>
                                              <p:pRg end="17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54">
                      <p:stCondLst>
                        <p:cond delay="indefinite"/>
                      </p:stCondLst>
                      <p:childTnLst>
                        <p:par>
                          <p:cTn fill="hold" id="155">
                            <p:stCondLst>
                              <p:cond delay="0"/>
                            </p:stCondLst>
                            <p:childTnLst>
                              <p:par>
                                <p:cTn fill="hold" id="156" nodeType="clickEffect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5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end="29" st="2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out">
                                      <p:cBhvr additive="repl">
                                        <p:cTn dur="500" fill="freeze" id="158"/>
                                        <p:tgtEl>
                                          <p:spTgt spid="128">
                                            <p:txEl>
                                              <p:pRg end="29" st="2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CustomShape 1"/>
          <p:cNvSpPr/>
          <p:nvPr/>
        </p:nvSpPr>
        <p:spPr>
          <a:xfrm>
            <a:off x="357120" y="285840"/>
            <a:ext cx="8571960" cy="191880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400">
                <a:solidFill>
                  <a:srgbClr val="000000"/>
                </a:solidFill>
                <a:latin typeface="Book Antiqua"/>
              </a:rPr>
              <a:t>    </a:t>
            </a:r>
            <a:r>
              <a:rPr lang="ru-RU" sz="2400">
                <a:solidFill>
                  <a:srgbClr val="000000"/>
                </a:solidFill>
                <a:latin typeface="Book Antiqua"/>
              </a:rPr>
              <a:t>Для свободных атомов подгрупп II – IV групп Периодической системы обычное состояние валентных электронов называется </a:t>
            </a:r>
            <a:r>
              <a:rPr b="1" i="1" lang="ru-RU" sz="2400">
                <a:solidFill>
                  <a:srgbClr val="c00000"/>
                </a:solidFill>
                <a:latin typeface="Book Antiqua"/>
              </a:rPr>
              <a:t>основным. </a:t>
            </a:r>
            <a:r>
              <a:rPr lang="ru-RU" sz="2400">
                <a:solidFill>
                  <a:srgbClr val="000000"/>
                </a:solidFill>
                <a:latin typeface="Book Antiqua"/>
              </a:rPr>
              <a:t>Для этих же атомов возможно </a:t>
            </a:r>
            <a:r>
              <a:rPr b="1" i="1" lang="ru-RU" sz="2400">
                <a:solidFill>
                  <a:srgbClr val="c00000"/>
                </a:solidFill>
                <a:latin typeface="Book Antiqua"/>
              </a:rPr>
              <a:t>возбуждённое </a:t>
            </a:r>
            <a:r>
              <a:rPr lang="ru-RU" sz="2400">
                <a:solidFill>
                  <a:srgbClr val="000000"/>
                </a:solidFill>
                <a:latin typeface="Book Antiqua"/>
              </a:rPr>
              <a:t>состояние:</a:t>
            </a:r>
            <a:endParaRPr/>
          </a:p>
          <a:p>
            <a:endParaRPr/>
          </a:p>
        </p:txBody>
      </p:sp>
      <p:sp>
        <p:nvSpPr>
          <p:cNvPr id="131" name="Line 2"/>
          <p:cNvSpPr/>
          <p:nvPr/>
        </p:nvSpPr>
        <p:spPr>
          <a:xfrm>
            <a:off x="357120" y="2428560"/>
            <a:ext cx="8643960" cy="180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132" name="Line 3"/>
          <p:cNvSpPr/>
          <p:nvPr/>
        </p:nvSpPr>
        <p:spPr>
          <a:xfrm flipH="1">
            <a:off x="356040" y="2429640"/>
            <a:ext cx="1800" cy="378612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133" name="Line 4"/>
          <p:cNvSpPr/>
          <p:nvPr/>
        </p:nvSpPr>
        <p:spPr>
          <a:xfrm flipV="1">
            <a:off x="357120" y="6143400"/>
            <a:ext cx="8643960" cy="7164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134" name="Line 5"/>
          <p:cNvSpPr/>
          <p:nvPr/>
        </p:nvSpPr>
        <p:spPr>
          <a:xfrm flipH="1">
            <a:off x="9000360" y="2429640"/>
            <a:ext cx="1440" cy="378612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135" name="Line 6"/>
          <p:cNvSpPr/>
          <p:nvPr/>
        </p:nvSpPr>
        <p:spPr>
          <a:xfrm flipH="1">
            <a:off x="1928520" y="2428560"/>
            <a:ext cx="1800" cy="378648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136" name="Line 7"/>
          <p:cNvSpPr/>
          <p:nvPr/>
        </p:nvSpPr>
        <p:spPr>
          <a:xfrm>
            <a:off x="357120" y="3357360"/>
            <a:ext cx="8643960" cy="144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137" name="Line 8"/>
          <p:cNvSpPr/>
          <p:nvPr/>
        </p:nvSpPr>
        <p:spPr>
          <a:xfrm>
            <a:off x="1928520" y="2857320"/>
            <a:ext cx="7072560" cy="144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138" name="Line 9"/>
          <p:cNvSpPr/>
          <p:nvPr/>
        </p:nvSpPr>
        <p:spPr>
          <a:xfrm flipH="1">
            <a:off x="5499720" y="2858040"/>
            <a:ext cx="1440" cy="328608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139" name="Line 10"/>
          <p:cNvSpPr/>
          <p:nvPr/>
        </p:nvSpPr>
        <p:spPr>
          <a:xfrm>
            <a:off x="357120" y="4286160"/>
            <a:ext cx="8643960" cy="144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140" name="Line 11"/>
          <p:cNvSpPr/>
          <p:nvPr/>
        </p:nvSpPr>
        <p:spPr>
          <a:xfrm>
            <a:off x="357120" y="5286240"/>
            <a:ext cx="8643960" cy="144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141" name="CustomShape 12"/>
          <p:cNvSpPr/>
          <p:nvPr/>
        </p:nvSpPr>
        <p:spPr>
          <a:xfrm>
            <a:off x="428760" y="2428920"/>
            <a:ext cx="1785240" cy="45576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lang="ru-RU" sz="2400">
                <a:solidFill>
                  <a:srgbClr val="7030a0"/>
                </a:solidFill>
                <a:latin typeface="Book Antiqua"/>
              </a:rPr>
              <a:t>Атом </a:t>
            </a:r>
            <a:endParaRPr/>
          </a:p>
        </p:txBody>
      </p:sp>
      <p:sp>
        <p:nvSpPr>
          <p:cNvPr id="142" name="CustomShape 13"/>
          <p:cNvSpPr/>
          <p:nvPr/>
        </p:nvSpPr>
        <p:spPr>
          <a:xfrm>
            <a:off x="2286000" y="2357280"/>
            <a:ext cx="6643080" cy="45576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lang="ru-RU" sz="2400">
                <a:solidFill>
                  <a:srgbClr val="7030a0"/>
                </a:solidFill>
                <a:latin typeface="Book Antiqua"/>
              </a:rPr>
              <a:t>Состояние </a:t>
            </a:r>
            <a:endParaRPr/>
          </a:p>
        </p:txBody>
      </p:sp>
      <p:sp>
        <p:nvSpPr>
          <p:cNvPr id="143" name="CustomShape 14"/>
          <p:cNvSpPr/>
          <p:nvPr/>
        </p:nvSpPr>
        <p:spPr>
          <a:xfrm>
            <a:off x="1928880" y="2928960"/>
            <a:ext cx="3571200" cy="45576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lang="ru-RU" sz="2400">
                <a:solidFill>
                  <a:srgbClr val="7030a0"/>
                </a:solidFill>
                <a:latin typeface="Book Antiqua"/>
              </a:rPr>
              <a:t>основное</a:t>
            </a:r>
            <a:endParaRPr/>
          </a:p>
        </p:txBody>
      </p:sp>
      <p:sp>
        <p:nvSpPr>
          <p:cNvPr id="144" name="CustomShape 15"/>
          <p:cNvSpPr/>
          <p:nvPr/>
        </p:nvSpPr>
        <p:spPr>
          <a:xfrm>
            <a:off x="5572080" y="2928960"/>
            <a:ext cx="3428280" cy="45576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lang="ru-RU" sz="2400">
                <a:solidFill>
                  <a:srgbClr val="7030a0"/>
                </a:solidFill>
                <a:latin typeface="Book Antiqua"/>
              </a:rPr>
              <a:t>возбуждённое</a:t>
            </a:r>
            <a:endParaRPr/>
          </a:p>
        </p:txBody>
      </p:sp>
      <p:sp>
        <p:nvSpPr>
          <p:cNvPr id="145" name="CustomShape 16"/>
          <p:cNvSpPr/>
          <p:nvPr/>
        </p:nvSpPr>
        <p:spPr>
          <a:xfrm>
            <a:off x="428760" y="3357720"/>
            <a:ext cx="1499400" cy="63864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lang="ru-RU" sz="3600">
                <a:solidFill>
                  <a:srgbClr val="002060"/>
                </a:solidFill>
                <a:latin typeface="Times New Roman"/>
              </a:rPr>
              <a:t>Mg</a:t>
            </a:r>
            <a:endParaRPr/>
          </a:p>
        </p:txBody>
      </p:sp>
      <p:sp>
        <p:nvSpPr>
          <p:cNvPr id="146" name="CustomShape 17"/>
          <p:cNvSpPr/>
          <p:nvPr/>
        </p:nvSpPr>
        <p:spPr>
          <a:xfrm>
            <a:off x="357120" y="4286160"/>
            <a:ext cx="1571040" cy="63864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lang="ru-RU" sz="3600">
                <a:solidFill>
                  <a:srgbClr val="002060"/>
                </a:solidFill>
                <a:latin typeface="Times New Roman"/>
              </a:rPr>
              <a:t>Al</a:t>
            </a:r>
            <a:endParaRPr/>
          </a:p>
        </p:txBody>
      </p:sp>
      <p:sp>
        <p:nvSpPr>
          <p:cNvPr id="147" name="CustomShape 18"/>
          <p:cNvSpPr/>
          <p:nvPr/>
        </p:nvSpPr>
        <p:spPr>
          <a:xfrm>
            <a:off x="428760" y="5286240"/>
            <a:ext cx="1499400" cy="63864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lang="ru-RU" sz="3600">
                <a:solidFill>
                  <a:srgbClr val="002060"/>
                </a:solidFill>
                <a:latin typeface="Times New Roman"/>
              </a:rPr>
              <a:t>Si</a:t>
            </a:r>
            <a:endParaRPr/>
          </a:p>
        </p:txBody>
      </p:sp>
      <p:sp>
        <p:nvSpPr>
          <p:cNvPr id="148" name="CustomShape 19"/>
          <p:cNvSpPr/>
          <p:nvPr/>
        </p:nvSpPr>
        <p:spPr>
          <a:xfrm>
            <a:off x="2214720" y="3500280"/>
            <a:ext cx="570960" cy="570960"/>
          </a:xfrm>
          <a:prstGeom prst="rect">
            <a:avLst/>
          </a:prstGeom>
          <a:solidFill>
            <a:srgbClr val="94b6d2"/>
          </a:solidFill>
          <a:ln w="57240">
            <a:solidFill>
              <a:srgbClr val="6d869b"/>
            </a:solidFill>
            <a:round/>
          </a:ln>
        </p:spPr>
      </p:sp>
      <p:sp>
        <p:nvSpPr>
          <p:cNvPr id="149" name="CustomShape 20"/>
          <p:cNvSpPr/>
          <p:nvPr/>
        </p:nvSpPr>
        <p:spPr>
          <a:xfrm>
            <a:off x="3214800" y="3500280"/>
            <a:ext cx="642240" cy="570960"/>
          </a:xfrm>
          <a:prstGeom prst="rect">
            <a:avLst/>
          </a:prstGeom>
          <a:solidFill>
            <a:srgbClr val="94b6d2"/>
          </a:solidFill>
          <a:ln w="25560">
            <a:solidFill>
              <a:srgbClr val="6d869b"/>
            </a:solidFill>
            <a:round/>
          </a:ln>
        </p:spPr>
      </p:sp>
      <p:sp>
        <p:nvSpPr>
          <p:cNvPr id="150" name="CustomShape 21"/>
          <p:cNvSpPr/>
          <p:nvPr/>
        </p:nvSpPr>
        <p:spPr>
          <a:xfrm>
            <a:off x="3857760" y="3500280"/>
            <a:ext cx="570960" cy="570960"/>
          </a:xfrm>
          <a:prstGeom prst="rect">
            <a:avLst/>
          </a:prstGeom>
          <a:solidFill>
            <a:srgbClr val="94b6d2"/>
          </a:solidFill>
          <a:ln w="25560">
            <a:solidFill>
              <a:srgbClr val="6d869b"/>
            </a:solidFill>
            <a:round/>
          </a:ln>
        </p:spPr>
      </p:sp>
      <p:sp>
        <p:nvSpPr>
          <p:cNvPr id="151" name="CustomShape 22"/>
          <p:cNvSpPr/>
          <p:nvPr/>
        </p:nvSpPr>
        <p:spPr>
          <a:xfrm>
            <a:off x="4429080" y="3500280"/>
            <a:ext cx="642240" cy="570960"/>
          </a:xfrm>
          <a:prstGeom prst="rect">
            <a:avLst/>
          </a:prstGeom>
          <a:solidFill>
            <a:srgbClr val="94b6d2"/>
          </a:solidFill>
          <a:ln w="25560">
            <a:solidFill>
              <a:srgbClr val="6d869b"/>
            </a:solidFill>
            <a:round/>
          </a:ln>
        </p:spPr>
      </p:sp>
      <p:sp>
        <p:nvSpPr>
          <p:cNvPr id="152" name="CustomShape 23"/>
          <p:cNvSpPr/>
          <p:nvPr/>
        </p:nvSpPr>
        <p:spPr>
          <a:xfrm>
            <a:off x="2214720" y="4500720"/>
            <a:ext cx="570960" cy="570960"/>
          </a:xfrm>
          <a:prstGeom prst="rect">
            <a:avLst/>
          </a:prstGeom>
          <a:solidFill>
            <a:srgbClr val="94b6d2"/>
          </a:solidFill>
          <a:ln w="25560">
            <a:solidFill>
              <a:srgbClr val="6d869b"/>
            </a:solidFill>
            <a:round/>
          </a:ln>
        </p:spPr>
      </p:sp>
      <p:sp>
        <p:nvSpPr>
          <p:cNvPr id="153" name="CustomShape 24"/>
          <p:cNvSpPr/>
          <p:nvPr/>
        </p:nvSpPr>
        <p:spPr>
          <a:xfrm>
            <a:off x="3214800" y="4500720"/>
            <a:ext cx="642240" cy="570960"/>
          </a:xfrm>
          <a:prstGeom prst="rect">
            <a:avLst/>
          </a:prstGeom>
          <a:solidFill>
            <a:srgbClr val="94b6d2"/>
          </a:solidFill>
          <a:ln w="25560">
            <a:solidFill>
              <a:srgbClr val="6d869b"/>
            </a:solidFill>
            <a:round/>
          </a:ln>
        </p:spPr>
      </p:sp>
      <p:sp>
        <p:nvSpPr>
          <p:cNvPr id="154" name="CustomShape 25"/>
          <p:cNvSpPr/>
          <p:nvPr/>
        </p:nvSpPr>
        <p:spPr>
          <a:xfrm>
            <a:off x="3857760" y="4500720"/>
            <a:ext cx="642240" cy="570960"/>
          </a:xfrm>
          <a:prstGeom prst="rect">
            <a:avLst/>
          </a:prstGeom>
          <a:solidFill>
            <a:srgbClr val="94b6d2"/>
          </a:solidFill>
          <a:ln w="25560">
            <a:solidFill>
              <a:srgbClr val="6d869b"/>
            </a:solidFill>
            <a:round/>
          </a:ln>
        </p:spPr>
      </p:sp>
      <p:sp>
        <p:nvSpPr>
          <p:cNvPr id="155" name="CustomShape 26"/>
          <p:cNvSpPr/>
          <p:nvPr/>
        </p:nvSpPr>
        <p:spPr>
          <a:xfrm>
            <a:off x="4500720" y="4500720"/>
            <a:ext cx="570960" cy="570960"/>
          </a:xfrm>
          <a:prstGeom prst="rect">
            <a:avLst/>
          </a:prstGeom>
          <a:solidFill>
            <a:srgbClr val="94b6d2"/>
          </a:solidFill>
          <a:ln w="25560">
            <a:solidFill>
              <a:srgbClr val="6d869b"/>
            </a:solidFill>
            <a:round/>
          </a:ln>
        </p:spPr>
      </p:sp>
      <p:sp>
        <p:nvSpPr>
          <p:cNvPr id="156" name="CustomShape 27"/>
          <p:cNvSpPr/>
          <p:nvPr/>
        </p:nvSpPr>
        <p:spPr>
          <a:xfrm>
            <a:off x="2214720" y="5500800"/>
            <a:ext cx="570960" cy="570960"/>
          </a:xfrm>
          <a:prstGeom prst="rect">
            <a:avLst/>
          </a:prstGeom>
          <a:solidFill>
            <a:srgbClr val="94b6d2"/>
          </a:solidFill>
          <a:ln w="25560">
            <a:solidFill>
              <a:srgbClr val="6d869b"/>
            </a:solidFill>
            <a:round/>
          </a:ln>
        </p:spPr>
      </p:sp>
      <p:sp>
        <p:nvSpPr>
          <p:cNvPr id="157" name="CustomShape 28"/>
          <p:cNvSpPr/>
          <p:nvPr/>
        </p:nvSpPr>
        <p:spPr>
          <a:xfrm>
            <a:off x="3214800" y="5500800"/>
            <a:ext cx="642240" cy="570960"/>
          </a:xfrm>
          <a:prstGeom prst="rect">
            <a:avLst/>
          </a:prstGeom>
          <a:solidFill>
            <a:srgbClr val="94b6d2"/>
          </a:solidFill>
          <a:ln w="25560">
            <a:solidFill>
              <a:srgbClr val="6d869b"/>
            </a:solidFill>
            <a:round/>
          </a:ln>
        </p:spPr>
      </p:sp>
      <p:sp>
        <p:nvSpPr>
          <p:cNvPr id="158" name="CustomShape 29"/>
          <p:cNvSpPr/>
          <p:nvPr/>
        </p:nvSpPr>
        <p:spPr>
          <a:xfrm>
            <a:off x="3857760" y="5500800"/>
            <a:ext cx="642240" cy="570960"/>
          </a:xfrm>
          <a:prstGeom prst="rect">
            <a:avLst/>
          </a:prstGeom>
          <a:solidFill>
            <a:srgbClr val="94b6d2"/>
          </a:solidFill>
          <a:ln w="25560">
            <a:solidFill>
              <a:srgbClr val="00b050"/>
            </a:solidFill>
            <a:round/>
          </a:ln>
        </p:spPr>
      </p:sp>
      <p:sp>
        <p:nvSpPr>
          <p:cNvPr id="159" name="CustomShape 30"/>
          <p:cNvSpPr/>
          <p:nvPr/>
        </p:nvSpPr>
        <p:spPr>
          <a:xfrm>
            <a:off x="4500720" y="5500800"/>
            <a:ext cx="570960" cy="570960"/>
          </a:xfrm>
          <a:prstGeom prst="rect">
            <a:avLst/>
          </a:prstGeom>
          <a:solidFill>
            <a:srgbClr val="94b6d2"/>
          </a:solidFill>
          <a:ln w="25560">
            <a:solidFill>
              <a:srgbClr val="6d869b"/>
            </a:solidFill>
            <a:round/>
          </a:ln>
        </p:spPr>
      </p:sp>
      <p:sp>
        <p:nvSpPr>
          <p:cNvPr id="160" name="Line 31"/>
          <p:cNvSpPr/>
          <p:nvPr/>
        </p:nvSpPr>
        <p:spPr>
          <a:xfrm>
            <a:off x="0" y="0"/>
            <a:ext cx="0" cy="0"/>
          </a:xfrm>
          <a:prstGeom prst="line">
            <a:avLst/>
          </a:prstGeom>
          <a:ln w="57240">
            <a:solidFill>
              <a:srgbClr val="00b050"/>
            </a:solidFill>
            <a:round/>
            <a:tailEnd len="med" type="triangle" w="med"/>
          </a:ln>
        </p:spPr>
      </p:sp>
      <p:sp>
        <p:nvSpPr>
          <p:cNvPr id="161" name="Line 32"/>
          <p:cNvSpPr/>
          <p:nvPr/>
        </p:nvSpPr>
        <p:spPr>
          <a:xfrm>
            <a:off x="0" y="0"/>
            <a:ext cx="0" cy="0"/>
          </a:xfrm>
          <a:prstGeom prst="line">
            <a:avLst/>
          </a:prstGeom>
          <a:ln w="57240">
            <a:solidFill>
              <a:srgbClr val="00b050"/>
            </a:solidFill>
            <a:round/>
            <a:tailEnd len="med" type="triangle" w="med"/>
          </a:ln>
        </p:spPr>
      </p:sp>
      <p:sp>
        <p:nvSpPr>
          <p:cNvPr id="162" name="Line 33"/>
          <p:cNvSpPr/>
          <p:nvPr/>
        </p:nvSpPr>
        <p:spPr>
          <a:xfrm>
            <a:off x="0" y="0"/>
            <a:ext cx="0" cy="0"/>
          </a:xfrm>
          <a:prstGeom prst="line">
            <a:avLst/>
          </a:prstGeom>
          <a:ln w="57240">
            <a:solidFill>
              <a:srgbClr val="00b050"/>
            </a:solidFill>
            <a:round/>
            <a:tailEnd len="med" type="triangle" w="med"/>
          </a:ln>
        </p:spPr>
      </p:sp>
      <p:sp>
        <p:nvSpPr>
          <p:cNvPr id="163" name="Line 34"/>
          <p:cNvSpPr/>
          <p:nvPr/>
        </p:nvSpPr>
        <p:spPr>
          <a:xfrm>
            <a:off x="0" y="0"/>
            <a:ext cx="0" cy="0"/>
          </a:xfrm>
          <a:prstGeom prst="line">
            <a:avLst/>
          </a:prstGeom>
          <a:ln w="57240">
            <a:solidFill>
              <a:srgbClr val="00b050"/>
            </a:solidFill>
            <a:round/>
            <a:tailEnd len="med" type="triangle" w="med"/>
          </a:ln>
        </p:spPr>
      </p:sp>
      <p:sp>
        <p:nvSpPr>
          <p:cNvPr id="164" name="Line 35"/>
          <p:cNvSpPr/>
          <p:nvPr/>
        </p:nvSpPr>
        <p:spPr>
          <a:xfrm>
            <a:off x="0" y="0"/>
            <a:ext cx="0" cy="0"/>
          </a:xfrm>
          <a:prstGeom prst="line">
            <a:avLst/>
          </a:prstGeom>
          <a:ln w="57240">
            <a:solidFill>
              <a:srgbClr val="00b050"/>
            </a:solidFill>
            <a:round/>
            <a:tailEnd len="med" type="triangle" w="med"/>
          </a:ln>
        </p:spPr>
      </p:sp>
      <p:sp>
        <p:nvSpPr>
          <p:cNvPr id="165" name="Line 36"/>
          <p:cNvSpPr/>
          <p:nvPr/>
        </p:nvSpPr>
        <p:spPr>
          <a:xfrm>
            <a:off x="0" y="0"/>
            <a:ext cx="0" cy="0"/>
          </a:xfrm>
          <a:prstGeom prst="line">
            <a:avLst/>
          </a:prstGeom>
          <a:ln w="57240">
            <a:solidFill>
              <a:srgbClr val="00b050"/>
            </a:solidFill>
            <a:round/>
            <a:tailEnd len="med" type="triangle" w="med"/>
          </a:ln>
        </p:spPr>
      </p:sp>
      <p:sp>
        <p:nvSpPr>
          <p:cNvPr id="166" name="Line 37"/>
          <p:cNvSpPr/>
          <p:nvPr/>
        </p:nvSpPr>
        <p:spPr>
          <a:xfrm>
            <a:off x="0" y="0"/>
            <a:ext cx="0" cy="0"/>
          </a:xfrm>
          <a:prstGeom prst="line">
            <a:avLst/>
          </a:prstGeom>
          <a:ln w="57240">
            <a:solidFill>
              <a:srgbClr val="00b050"/>
            </a:solidFill>
            <a:round/>
            <a:tailEnd len="med" type="triangle" w="med"/>
          </a:ln>
        </p:spPr>
      </p:sp>
      <p:sp>
        <p:nvSpPr>
          <p:cNvPr id="167" name="Line 38"/>
          <p:cNvSpPr/>
          <p:nvPr/>
        </p:nvSpPr>
        <p:spPr>
          <a:xfrm>
            <a:off x="0" y="0"/>
            <a:ext cx="0" cy="0"/>
          </a:xfrm>
          <a:prstGeom prst="line">
            <a:avLst/>
          </a:prstGeom>
          <a:ln w="57240">
            <a:solidFill>
              <a:srgbClr val="00b050"/>
            </a:solidFill>
            <a:round/>
            <a:tailEnd len="med" type="triangle" w="med"/>
          </a:ln>
        </p:spPr>
      </p:sp>
      <p:sp>
        <p:nvSpPr>
          <p:cNvPr id="168" name="CustomShape 39"/>
          <p:cNvSpPr/>
          <p:nvPr/>
        </p:nvSpPr>
        <p:spPr>
          <a:xfrm>
            <a:off x="5572080" y="3429000"/>
            <a:ext cx="3357000" cy="51660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000000"/>
                </a:solidFill>
                <a:latin typeface="Times New Roman"/>
              </a:rPr>
              <a:t>s           p </a:t>
            </a:r>
            <a:endParaRPr/>
          </a:p>
        </p:txBody>
      </p:sp>
      <p:sp>
        <p:nvSpPr>
          <p:cNvPr id="169" name="CustomShape 40"/>
          <p:cNvSpPr/>
          <p:nvPr/>
        </p:nvSpPr>
        <p:spPr>
          <a:xfrm>
            <a:off x="5857920" y="3500280"/>
            <a:ext cx="642240" cy="499320"/>
          </a:xfrm>
          <a:prstGeom prst="rect">
            <a:avLst/>
          </a:prstGeom>
          <a:solidFill>
            <a:srgbClr val="94b6d2"/>
          </a:solidFill>
          <a:ln w="25560">
            <a:solidFill>
              <a:srgbClr val="6d869b"/>
            </a:solidFill>
            <a:round/>
          </a:ln>
        </p:spPr>
      </p:sp>
      <p:sp>
        <p:nvSpPr>
          <p:cNvPr id="170" name="CustomShape 41"/>
          <p:cNvSpPr/>
          <p:nvPr/>
        </p:nvSpPr>
        <p:spPr>
          <a:xfrm>
            <a:off x="7000920" y="3500280"/>
            <a:ext cx="642240" cy="499320"/>
          </a:xfrm>
          <a:prstGeom prst="rect">
            <a:avLst/>
          </a:prstGeom>
          <a:solidFill>
            <a:srgbClr val="94b6d2"/>
          </a:solidFill>
          <a:ln w="25560">
            <a:solidFill>
              <a:srgbClr val="6d869b"/>
            </a:solidFill>
            <a:round/>
          </a:ln>
        </p:spPr>
      </p:sp>
      <p:sp>
        <p:nvSpPr>
          <p:cNvPr id="171" name="CustomShape 42"/>
          <p:cNvSpPr/>
          <p:nvPr/>
        </p:nvSpPr>
        <p:spPr>
          <a:xfrm>
            <a:off x="7643880" y="3500280"/>
            <a:ext cx="570960" cy="499320"/>
          </a:xfrm>
          <a:prstGeom prst="rect">
            <a:avLst/>
          </a:prstGeom>
          <a:solidFill>
            <a:srgbClr val="94b6d2"/>
          </a:solidFill>
          <a:ln w="25560">
            <a:solidFill>
              <a:srgbClr val="6d869b"/>
            </a:solidFill>
            <a:round/>
          </a:ln>
        </p:spPr>
      </p:sp>
      <p:sp>
        <p:nvSpPr>
          <p:cNvPr id="172" name="CustomShape 43"/>
          <p:cNvSpPr/>
          <p:nvPr/>
        </p:nvSpPr>
        <p:spPr>
          <a:xfrm>
            <a:off x="8215200" y="3500280"/>
            <a:ext cx="570960" cy="499320"/>
          </a:xfrm>
          <a:prstGeom prst="rect">
            <a:avLst/>
          </a:prstGeom>
          <a:solidFill>
            <a:srgbClr val="94b6d2"/>
          </a:solidFill>
          <a:ln w="25560">
            <a:solidFill>
              <a:srgbClr val="6d869b"/>
            </a:solidFill>
            <a:round/>
          </a:ln>
        </p:spPr>
      </p:sp>
      <p:sp>
        <p:nvSpPr>
          <p:cNvPr id="173" name="Line 44"/>
          <p:cNvSpPr/>
          <p:nvPr/>
        </p:nvSpPr>
        <p:spPr>
          <a:xfrm>
            <a:off x="0" y="0"/>
            <a:ext cx="0" cy="0"/>
          </a:xfrm>
          <a:prstGeom prst="line">
            <a:avLst/>
          </a:prstGeom>
          <a:ln w="57240">
            <a:solidFill>
              <a:srgbClr val="00b050"/>
            </a:solidFill>
            <a:round/>
            <a:tailEnd len="med" type="triangle" w="med"/>
          </a:ln>
        </p:spPr>
      </p:sp>
      <p:sp>
        <p:nvSpPr>
          <p:cNvPr id="174" name="Line 45"/>
          <p:cNvSpPr/>
          <p:nvPr/>
        </p:nvSpPr>
        <p:spPr>
          <a:xfrm>
            <a:off x="0" y="0"/>
            <a:ext cx="0" cy="0"/>
          </a:xfrm>
          <a:prstGeom prst="line">
            <a:avLst/>
          </a:prstGeom>
          <a:ln w="57240">
            <a:solidFill>
              <a:srgbClr val="00b050"/>
            </a:solidFill>
            <a:round/>
            <a:tailEnd len="med" type="triangle" w="med"/>
          </a:ln>
        </p:spPr>
      </p:sp>
      <p:sp>
        <p:nvSpPr>
          <p:cNvPr id="175" name="CustomShape 46"/>
          <p:cNvSpPr/>
          <p:nvPr/>
        </p:nvSpPr>
        <p:spPr>
          <a:xfrm>
            <a:off x="5500800" y="4286160"/>
            <a:ext cx="3428280" cy="51660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000000"/>
                </a:solidFill>
                <a:latin typeface="Times New Roman"/>
              </a:rPr>
              <a:t>s            p</a:t>
            </a:r>
            <a:endParaRPr/>
          </a:p>
        </p:txBody>
      </p:sp>
      <p:sp>
        <p:nvSpPr>
          <p:cNvPr id="176" name="CustomShape 47"/>
          <p:cNvSpPr/>
          <p:nvPr/>
        </p:nvSpPr>
        <p:spPr>
          <a:xfrm>
            <a:off x="5929200" y="4500720"/>
            <a:ext cx="642240" cy="570960"/>
          </a:xfrm>
          <a:prstGeom prst="rect">
            <a:avLst/>
          </a:prstGeom>
          <a:solidFill>
            <a:srgbClr val="94b6d2"/>
          </a:solidFill>
          <a:ln w="25560">
            <a:solidFill>
              <a:srgbClr val="6d869b"/>
            </a:solidFill>
            <a:round/>
          </a:ln>
        </p:spPr>
      </p:sp>
      <p:sp>
        <p:nvSpPr>
          <p:cNvPr id="177" name="CustomShape 48"/>
          <p:cNvSpPr/>
          <p:nvPr/>
        </p:nvSpPr>
        <p:spPr>
          <a:xfrm>
            <a:off x="7072200" y="4500720"/>
            <a:ext cx="570960" cy="570960"/>
          </a:xfrm>
          <a:prstGeom prst="rect">
            <a:avLst/>
          </a:prstGeom>
          <a:solidFill>
            <a:srgbClr val="94b6d2"/>
          </a:solidFill>
          <a:ln w="25560">
            <a:solidFill>
              <a:srgbClr val="6d869b"/>
            </a:solidFill>
            <a:round/>
          </a:ln>
        </p:spPr>
      </p:sp>
      <p:sp>
        <p:nvSpPr>
          <p:cNvPr id="178" name="CustomShape 49"/>
          <p:cNvSpPr/>
          <p:nvPr/>
        </p:nvSpPr>
        <p:spPr>
          <a:xfrm>
            <a:off x="7643880" y="4500720"/>
            <a:ext cx="642240" cy="570960"/>
          </a:xfrm>
          <a:prstGeom prst="rect">
            <a:avLst/>
          </a:prstGeom>
          <a:solidFill>
            <a:srgbClr val="94b6d2"/>
          </a:solidFill>
          <a:ln w="25560">
            <a:solidFill>
              <a:srgbClr val="6d869b"/>
            </a:solidFill>
            <a:round/>
          </a:ln>
        </p:spPr>
      </p:sp>
      <p:sp>
        <p:nvSpPr>
          <p:cNvPr id="179" name="CustomShape 50"/>
          <p:cNvSpPr/>
          <p:nvPr/>
        </p:nvSpPr>
        <p:spPr>
          <a:xfrm>
            <a:off x="8286840" y="4500720"/>
            <a:ext cx="570960" cy="570960"/>
          </a:xfrm>
          <a:prstGeom prst="rect">
            <a:avLst/>
          </a:prstGeom>
          <a:solidFill>
            <a:srgbClr val="94b6d2"/>
          </a:solidFill>
          <a:ln w="25560">
            <a:solidFill>
              <a:srgbClr val="6d869b"/>
            </a:solidFill>
            <a:round/>
          </a:ln>
        </p:spPr>
      </p:sp>
      <p:sp>
        <p:nvSpPr>
          <p:cNvPr id="180" name="Line 51"/>
          <p:cNvSpPr/>
          <p:nvPr/>
        </p:nvSpPr>
        <p:spPr>
          <a:xfrm>
            <a:off x="0" y="0"/>
            <a:ext cx="0" cy="0"/>
          </a:xfrm>
          <a:prstGeom prst="line">
            <a:avLst/>
          </a:prstGeom>
          <a:ln w="57240">
            <a:solidFill>
              <a:srgbClr val="00b050"/>
            </a:solidFill>
            <a:round/>
            <a:tailEnd len="med" type="triangle" w="med"/>
          </a:ln>
        </p:spPr>
      </p:sp>
      <p:sp>
        <p:nvSpPr>
          <p:cNvPr id="181" name="Line 52"/>
          <p:cNvSpPr/>
          <p:nvPr/>
        </p:nvSpPr>
        <p:spPr>
          <a:xfrm>
            <a:off x="0" y="0"/>
            <a:ext cx="0" cy="0"/>
          </a:xfrm>
          <a:prstGeom prst="line">
            <a:avLst/>
          </a:prstGeom>
          <a:ln w="57240">
            <a:solidFill>
              <a:srgbClr val="00b050"/>
            </a:solidFill>
            <a:round/>
            <a:tailEnd len="med" type="triangle" w="med"/>
          </a:ln>
        </p:spPr>
      </p:sp>
      <p:sp>
        <p:nvSpPr>
          <p:cNvPr id="182" name="Line 53"/>
          <p:cNvSpPr/>
          <p:nvPr/>
        </p:nvSpPr>
        <p:spPr>
          <a:xfrm>
            <a:off x="0" y="0"/>
            <a:ext cx="0" cy="0"/>
          </a:xfrm>
          <a:prstGeom prst="line">
            <a:avLst/>
          </a:prstGeom>
          <a:ln w="57240">
            <a:solidFill>
              <a:srgbClr val="00b050"/>
            </a:solidFill>
            <a:round/>
            <a:tailEnd len="med" type="triangle" w="med"/>
          </a:ln>
        </p:spPr>
      </p:sp>
      <p:sp>
        <p:nvSpPr>
          <p:cNvPr id="183" name="CustomShape 54"/>
          <p:cNvSpPr/>
          <p:nvPr/>
        </p:nvSpPr>
        <p:spPr>
          <a:xfrm>
            <a:off x="5572080" y="5357880"/>
            <a:ext cx="3285360" cy="51660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000000"/>
                </a:solidFill>
                <a:latin typeface="Times New Roman"/>
              </a:rPr>
              <a:t>s           p</a:t>
            </a:r>
            <a:endParaRPr/>
          </a:p>
        </p:txBody>
      </p:sp>
      <p:sp>
        <p:nvSpPr>
          <p:cNvPr id="184" name="CustomShape 55"/>
          <p:cNvSpPr/>
          <p:nvPr/>
        </p:nvSpPr>
        <p:spPr>
          <a:xfrm>
            <a:off x="5929200" y="5429160"/>
            <a:ext cx="642240" cy="642240"/>
          </a:xfrm>
          <a:prstGeom prst="rect">
            <a:avLst/>
          </a:prstGeom>
          <a:solidFill>
            <a:srgbClr val="94b6d2"/>
          </a:solidFill>
          <a:ln w="25560">
            <a:solidFill>
              <a:srgbClr val="6d869b"/>
            </a:solidFill>
            <a:round/>
          </a:ln>
        </p:spPr>
      </p:sp>
      <p:sp>
        <p:nvSpPr>
          <p:cNvPr id="185" name="CustomShape 56"/>
          <p:cNvSpPr/>
          <p:nvPr/>
        </p:nvSpPr>
        <p:spPr>
          <a:xfrm>
            <a:off x="7072200" y="5429160"/>
            <a:ext cx="642240" cy="642240"/>
          </a:xfrm>
          <a:prstGeom prst="rect">
            <a:avLst/>
          </a:prstGeom>
          <a:solidFill>
            <a:srgbClr val="94b6d2"/>
          </a:solidFill>
          <a:ln w="25560">
            <a:solidFill>
              <a:srgbClr val="6d869b"/>
            </a:solidFill>
            <a:round/>
          </a:ln>
        </p:spPr>
      </p:sp>
      <p:sp>
        <p:nvSpPr>
          <p:cNvPr id="186" name="CustomShape 57"/>
          <p:cNvSpPr/>
          <p:nvPr/>
        </p:nvSpPr>
        <p:spPr>
          <a:xfrm>
            <a:off x="7715160" y="5429160"/>
            <a:ext cx="642240" cy="642240"/>
          </a:xfrm>
          <a:prstGeom prst="rect">
            <a:avLst/>
          </a:prstGeom>
          <a:solidFill>
            <a:srgbClr val="94b6d2"/>
          </a:solidFill>
          <a:ln w="25560">
            <a:solidFill>
              <a:srgbClr val="6d869b"/>
            </a:solidFill>
            <a:round/>
          </a:ln>
        </p:spPr>
      </p:sp>
      <p:sp>
        <p:nvSpPr>
          <p:cNvPr id="187" name="CustomShape 58"/>
          <p:cNvSpPr/>
          <p:nvPr/>
        </p:nvSpPr>
        <p:spPr>
          <a:xfrm>
            <a:off x="8358120" y="5429160"/>
            <a:ext cx="570960" cy="642240"/>
          </a:xfrm>
          <a:prstGeom prst="rect">
            <a:avLst/>
          </a:prstGeom>
          <a:solidFill>
            <a:srgbClr val="94b6d2"/>
          </a:solidFill>
          <a:ln w="25560">
            <a:solidFill>
              <a:srgbClr val="6d869b"/>
            </a:solidFill>
            <a:round/>
          </a:ln>
        </p:spPr>
      </p:sp>
      <p:sp>
        <p:nvSpPr>
          <p:cNvPr id="188" name="Line 59"/>
          <p:cNvSpPr/>
          <p:nvPr/>
        </p:nvSpPr>
        <p:spPr>
          <a:xfrm>
            <a:off x="0" y="0"/>
            <a:ext cx="0" cy="0"/>
          </a:xfrm>
          <a:prstGeom prst="line">
            <a:avLst/>
          </a:prstGeom>
          <a:ln w="57240">
            <a:solidFill>
              <a:srgbClr val="00b050"/>
            </a:solidFill>
            <a:round/>
            <a:tailEnd len="med" type="triangle" w="med"/>
          </a:ln>
        </p:spPr>
      </p:sp>
      <p:sp>
        <p:nvSpPr>
          <p:cNvPr id="189" name="Line 60"/>
          <p:cNvSpPr/>
          <p:nvPr/>
        </p:nvSpPr>
        <p:spPr>
          <a:xfrm>
            <a:off x="0" y="0"/>
            <a:ext cx="0" cy="0"/>
          </a:xfrm>
          <a:prstGeom prst="line">
            <a:avLst/>
          </a:prstGeom>
          <a:ln w="57240">
            <a:solidFill>
              <a:srgbClr val="00b050"/>
            </a:solidFill>
            <a:round/>
            <a:tailEnd len="med" type="triangle" w="med"/>
          </a:ln>
        </p:spPr>
      </p:sp>
      <p:sp>
        <p:nvSpPr>
          <p:cNvPr id="190" name="Line 61"/>
          <p:cNvSpPr/>
          <p:nvPr/>
        </p:nvSpPr>
        <p:spPr>
          <a:xfrm>
            <a:off x="0" y="0"/>
            <a:ext cx="0" cy="0"/>
          </a:xfrm>
          <a:prstGeom prst="line">
            <a:avLst/>
          </a:prstGeom>
          <a:ln w="57240">
            <a:solidFill>
              <a:srgbClr val="00b050"/>
            </a:solidFill>
            <a:round/>
            <a:tailEnd len="med" type="triangle" w="med"/>
          </a:ln>
        </p:spPr>
      </p:sp>
      <p:sp>
        <p:nvSpPr>
          <p:cNvPr id="191" name="Line 62"/>
          <p:cNvSpPr/>
          <p:nvPr/>
        </p:nvSpPr>
        <p:spPr>
          <a:xfrm>
            <a:off x="0" y="0"/>
            <a:ext cx="0" cy="0"/>
          </a:xfrm>
          <a:prstGeom prst="line">
            <a:avLst/>
          </a:prstGeom>
          <a:ln w="57240">
            <a:solidFill>
              <a:srgbClr val="00b050"/>
            </a:solidFill>
            <a:round/>
            <a:tailEnd len="med" type="triangle" w="med"/>
          </a:ln>
        </p:spPr>
      </p:sp>
    </p:spTree>
  </p:cSld>
  <p:transition spd="slow">
    <p:push dir="u"/>
  </p:transition>
  <p:timing>
    <p:tnLst>
      <p:par>
        <p:cTn dur="indefinite" id="159" nodeType="tmRoot" restart="never">
          <p:childTnLst>
            <p:seq>
              <p:cTn dur="indefinite" id="160" nodeType="mainSeq">
                <p:childTnLst>
                  <p:par>
                    <p:cTn fill="hold" id="161">
                      <p:stCondLst>
                        <p:cond delay="indefinite"/>
                      </p:stCondLst>
                      <p:childTnLst>
                        <p:par>
                          <p:cTn fill="hold" id="162">
                            <p:stCondLst>
                              <p:cond delay="0"/>
                            </p:stCondLst>
                            <p:childTnLst>
                              <p:par>
                                <p:cTn fill="hold" id="163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6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165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166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67">
                      <p:stCondLst>
                        <p:cond delay="indefinite"/>
                      </p:stCondLst>
                      <p:childTnLst>
                        <p:par>
                          <p:cTn fill="hold" id="168">
                            <p:stCondLst>
                              <p:cond delay="0"/>
                            </p:stCondLst>
                            <p:childTnLst>
                              <p:par>
                                <p:cTn fill="hold" id="169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171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172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73">
                      <p:stCondLst>
                        <p:cond delay="indefinite"/>
                      </p:stCondLst>
                      <p:childTnLst>
                        <p:par>
                          <p:cTn fill="hold" id="174">
                            <p:stCondLst>
                              <p:cond delay="0"/>
                            </p:stCondLst>
                            <p:childTnLst>
                              <p:par>
                                <p:cTn fill="hold" id="175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7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177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178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79">
                      <p:stCondLst>
                        <p:cond delay="indefinite"/>
                      </p:stCondLst>
                      <p:childTnLst>
                        <p:par>
                          <p:cTn fill="hold" id="180">
                            <p:stCondLst>
                              <p:cond delay="0"/>
                            </p:stCondLst>
                            <p:childTnLst>
                              <p:par>
                                <p:cTn fill="hold" id="181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8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183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184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85">
                      <p:stCondLst>
                        <p:cond delay="indefinite"/>
                      </p:stCondLst>
                      <p:childTnLst>
                        <p:par>
                          <p:cTn fill="hold" id="186">
                            <p:stCondLst>
                              <p:cond delay="0"/>
                            </p:stCondLst>
                            <p:childTnLst>
                              <p:par>
                                <p:cTn fill="hold" id="187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8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189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190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91">
                      <p:stCondLst>
                        <p:cond delay="indefinite"/>
                      </p:stCondLst>
                      <p:childTnLst>
                        <p:par>
                          <p:cTn fill="hold" id="192">
                            <p:stCondLst>
                              <p:cond delay="0"/>
                            </p:stCondLst>
                            <p:childTnLst>
                              <p:par>
                                <p:cTn fill="hold" id="193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9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195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196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97">
                      <p:stCondLst>
                        <p:cond delay="indefinite"/>
                      </p:stCondLst>
                      <p:childTnLst>
                        <p:par>
                          <p:cTn fill="hold" id="198">
                            <p:stCondLst>
                              <p:cond delay="0"/>
                            </p:stCondLst>
                            <p:childTnLst>
                              <p:par>
                                <p:cTn fill="hold" id="199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201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202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03">
                      <p:stCondLst>
                        <p:cond delay="indefinite"/>
                      </p:stCondLst>
                      <p:childTnLst>
                        <p:par>
                          <p:cTn fill="hold" id="204">
                            <p:stCondLst>
                              <p:cond delay="0"/>
                            </p:stCondLst>
                            <p:childTnLst>
                              <p:par>
                                <p:cTn fill="hold" id="205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0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207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208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09">
                      <p:stCondLst>
                        <p:cond delay="indefinite"/>
                      </p:stCondLst>
                      <p:childTnLst>
                        <p:par>
                          <p:cTn fill="hold" id="210">
                            <p:stCondLst>
                              <p:cond delay="0"/>
                            </p:stCondLst>
                            <p:childTnLst>
                              <p:par>
                                <p:cTn fill="hold" id="211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1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213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214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15">
                      <p:stCondLst>
                        <p:cond delay="indefinite"/>
                      </p:stCondLst>
                      <p:childTnLst>
                        <p:par>
                          <p:cTn fill="hold" id="216">
                            <p:stCondLst>
                              <p:cond delay="0"/>
                            </p:stCondLst>
                            <p:childTnLst>
                              <p:par>
                                <p:cTn fill="hold" id="217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1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219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220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21">
                      <p:stCondLst>
                        <p:cond delay="indefinite"/>
                      </p:stCondLst>
                      <p:childTnLst>
                        <p:par>
                          <p:cTn fill="hold" id="222">
                            <p:stCondLst>
                              <p:cond delay="0"/>
                            </p:stCondLst>
                            <p:childTnLst>
                              <p:par>
                                <p:cTn fill="hold" id="223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2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225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226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27">
                      <p:stCondLst>
                        <p:cond delay="indefinite"/>
                      </p:stCondLst>
                      <p:childTnLst>
                        <p:par>
                          <p:cTn fill="hold" id="228">
                            <p:stCondLst>
                              <p:cond delay="0"/>
                            </p:stCondLst>
                            <p:childTnLst>
                              <p:par>
                                <p:cTn fill="hold" id="229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3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231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232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33">
                      <p:stCondLst>
                        <p:cond delay="indefinite"/>
                      </p:stCondLst>
                      <p:childTnLst>
                        <p:par>
                          <p:cTn fill="hold" id="234">
                            <p:stCondLst>
                              <p:cond delay="0"/>
                            </p:stCondLst>
                            <p:childTnLst>
                              <p:par>
                                <p:cTn fill="hold" id="235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3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237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238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39">
                      <p:stCondLst>
                        <p:cond delay="indefinite"/>
                      </p:stCondLst>
                      <p:childTnLst>
                        <p:par>
                          <p:cTn fill="hold" id="240">
                            <p:stCondLst>
                              <p:cond delay="0"/>
                            </p:stCondLst>
                            <p:childTnLst>
                              <p:par>
                                <p:cTn fill="hold" id="241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4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243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244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45">
                      <p:stCondLst>
                        <p:cond delay="indefinite"/>
                      </p:stCondLst>
                      <p:childTnLst>
                        <p:par>
                          <p:cTn fill="hold" id="246">
                            <p:stCondLst>
                              <p:cond delay="0"/>
                            </p:stCondLst>
                            <p:childTnLst>
                              <p:par>
                                <p:cTn fill="hold" id="247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4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249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250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51">
                      <p:stCondLst>
                        <p:cond delay="indefinite"/>
                      </p:stCondLst>
                      <p:childTnLst>
                        <p:par>
                          <p:cTn fill="hold" id="252">
                            <p:stCondLst>
                              <p:cond delay="0"/>
                            </p:stCondLst>
                            <p:childTnLst>
                              <p:par>
                                <p:cTn fill="hold" id="253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5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255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256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57">
                      <p:stCondLst>
                        <p:cond delay="indefinite"/>
                      </p:stCondLst>
                      <p:childTnLst>
                        <p:par>
                          <p:cTn fill="hold" id="258">
                            <p:stCondLst>
                              <p:cond delay="0"/>
                            </p:stCondLst>
                            <p:childTnLst>
                              <p:par>
                                <p:cTn fill="hold" id="259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6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261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262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63">
                      <p:stCondLst>
                        <p:cond delay="indefinite"/>
                      </p:stCondLst>
                      <p:childTnLst>
                        <p:par>
                          <p:cTn fill="hold" id="264">
                            <p:stCondLst>
                              <p:cond delay="0"/>
                            </p:stCondLst>
                            <p:childTnLst>
                              <p:par>
                                <p:cTn fill="hold" id="265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6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267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268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69">
                      <p:stCondLst>
                        <p:cond delay="indefinite"/>
                      </p:stCondLst>
                      <p:childTnLst>
                        <p:par>
                          <p:cTn fill="hold" id="270">
                            <p:stCondLst>
                              <p:cond delay="0"/>
                            </p:stCondLst>
                            <p:childTnLst>
                              <p:par>
                                <p:cTn fill="hold" id="271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7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273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274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75">
                      <p:stCondLst>
                        <p:cond delay="indefinite"/>
                      </p:stCondLst>
                      <p:childTnLst>
                        <p:par>
                          <p:cTn fill="hold" id="276">
                            <p:stCondLst>
                              <p:cond delay="0"/>
                            </p:stCondLst>
                            <p:childTnLst>
                              <p:par>
                                <p:cTn fill="hold" id="277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7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279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280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81">
                      <p:stCondLst>
                        <p:cond delay="indefinite"/>
                      </p:stCondLst>
                      <p:childTnLst>
                        <p:par>
                          <p:cTn fill="hold" id="282">
                            <p:stCondLst>
                              <p:cond delay="0"/>
                            </p:stCondLst>
                            <p:childTnLst>
                              <p:par>
                                <p:cTn fill="hold" id="283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8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285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286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87">
                      <p:stCondLst>
                        <p:cond delay="indefinite"/>
                      </p:stCondLst>
                      <p:childTnLst>
                        <p:par>
                          <p:cTn fill="hold" id="288">
                            <p:stCondLst>
                              <p:cond delay="0"/>
                            </p:stCondLst>
                            <p:childTnLst>
                              <p:par>
                                <p:cTn fill="hold" id="289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291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292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93">
                      <p:stCondLst>
                        <p:cond delay="indefinite"/>
                      </p:stCondLst>
                      <p:childTnLst>
                        <p:par>
                          <p:cTn fill="hold" id="294">
                            <p:stCondLst>
                              <p:cond delay="0"/>
                            </p:stCondLst>
                            <p:childTnLst>
                              <p:par>
                                <p:cTn fill="hold" id="295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9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297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298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99">
                      <p:stCondLst>
                        <p:cond delay="indefinite"/>
                      </p:stCondLst>
                      <p:childTnLst>
                        <p:par>
                          <p:cTn fill="hold" id="300">
                            <p:stCondLst>
                              <p:cond delay="0"/>
                            </p:stCondLst>
                            <p:childTnLst>
                              <p:par>
                                <p:cTn fill="hold" id="301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0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303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304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CustomShape 1"/>
          <p:cNvSpPr/>
          <p:nvPr/>
        </p:nvSpPr>
        <p:spPr>
          <a:xfrm>
            <a:off x="142920" y="571320"/>
            <a:ext cx="8857440" cy="594144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400">
                <a:solidFill>
                  <a:srgbClr val="000000"/>
                </a:solidFill>
                <a:latin typeface="Book Antiqua"/>
              </a:rPr>
              <a:t>   </a:t>
            </a:r>
            <a:r>
              <a:rPr lang="ru-RU" sz="2400">
                <a:solidFill>
                  <a:srgbClr val="000000"/>
                </a:solidFill>
                <a:latin typeface="Book Antiqua"/>
              </a:rPr>
              <a:t>Атомы типичных </a:t>
            </a:r>
            <a:r>
              <a:rPr b="1" lang="ru-RU" sz="2400">
                <a:solidFill>
                  <a:srgbClr val="7030a0"/>
                </a:solidFill>
                <a:latin typeface="Book Antiqua"/>
              </a:rPr>
              <a:t>металлов</a:t>
            </a:r>
            <a:r>
              <a:rPr lang="ru-RU" sz="2400">
                <a:solidFill>
                  <a:srgbClr val="000000"/>
                </a:solidFill>
                <a:latin typeface="Book Antiqua"/>
              </a:rPr>
              <a:t> легко </a:t>
            </a:r>
            <a:r>
              <a:rPr b="1" i="1" lang="ru-RU" sz="2400">
                <a:solidFill>
                  <a:srgbClr val="c00000"/>
                </a:solidFill>
                <a:latin typeface="Book Antiqua"/>
              </a:rPr>
              <a:t>отдают</a:t>
            </a:r>
            <a:r>
              <a:rPr lang="ru-RU" sz="2400">
                <a:solidFill>
                  <a:srgbClr val="000000"/>
                </a:solidFill>
                <a:latin typeface="Book Antiqua"/>
              </a:rPr>
              <a:t> свои валентные электроны (полностью или частично) и становятся </a:t>
            </a:r>
            <a:r>
              <a:rPr b="1" i="1" lang="ru-RU" sz="2400">
                <a:solidFill>
                  <a:srgbClr val="c00000"/>
                </a:solidFill>
                <a:latin typeface="Book Antiqua"/>
              </a:rPr>
              <a:t>простыми катионами :</a:t>
            </a:r>
            <a:endParaRPr/>
          </a:p>
          <a:p>
            <a:endParaRPr/>
          </a:p>
          <a:p>
            <a:r>
              <a:rPr b="1" lang="ru-RU" sz="3200">
                <a:solidFill>
                  <a:srgbClr val="7030a0"/>
                </a:solidFill>
                <a:latin typeface="Book Antiqua"/>
              </a:rPr>
              <a:t>К (4s¹)                K (4s°)</a:t>
            </a:r>
            <a:endParaRPr/>
          </a:p>
          <a:p>
            <a:endParaRPr/>
          </a:p>
          <a:p>
            <a:r>
              <a:rPr lang="ru-RU" sz="2400">
                <a:solidFill>
                  <a:srgbClr val="000000"/>
                </a:solidFill>
                <a:latin typeface="Times New Roman"/>
              </a:rPr>
              <a:t>  </a:t>
            </a:r>
            <a:r>
              <a:rPr lang="ru-RU" sz="2400">
                <a:solidFill>
                  <a:srgbClr val="000000"/>
                </a:solidFill>
                <a:latin typeface="Times New Roman"/>
              </a:rPr>
              <a:t>Атомы типичных </a:t>
            </a:r>
            <a:r>
              <a:rPr b="1" lang="ru-RU" sz="2400">
                <a:solidFill>
                  <a:srgbClr val="7030a0"/>
                </a:solidFill>
                <a:latin typeface="Times New Roman"/>
              </a:rPr>
              <a:t>неметаллов</a:t>
            </a:r>
            <a:r>
              <a:rPr lang="ru-RU" sz="2400">
                <a:solidFill>
                  <a:srgbClr val="000000"/>
                </a:solidFill>
                <a:latin typeface="Times New Roman"/>
              </a:rPr>
              <a:t> легко </a:t>
            </a:r>
            <a:r>
              <a:rPr b="1" i="1" lang="ru-RU" sz="2400">
                <a:solidFill>
                  <a:srgbClr val="c00000"/>
                </a:solidFill>
                <a:latin typeface="Times New Roman"/>
              </a:rPr>
              <a:t>принимают</a:t>
            </a:r>
            <a:r>
              <a:rPr lang="ru-RU" sz="2400">
                <a:solidFill>
                  <a:srgbClr val="000000"/>
                </a:solidFill>
                <a:latin typeface="Times New Roman"/>
              </a:rPr>
              <a:t> дополнительные электроны на валентные подуровни (до 8 внешних</a:t>
            </a:r>
            <a:r>
              <a:rPr b="1" i="1" lang="ru-RU" sz="2400">
                <a:solidFill>
                  <a:srgbClr val="002060"/>
                </a:solidFill>
                <a:latin typeface="Book Antiqua"/>
              </a:rPr>
              <a:t> ē </a:t>
            </a:r>
            <a:r>
              <a:rPr lang="ru-RU" sz="2400">
                <a:solidFill>
                  <a:srgbClr val="000000"/>
                </a:solidFill>
                <a:latin typeface="Book Antiqua"/>
              </a:rPr>
              <a:t>и становятся </a:t>
            </a:r>
            <a:r>
              <a:rPr b="1" i="1" lang="ru-RU" sz="2400">
                <a:solidFill>
                  <a:srgbClr val="c00000"/>
                </a:solidFill>
                <a:latin typeface="Book Antiqua"/>
              </a:rPr>
              <a:t>простыми анионами</a:t>
            </a:r>
            <a:r>
              <a:rPr b="1" i="1" lang="ru-RU" sz="2400">
                <a:solidFill>
                  <a:srgbClr val="002060"/>
                </a:solidFill>
                <a:latin typeface="Book Antiqua"/>
              </a:rPr>
              <a:t>:</a:t>
            </a:r>
            <a:endParaRPr/>
          </a:p>
          <a:p>
            <a:endParaRPr/>
          </a:p>
          <a:p>
            <a:endParaRPr/>
          </a:p>
          <a:p>
            <a:r>
              <a:rPr b="1" i="1" lang="ru-RU" sz="3200">
                <a:solidFill>
                  <a:srgbClr val="002060"/>
                </a:solidFill>
                <a:latin typeface="Book Antiqua"/>
              </a:rPr>
              <a:t>N (2s² 2p³)               N³¯ (2s²2p³+³)</a:t>
            </a:r>
            <a:endParaRPr/>
          </a:p>
          <a:p>
            <a:endParaRPr/>
          </a:p>
          <a:p>
            <a:endParaRPr/>
          </a:p>
          <a:p>
            <a:endParaRPr/>
          </a:p>
        </p:txBody>
      </p:sp>
      <p:sp>
        <p:nvSpPr>
          <p:cNvPr id="193" name="CustomShape 2"/>
          <p:cNvSpPr/>
          <p:nvPr/>
        </p:nvSpPr>
        <p:spPr>
          <a:xfrm>
            <a:off x="2357280" y="1785960"/>
            <a:ext cx="2856960" cy="51660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c00000"/>
                </a:solidFill>
                <a:latin typeface="Book Antiqua"/>
              </a:rPr>
              <a:t>          </a:t>
            </a:r>
            <a:r>
              <a:rPr lang="ru-RU" sz="2800">
                <a:solidFill>
                  <a:srgbClr val="7030a0"/>
                </a:solidFill>
                <a:latin typeface="Book Antiqua"/>
              </a:rPr>
              <a:t>+</a:t>
            </a:r>
            <a:endParaRPr/>
          </a:p>
        </p:txBody>
      </p:sp>
      <p:sp>
        <p:nvSpPr>
          <p:cNvPr id="194" name="CustomShape 3"/>
          <p:cNvSpPr/>
          <p:nvPr/>
        </p:nvSpPr>
        <p:spPr>
          <a:xfrm>
            <a:off x="1500120" y="2214720"/>
            <a:ext cx="1356480" cy="213480"/>
          </a:xfrm>
          <a:prstGeom prst="rightArrow">
            <a:avLst>
              <a:gd fmla="val 3240" name="adj1"/>
              <a:gd fmla="val 1080" name="adj2"/>
            </a:avLst>
          </a:prstGeom>
          <a:solidFill>
            <a:srgbClr val="7030a0"/>
          </a:solidFill>
          <a:ln w="25560">
            <a:solidFill>
              <a:srgbClr val="6d869b"/>
            </a:solidFill>
            <a:round/>
          </a:ln>
        </p:spPr>
      </p:sp>
      <p:sp>
        <p:nvSpPr>
          <p:cNvPr id="195" name="CustomShape 4"/>
          <p:cNvSpPr/>
          <p:nvPr/>
        </p:nvSpPr>
        <p:spPr>
          <a:xfrm>
            <a:off x="2357280" y="5000760"/>
            <a:ext cx="1213560" cy="213480"/>
          </a:xfrm>
          <a:prstGeom prst="rightArrow">
            <a:avLst>
              <a:gd fmla="val 3240" name="adj1"/>
              <a:gd fmla="val 1080" name="adj2"/>
            </a:avLst>
          </a:prstGeom>
          <a:solidFill>
            <a:srgbClr val="002060"/>
          </a:solidFill>
          <a:ln w="25560">
            <a:solidFill>
              <a:srgbClr val="6d869b"/>
            </a:solidFill>
            <a:round/>
          </a:ln>
        </p:spPr>
      </p:sp>
    </p:spTree>
  </p:cSld>
  <p:transition spd="slow">
    <p:push dir="u"/>
  </p:transition>
  <p:timing>
    <p:tnLst>
      <p:par>
        <p:cTn dur="indefinite" id="305" nodeType="tmRoot" restart="never">
          <p:childTnLst>
            <p:seq>
              <p:cTn dur="indefinite" id="306" nodeType="mainSeq">
                <p:childTnLst>
                  <p:par>
                    <p:cTn fill="hold" id="307">
                      <p:stCondLst>
                        <p:cond delay="indefinite"/>
                      </p:stCondLst>
                      <p:childTnLst>
                        <p:par>
                          <p:cTn fill="hold" id="308">
                            <p:stCondLst>
                              <p:cond delay="0"/>
                            </p:stCondLst>
                            <p:childTnLst>
                              <p:par>
                                <p:cTn fill="hold" id="309" nodeType="clickEffect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1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pRg end="124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out">
                                      <p:cBhvr additive="repl">
                                        <p:cTn dur="500" fill="freeze" id="311"/>
                                        <p:tgtEl>
                                          <p:spTgt spid="192">
                                            <p:txEl>
                                              <p:pRg end="124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312">
                      <p:stCondLst>
                        <p:cond delay="indefinite"/>
                      </p:stCondLst>
                      <p:childTnLst>
                        <p:par>
                          <p:cTn fill="hold" id="313">
                            <p:stCondLst>
                              <p:cond delay="0"/>
                            </p:stCondLst>
                            <p:childTnLst>
                              <p:par>
                                <p:cTn fill="hold" id="314" nodeType="clickEffect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1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pRg end="343" st="34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out">
                                      <p:cBhvr additive="repl">
                                        <p:cTn dur="500" fill="freeze" id="316"/>
                                        <p:tgtEl>
                                          <p:spTgt spid="192">
                                            <p:txEl>
                                              <p:pRg end="343" st="34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317">
                      <p:stCondLst>
                        <p:cond delay="indefinite"/>
                      </p:stCondLst>
                      <p:childTnLst>
                        <p:par>
                          <p:cTn fill="hold" id="318">
                            <p:stCondLst>
                              <p:cond delay="0"/>
                            </p:stCondLst>
                            <p:childTnLst>
                              <p:par>
                                <p:cTn fill="hold" id="319" nodeType="clickEffect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2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pRg end="343" st="34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out">
                                      <p:cBhvr additive="repl">
                                        <p:cTn dur="500" fill="freeze" id="321"/>
                                        <p:tgtEl>
                                          <p:spTgt spid="192">
                                            <p:txEl>
                                              <p:pRg end="343" st="34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322">
                      <p:stCondLst>
                        <p:cond delay="indefinite"/>
                      </p:stCondLst>
                      <p:childTnLst>
                        <p:par>
                          <p:cTn fill="hold" id="323">
                            <p:stCondLst>
                              <p:cond delay="0"/>
                            </p:stCondLst>
                            <p:childTnLst>
                              <p:par>
                                <p:cTn fill="hold" id="324" nodeType="clickEffect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2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pRg end="343" st="34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out">
                                      <p:cBhvr additive="repl">
                                        <p:cTn dur="500" fill="freeze" id="326"/>
                                        <p:tgtEl>
                                          <p:spTgt spid="192">
                                            <p:txEl>
                                              <p:pRg end="343" st="34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CustomShape 1"/>
          <p:cNvSpPr/>
          <p:nvPr/>
        </p:nvSpPr>
        <p:spPr>
          <a:xfrm>
            <a:off x="357120" y="285840"/>
            <a:ext cx="8571960" cy="63864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b="1" lang="ru-RU" sz="3600">
                <a:solidFill>
                  <a:srgbClr val="002060"/>
                </a:solidFill>
                <a:latin typeface="Book Antiqua"/>
              </a:rPr>
              <a:t>Проверь себя!</a:t>
            </a:r>
            <a:endParaRPr/>
          </a:p>
        </p:txBody>
      </p:sp>
      <p:sp>
        <p:nvSpPr>
          <p:cNvPr id="197" name="CustomShape 2"/>
          <p:cNvSpPr/>
          <p:nvPr/>
        </p:nvSpPr>
        <p:spPr>
          <a:xfrm>
            <a:off x="142920" y="1285920"/>
            <a:ext cx="8857440" cy="703944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400">
                <a:solidFill>
                  <a:srgbClr val="c00000"/>
                </a:solidFill>
                <a:latin typeface="Book Antiqua"/>
              </a:rPr>
              <a:t>Задание № 1</a:t>
            </a:r>
            <a:r>
              <a:rPr lang="ru-RU" sz="2400">
                <a:solidFill>
                  <a:srgbClr val="000000"/>
                </a:solidFill>
                <a:latin typeface="Book Antiqua"/>
              </a:rPr>
              <a:t>.Составьте полные электронные формулы:</a:t>
            </a:r>
            <a:endParaRPr/>
          </a:p>
          <a:p>
            <a:r>
              <a:rPr lang="ru-RU" sz="2400">
                <a:solidFill>
                  <a:srgbClr val="000000"/>
                </a:solidFill>
                <a:latin typeface="Book Antiqua"/>
              </a:rPr>
              <a:t>а) для катионов </a:t>
            </a:r>
            <a:r>
              <a:rPr lang="ru-RU" sz="2400">
                <a:solidFill>
                  <a:srgbClr val="002060"/>
                </a:solidFill>
                <a:latin typeface="Book Antiqua"/>
              </a:rPr>
              <a:t>Li+; Mg²+; Al³+</a:t>
            </a:r>
            <a:r>
              <a:rPr lang="ru-RU" sz="2400">
                <a:solidFill>
                  <a:srgbClr val="000000"/>
                </a:solidFill>
                <a:latin typeface="Book Antiqua"/>
              </a:rPr>
              <a:t>;б) для анионов </a:t>
            </a:r>
            <a:r>
              <a:rPr lang="ru-RU" sz="2400">
                <a:solidFill>
                  <a:srgbClr val="002060"/>
                </a:solidFill>
                <a:latin typeface="Book Antiqua"/>
              </a:rPr>
              <a:t>N ³¯; Cl ¯; S ²¯</a:t>
            </a:r>
            <a:r>
              <a:rPr lang="ru-RU" sz="2400">
                <a:solidFill>
                  <a:srgbClr val="000000"/>
                </a:solidFill>
                <a:latin typeface="Book Antiqua"/>
              </a:rPr>
              <a:t>.</a:t>
            </a:r>
            <a:endParaRPr/>
          </a:p>
          <a:p>
            <a:endParaRPr/>
          </a:p>
          <a:p>
            <a:r>
              <a:rPr lang="ru-RU" sz="2400">
                <a:solidFill>
                  <a:srgbClr val="c00000"/>
                </a:solidFill>
                <a:latin typeface="Book Antiqua"/>
              </a:rPr>
              <a:t>Задание № 2</a:t>
            </a:r>
            <a:r>
              <a:rPr lang="ru-RU" sz="2400">
                <a:solidFill>
                  <a:srgbClr val="000000"/>
                </a:solidFill>
                <a:latin typeface="Book Antiqua"/>
              </a:rPr>
              <a:t>. Установите, возможно ли (да, нет) с точки зрения строения атомов образование ионов:         а) О³¯; б) О²¯.</a:t>
            </a:r>
            <a:endParaRPr/>
          </a:p>
          <a:p>
            <a:endParaRPr/>
          </a:p>
          <a:p>
            <a:r>
              <a:rPr lang="ru-RU" sz="2400">
                <a:solidFill>
                  <a:srgbClr val="c00000"/>
                </a:solidFill>
                <a:latin typeface="Book Antiqua"/>
              </a:rPr>
              <a:t>Задание № 3 </a:t>
            </a:r>
            <a:r>
              <a:rPr lang="ru-RU" sz="2400">
                <a:solidFill>
                  <a:srgbClr val="000000"/>
                </a:solidFill>
                <a:latin typeface="Book Antiqua"/>
              </a:rPr>
              <a:t>тест  </a:t>
            </a:r>
            <a:r>
              <a:rPr b="1" lang="ru-RU" sz="2400">
                <a:solidFill>
                  <a:srgbClr val="c00000"/>
                </a:solidFill>
                <a:latin typeface="Book Antiqua"/>
              </a:rPr>
              <a:t>(5 – 7 мин.)</a:t>
            </a:r>
            <a:endParaRPr/>
          </a:p>
          <a:p>
            <a:pPr>
              <a:buFont typeface="StarSymbol"/>
              <a:buAutoNum type="arabicPeriod"/>
            </a:pPr>
            <a:r>
              <a:rPr lang="ru-RU" sz="2400">
                <a:solidFill>
                  <a:srgbClr val="000000"/>
                </a:solidFill>
                <a:latin typeface="Book Antiqua"/>
              </a:rPr>
              <a:t>Четырехэлементарное вещество:</a:t>
            </a:r>
            <a:endParaRPr/>
          </a:p>
          <a:p>
            <a:r>
              <a:rPr lang="ru-RU" sz="2400">
                <a:solidFill>
                  <a:srgbClr val="000000"/>
                </a:solidFill>
                <a:latin typeface="Book Antiqua"/>
              </a:rPr>
              <a:t>а) нитрат аммония; б) гидроортофосфат магния; в) фруктоза;</a:t>
            </a:r>
            <a:endParaRPr/>
          </a:p>
          <a:p>
            <a:r>
              <a:rPr lang="ru-RU" sz="2400">
                <a:solidFill>
                  <a:srgbClr val="000000"/>
                </a:solidFill>
                <a:latin typeface="Book Antiqua"/>
              </a:rPr>
              <a:t>г) хлорбензол.</a:t>
            </a:r>
            <a:endParaRPr/>
          </a:p>
          <a:p>
            <a:pPr>
              <a:buFont typeface="StarSymbol"/>
              <a:buAutoNum type="arabicPeriod"/>
            </a:pPr>
            <a:r>
              <a:rPr lang="ru-RU" sz="2400">
                <a:solidFill>
                  <a:srgbClr val="000000"/>
                </a:solidFill>
                <a:latin typeface="Book Antiqua"/>
              </a:rPr>
              <a:t>Название элемента с электронной формулой атома [Ar]3d²4s² - это   а) селен; б) алюминий;  в) цинк;  г) титан.</a:t>
            </a:r>
            <a:endParaRPr/>
          </a:p>
          <a:p>
            <a:pPr>
              <a:buFont typeface="StarSymbol"/>
              <a:buAutoNum type="arabicPeriod"/>
            </a:pPr>
            <a:r>
              <a:rPr lang="ru-RU" sz="2400">
                <a:solidFill>
                  <a:srgbClr val="000000"/>
                </a:solidFill>
                <a:latin typeface="Book Antiqua"/>
              </a:rPr>
              <a:t>Укажите общее число электронов в частицах  а) Ве²+, Cl¯ ;    б) Na+, S²¯; в) Н+, Р³¯</a:t>
            </a:r>
            <a:endParaRPr/>
          </a:p>
          <a:p>
            <a:endParaRPr/>
          </a:p>
          <a:p>
            <a:endParaRPr/>
          </a:p>
          <a:p>
            <a:endParaRPr/>
          </a:p>
        </p:txBody>
      </p:sp>
    </p:spTree>
  </p:cSld>
  <p:transition spd="slow">
    <p:push dir="u"/>
  </p:transition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CustomShape 1"/>
          <p:cNvSpPr/>
          <p:nvPr/>
        </p:nvSpPr>
        <p:spPr>
          <a:xfrm>
            <a:off x="611640" y="620640"/>
            <a:ext cx="8208360" cy="405144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lang="ru-RU" sz="3600">
                <a:solidFill>
                  <a:srgbClr val="7030a0"/>
                </a:solidFill>
                <a:latin typeface="Book Antiqua"/>
              </a:rPr>
              <a:t>Ответы </a:t>
            </a:r>
            <a:endParaRPr/>
          </a:p>
          <a:p>
            <a:pPr algn="ctr"/>
            <a:r>
              <a:rPr lang="ru-RU" sz="2800">
                <a:solidFill>
                  <a:srgbClr val="000000"/>
                </a:solidFill>
                <a:latin typeface="Book Antiqua"/>
              </a:rPr>
              <a:t>тест (задание № 3):</a:t>
            </a:r>
            <a:endParaRPr/>
          </a:p>
          <a:p>
            <a:pPr algn="ctr"/>
            <a:endParaRPr/>
          </a:p>
          <a:p>
            <a:pPr algn="ctr">
              <a:buFont typeface="StarSymbol"/>
              <a:buAutoNum type="arabicPeriod"/>
            </a:pPr>
            <a:r>
              <a:rPr lang="ru-RU" sz="2800">
                <a:solidFill>
                  <a:srgbClr val="000000"/>
                </a:solidFill>
                <a:latin typeface="Book Antiqua"/>
              </a:rPr>
              <a:t>б)</a:t>
            </a:r>
            <a:endParaRPr/>
          </a:p>
          <a:p>
            <a:pPr algn="ctr">
              <a:buFont typeface="StarSymbol"/>
              <a:buAutoNum type="arabicPeriod"/>
            </a:pPr>
            <a:r>
              <a:rPr lang="ru-RU" sz="2800">
                <a:solidFill>
                  <a:srgbClr val="000000"/>
                </a:solidFill>
                <a:latin typeface="Book Antiqua"/>
              </a:rPr>
              <a:t>г)</a:t>
            </a:r>
            <a:endParaRPr/>
          </a:p>
          <a:p>
            <a:pPr algn="ctr">
              <a:buFont typeface="StarSymbol"/>
              <a:buAutoNum type="arabicPeriod"/>
            </a:pPr>
            <a:r>
              <a:rPr lang="ru-RU" sz="2800">
                <a:solidFill>
                  <a:srgbClr val="000000"/>
                </a:solidFill>
                <a:latin typeface="Book Antiqua"/>
              </a:rPr>
              <a:t>а) 20;  б) 28;  в) 18</a:t>
            </a:r>
            <a:endParaRPr/>
          </a:p>
          <a:p>
            <a:pPr algn="ctr"/>
            <a:endParaRPr/>
          </a:p>
          <a:p>
            <a:pPr algn="ctr"/>
            <a:endParaRPr/>
          </a:p>
          <a:p>
            <a:pPr algn="ctr"/>
            <a:endParaRPr/>
          </a:p>
        </p:txBody>
      </p:sp>
    </p:spTree>
  </p:cSld>
  <p:transition spd="slow">
    <p:push dir="u"/>
  </p:transition>
  <p:timing>
    <p:tnLst>
      <p:par>
        <p:cTn dur="indefinite" id="327" nodeType="tmRoot" restart="never">
          <p:childTnLst>
            <p:seq>
              <p:cTn dur="indefinite" id="328" nodeType="mainSeq">
                <p:childTnLst>
                  <p:par>
                    <p:cTn fill="hold" id="329">
                      <p:stCondLst>
                        <p:cond delay="indefinite"/>
                      </p:stCondLst>
                      <p:childTnLst>
                        <p:par>
                          <p:cTn fill="hold" id="330">
                            <p:stCondLst>
                              <p:cond delay="0"/>
                            </p:stCondLst>
                            <p:childTnLst>
                              <p:par>
                                <p:cTn fill="hold" id="331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3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>
                                            <p:txEl>
                                              <p:pRg end="60" st="6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333"/>
                                        <p:tgtEl>
                                          <p:spTgt spid="198">
                                            <p:txEl>
                                              <p:pRg end="60" st="6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334"/>
                                        <p:tgtEl>
                                          <p:spTgt spid="198">
                                            <p:txEl>
                                              <p:pRg end="60" st="6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335">
                      <p:stCondLst>
                        <p:cond delay="indefinite"/>
                      </p:stCondLst>
                      <p:childTnLst>
                        <p:par>
                          <p:cTn fill="hold" id="336">
                            <p:stCondLst>
                              <p:cond delay="0"/>
                            </p:stCondLst>
                            <p:childTnLst>
                              <p:par>
                                <p:cTn fill="hold" id="337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3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>
                                            <p:txEl>
                                              <p:pRg end="60" st="6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339"/>
                                        <p:tgtEl>
                                          <p:spTgt spid="198">
                                            <p:txEl>
                                              <p:pRg end="60" st="6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340"/>
                                        <p:tgtEl>
                                          <p:spTgt spid="198">
                                            <p:txEl>
                                              <p:pRg end="60" st="6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341">
                      <p:stCondLst>
                        <p:cond delay="indefinite"/>
                      </p:stCondLst>
                      <p:childTnLst>
                        <p:par>
                          <p:cTn fill="hold" id="342">
                            <p:stCondLst>
                              <p:cond delay="0"/>
                            </p:stCondLst>
                            <p:childTnLst>
                              <p:par>
                                <p:cTn fill="hold" id="343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4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>
                                            <p:txEl>
                                              <p:pRg end="60" st="6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345"/>
                                        <p:tgtEl>
                                          <p:spTgt spid="198">
                                            <p:txEl>
                                              <p:pRg end="60" st="6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346"/>
                                        <p:tgtEl>
                                          <p:spTgt spid="198">
                                            <p:txEl>
                                              <p:pRg end="60" st="6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CustomShape 1"/>
          <p:cNvSpPr/>
          <p:nvPr/>
        </p:nvSpPr>
        <p:spPr>
          <a:xfrm>
            <a:off x="500040" y="1500120"/>
            <a:ext cx="8071920" cy="350208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lang="ru-RU" sz="3200">
                <a:solidFill>
                  <a:srgbClr val="7030a0"/>
                </a:solidFill>
                <a:latin typeface="Book Antiqua"/>
              </a:rPr>
              <a:t>Химия </a:t>
            </a:r>
            <a:r>
              <a:rPr lang="ru-RU" sz="3200">
                <a:solidFill>
                  <a:srgbClr val="000000"/>
                </a:solidFill>
                <a:latin typeface="Book Antiqua"/>
              </a:rPr>
              <a:t>– наука о веществах, их свойствах и превращениях.</a:t>
            </a:r>
            <a:endParaRPr/>
          </a:p>
          <a:p>
            <a:pPr algn="ctr"/>
            <a:endParaRPr/>
          </a:p>
          <a:p>
            <a:pPr algn="ctr"/>
            <a:endParaRPr/>
          </a:p>
          <a:p>
            <a:pPr algn="ctr"/>
            <a:endParaRPr/>
          </a:p>
          <a:p>
            <a:pPr algn="ctr"/>
            <a:endParaRPr/>
          </a:p>
          <a:p>
            <a:pPr algn="ctr"/>
            <a:r>
              <a:rPr lang="ru-RU" sz="3200">
                <a:solidFill>
                  <a:srgbClr val="002060"/>
                </a:solidFill>
                <a:latin typeface="Book Antiqua"/>
              </a:rPr>
              <a:t> </a:t>
            </a:r>
            <a:endParaRPr/>
          </a:p>
        </p:txBody>
      </p:sp>
      <p:sp>
        <p:nvSpPr>
          <p:cNvPr id="44" name="CustomShape 2"/>
          <p:cNvSpPr/>
          <p:nvPr/>
        </p:nvSpPr>
        <p:spPr>
          <a:xfrm>
            <a:off x="214200" y="4214880"/>
            <a:ext cx="2642400" cy="1142280"/>
          </a:xfrm>
          <a:prstGeom prst="rect">
            <a:avLst/>
          </a:prstGeom>
          <a:solidFill>
            <a:srgbClr val="ffc000"/>
          </a:solidFill>
          <a:ln w="25560">
            <a:solidFill>
              <a:srgbClr val="6d869b"/>
            </a:solidFill>
            <a:round/>
          </a:ln>
        </p:spPr>
      </p:sp>
      <p:sp>
        <p:nvSpPr>
          <p:cNvPr id="45" name="CustomShape 3"/>
          <p:cNvSpPr/>
          <p:nvPr/>
        </p:nvSpPr>
        <p:spPr>
          <a:xfrm>
            <a:off x="4071960" y="4214880"/>
            <a:ext cx="2928240" cy="1142280"/>
          </a:xfrm>
          <a:prstGeom prst="rect">
            <a:avLst/>
          </a:prstGeom>
          <a:solidFill>
            <a:srgbClr val="ffc000"/>
          </a:solidFill>
          <a:ln w="25560">
            <a:solidFill>
              <a:srgbClr val="6d869b"/>
            </a:solidFill>
            <a:round/>
          </a:ln>
        </p:spPr>
      </p:sp>
      <p:sp>
        <p:nvSpPr>
          <p:cNvPr id="46" name="CustomShape 4"/>
          <p:cNvSpPr/>
          <p:nvPr/>
        </p:nvSpPr>
        <p:spPr>
          <a:xfrm>
            <a:off x="357120" y="4286160"/>
            <a:ext cx="2428200" cy="118728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lang="ru-RU" sz="2400">
                <a:solidFill>
                  <a:srgbClr val="000000"/>
                </a:solidFill>
                <a:latin typeface="Book Antiqua"/>
              </a:rPr>
              <a:t>Неорганическая</a:t>
            </a:r>
            <a:endParaRPr/>
          </a:p>
          <a:p>
            <a:pPr algn="ctr"/>
            <a:r>
              <a:rPr lang="ru-RU" sz="2400">
                <a:solidFill>
                  <a:srgbClr val="000000"/>
                </a:solidFill>
                <a:latin typeface="Book Antiqua"/>
              </a:rPr>
              <a:t>химия </a:t>
            </a:r>
            <a:endParaRPr/>
          </a:p>
        </p:txBody>
      </p:sp>
      <p:sp>
        <p:nvSpPr>
          <p:cNvPr id="47" name="CustomShape 5"/>
          <p:cNvSpPr/>
          <p:nvPr/>
        </p:nvSpPr>
        <p:spPr>
          <a:xfrm>
            <a:off x="4214880" y="4286160"/>
            <a:ext cx="2785320" cy="82152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lang="ru-RU" sz="2400">
                <a:solidFill>
                  <a:srgbClr val="000000"/>
                </a:solidFill>
                <a:latin typeface="Book Antiqua"/>
              </a:rPr>
              <a:t>Органическая</a:t>
            </a:r>
            <a:endParaRPr/>
          </a:p>
          <a:p>
            <a:pPr algn="ctr"/>
            <a:r>
              <a:rPr lang="ru-RU" sz="2400">
                <a:solidFill>
                  <a:srgbClr val="000000"/>
                </a:solidFill>
                <a:latin typeface="Book Antiqua"/>
              </a:rPr>
              <a:t>химия</a:t>
            </a:r>
            <a:endParaRPr/>
          </a:p>
        </p:txBody>
      </p:sp>
      <p:sp>
        <p:nvSpPr>
          <p:cNvPr id="48" name="CustomShape 6"/>
          <p:cNvSpPr/>
          <p:nvPr/>
        </p:nvSpPr>
        <p:spPr>
          <a:xfrm>
            <a:off x="428760" y="2857320"/>
            <a:ext cx="2714040" cy="455760"/>
          </a:xfrm>
          <a:prstGeom prst="rect">
            <a:avLst/>
          </a:prstGeom>
          <a:solidFill>
            <a:srgbClr val="c9cdb3"/>
          </a:solidFill>
        </p:spPr>
        <p:txBody>
          <a:bodyPr bIns="45000" lIns="90000" rIns="90000" tIns="45000"/>
          <a:p>
            <a:pPr algn="ctr"/>
            <a:r>
              <a:rPr lang="ru-RU" sz="2400">
                <a:solidFill>
                  <a:srgbClr val="ff0000"/>
                </a:solidFill>
                <a:latin typeface="Book Antiqua"/>
              </a:rPr>
              <a:t>По признакам</a:t>
            </a:r>
            <a:endParaRPr/>
          </a:p>
        </p:txBody>
      </p:sp>
    </p:spTree>
  </p:cSld>
  <p:transition spd="slow">
    <p:push dir="u"/>
  </p:transition>
  <p:timing>
    <p:tnLst>
      <p:par>
        <p:cTn dur="indefinite" id="13" nodeType="tmRoot" restart="never">
          <p:childTnLst>
            <p:seq>
              <p:cTn dur="indefinite" id="14" nodeType="mainSeq">
                <p:childTnLst>
                  <p:par>
                    <p:cTn fill="hold" id="15">
                      <p:stCondLst>
                        <p:cond delay="indefinite"/>
                      </p:stCondLst>
                      <p:childTnLst>
                        <p:par>
                          <p:cTn fill="hold" id="16">
                            <p:stCondLst>
                              <p:cond delay="0"/>
                            </p:stCondLst>
                            <p:childTnLst>
                              <p:par>
                                <p:cTn fill="hold" id="17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19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2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1">
                      <p:stCondLst>
                        <p:cond delay="indefinite"/>
                      </p:stCondLst>
                      <p:childTnLst>
                        <p:par>
                          <p:cTn fill="hold" id="22">
                            <p:stCondLst>
                              <p:cond delay="0"/>
                            </p:stCondLst>
                            <p:childTnLst>
                              <p:par>
                                <p:cTn fill="hold" id="23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end="13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25"/>
                                        <p:tgtEl>
                                          <p:spTgt spid="48">
                                            <p:txEl>
                                              <p:pRg end="13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26"/>
                                        <p:tgtEl>
                                          <p:spTgt spid="48">
                                            <p:txEl>
                                              <p:pRg end="13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7">
                      <p:stCondLst>
                        <p:cond delay="indefinite"/>
                      </p:stCondLst>
                      <p:childTnLst>
                        <p:par>
                          <p:cTn fill="hold" id="28">
                            <p:stCondLst>
                              <p:cond delay="0"/>
                            </p:stCondLst>
                            <p:childTnLst>
                              <p:par>
                                <p:cTn fill="hold" id="29" nodeType="clickEffect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out">
                                      <p:cBhvr additive="repl">
                                        <p:cTn dur="500" fill="freeze" id="31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32">
                      <p:stCondLst>
                        <p:cond delay="indefinite"/>
                      </p:stCondLst>
                      <p:childTnLst>
                        <p:par>
                          <p:cTn fill="hold" id="33">
                            <p:stCondLst>
                              <p:cond delay="0"/>
                            </p:stCondLst>
                            <p:childTnLst>
                              <p:par>
                                <p:cTn fill="hold" id="34" nodeType="clickEffect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out">
                                      <p:cBhvr additive="repl">
                                        <p:cTn dur="500" fill="freeze" id="36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CustomShape 1"/>
          <p:cNvSpPr/>
          <p:nvPr/>
        </p:nvSpPr>
        <p:spPr>
          <a:xfrm>
            <a:off x="0" y="0"/>
            <a:ext cx="9035640" cy="155232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lang="ru-RU" sz="3200">
                <a:solidFill>
                  <a:srgbClr val="002060"/>
                </a:solidFill>
                <a:latin typeface="Book Antiqua"/>
              </a:rPr>
              <a:t>Вещество </a:t>
            </a:r>
            <a:r>
              <a:rPr lang="ru-RU" sz="3200">
                <a:solidFill>
                  <a:srgbClr val="000000"/>
                </a:solidFill>
                <a:latin typeface="Book Antiqua"/>
              </a:rPr>
              <a:t>– это форма существования материальных объектов, способная проявлять определенный набор химических свойств.</a:t>
            </a:r>
            <a:endParaRPr/>
          </a:p>
        </p:txBody>
      </p:sp>
      <p:sp>
        <p:nvSpPr>
          <p:cNvPr id="50" name="CustomShape 2"/>
          <p:cNvSpPr/>
          <p:nvPr/>
        </p:nvSpPr>
        <p:spPr>
          <a:xfrm>
            <a:off x="200520" y="3570840"/>
            <a:ext cx="2714040" cy="1713960"/>
          </a:xfrm>
          <a:prstGeom prst="rect">
            <a:avLst/>
          </a:prstGeom>
          <a:solidFill>
            <a:srgbClr val="ffc000"/>
          </a:solidFill>
          <a:ln w="25560">
            <a:solidFill>
              <a:srgbClr val="6d869b"/>
            </a:solidFill>
            <a:round/>
          </a:ln>
        </p:spPr>
      </p:sp>
      <p:sp>
        <p:nvSpPr>
          <p:cNvPr id="51" name="CustomShape 3"/>
          <p:cNvSpPr/>
          <p:nvPr/>
        </p:nvSpPr>
        <p:spPr>
          <a:xfrm>
            <a:off x="3821760" y="4300920"/>
            <a:ext cx="3357000" cy="2526480"/>
          </a:xfrm>
          <a:prstGeom prst="rect">
            <a:avLst/>
          </a:prstGeom>
          <a:solidFill>
            <a:srgbClr val="ffc000"/>
          </a:solidFill>
          <a:ln w="25560">
            <a:solidFill>
              <a:srgbClr val="6d869b"/>
            </a:solidFill>
            <a:round/>
          </a:ln>
        </p:spPr>
      </p:sp>
      <p:sp>
        <p:nvSpPr>
          <p:cNvPr id="52" name="CustomShape 4"/>
          <p:cNvSpPr/>
          <p:nvPr/>
        </p:nvSpPr>
        <p:spPr>
          <a:xfrm>
            <a:off x="343440" y="3474000"/>
            <a:ext cx="2571120" cy="191880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b="1" lang="ru-RU" sz="2400">
                <a:solidFill>
                  <a:srgbClr val="002060"/>
                </a:solidFill>
                <a:latin typeface="Book Antiqua"/>
              </a:rPr>
              <a:t>Простые </a:t>
            </a:r>
            <a:r>
              <a:rPr lang="ru-RU" sz="2400">
                <a:solidFill>
                  <a:srgbClr val="002060"/>
                </a:solidFill>
                <a:latin typeface="Book Antiqua"/>
              </a:rPr>
              <a:t>:</a:t>
            </a:r>
            <a:endParaRPr/>
          </a:p>
          <a:p>
            <a:pPr algn="ctr"/>
            <a:r>
              <a:rPr lang="ru-RU" sz="2400">
                <a:solidFill>
                  <a:srgbClr val="000000"/>
                </a:solidFill>
                <a:latin typeface="Book Antiqua"/>
              </a:rPr>
              <a:t>Металлы</a:t>
            </a:r>
            <a:endParaRPr/>
          </a:p>
          <a:p>
            <a:pPr algn="ctr"/>
            <a:r>
              <a:rPr lang="ru-RU" sz="2400">
                <a:solidFill>
                  <a:srgbClr val="000000"/>
                </a:solidFill>
                <a:latin typeface="Book Antiqua"/>
              </a:rPr>
              <a:t>                           </a:t>
            </a:r>
            <a:endParaRPr/>
          </a:p>
          <a:p>
            <a:pPr algn="ctr"/>
            <a:r>
              <a:rPr lang="ru-RU" sz="2400">
                <a:solidFill>
                  <a:srgbClr val="000000"/>
                </a:solidFill>
                <a:latin typeface="Book Antiqua"/>
              </a:rPr>
              <a:t>            </a:t>
            </a:r>
            <a:r>
              <a:rPr lang="ru-RU" sz="2400">
                <a:solidFill>
                  <a:srgbClr val="000000"/>
                </a:solidFill>
                <a:latin typeface="Book Antiqua"/>
              </a:rPr>
              <a:t>Неметаллы </a:t>
            </a:r>
            <a:endParaRPr/>
          </a:p>
        </p:txBody>
      </p:sp>
      <p:sp>
        <p:nvSpPr>
          <p:cNvPr id="53" name="CustomShape 5"/>
          <p:cNvSpPr/>
          <p:nvPr/>
        </p:nvSpPr>
        <p:spPr>
          <a:xfrm>
            <a:off x="3786120" y="4428000"/>
            <a:ext cx="3357000" cy="265032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b="1" lang="ru-RU" sz="2400">
                <a:solidFill>
                  <a:srgbClr val="002060"/>
                </a:solidFill>
                <a:latin typeface="Book Antiqua"/>
              </a:rPr>
              <a:t>Сложные</a:t>
            </a:r>
            <a:r>
              <a:rPr lang="ru-RU" sz="2400">
                <a:solidFill>
                  <a:srgbClr val="002060"/>
                </a:solidFill>
                <a:latin typeface="Book Antiqua"/>
              </a:rPr>
              <a:t>:</a:t>
            </a:r>
            <a:endParaRPr/>
          </a:p>
          <a:p>
            <a:pPr algn="ctr"/>
            <a:r>
              <a:rPr lang="ru-RU" sz="2400">
                <a:solidFill>
                  <a:srgbClr val="000000"/>
                </a:solidFill>
                <a:latin typeface="Book Antiqua"/>
              </a:rPr>
              <a:t>Оксиды </a:t>
            </a:r>
            <a:endParaRPr/>
          </a:p>
          <a:p>
            <a:pPr algn="ctr"/>
            <a:r>
              <a:rPr lang="ru-RU" sz="2400">
                <a:solidFill>
                  <a:srgbClr val="000000"/>
                </a:solidFill>
                <a:latin typeface="Book Antiqua"/>
              </a:rPr>
              <a:t>       </a:t>
            </a:r>
            <a:r>
              <a:rPr lang="ru-RU" sz="2400">
                <a:solidFill>
                  <a:srgbClr val="000000"/>
                </a:solidFill>
                <a:latin typeface="Book Antiqua"/>
              </a:rPr>
              <a:t>Соли </a:t>
            </a:r>
            <a:endParaRPr/>
          </a:p>
          <a:p>
            <a:pPr algn="ctr"/>
            <a:r>
              <a:rPr lang="ru-RU" sz="2400">
                <a:solidFill>
                  <a:srgbClr val="000000"/>
                </a:solidFill>
                <a:latin typeface="Book Antiqua"/>
              </a:rPr>
              <a:t>           </a:t>
            </a:r>
            <a:r>
              <a:rPr lang="ru-RU" sz="2400">
                <a:solidFill>
                  <a:srgbClr val="000000"/>
                </a:solidFill>
                <a:latin typeface="Book Antiqua"/>
              </a:rPr>
              <a:t>Кислоты </a:t>
            </a:r>
            <a:endParaRPr/>
          </a:p>
          <a:p>
            <a:pPr algn="ctr"/>
            <a:r>
              <a:rPr lang="ru-RU" sz="2400">
                <a:solidFill>
                  <a:srgbClr val="000000"/>
                </a:solidFill>
                <a:latin typeface="Book Antiqua"/>
              </a:rPr>
              <a:t>                   </a:t>
            </a:r>
            <a:r>
              <a:rPr lang="ru-RU" sz="2400">
                <a:solidFill>
                  <a:srgbClr val="000000"/>
                </a:solidFill>
                <a:latin typeface="Book Antiqua"/>
              </a:rPr>
              <a:t>Основания </a:t>
            </a:r>
            <a:endParaRPr/>
          </a:p>
          <a:p>
            <a:pPr algn="ctr"/>
            <a:r>
              <a:rPr lang="ru-RU" sz="2400">
                <a:solidFill>
                  <a:srgbClr val="000000"/>
                </a:solidFill>
                <a:latin typeface="Book Antiqua"/>
              </a:rPr>
              <a:t>Органические вещества</a:t>
            </a:r>
            <a:endParaRPr/>
          </a:p>
        </p:txBody>
      </p:sp>
      <p:sp>
        <p:nvSpPr>
          <p:cNvPr id="54" name="CustomShape 6"/>
          <p:cNvSpPr/>
          <p:nvPr/>
        </p:nvSpPr>
        <p:spPr>
          <a:xfrm>
            <a:off x="374760" y="1478880"/>
            <a:ext cx="4142520" cy="1571040"/>
          </a:xfrm>
          <a:prstGeom prst="rect">
            <a:avLst/>
          </a:prstGeom>
          <a:solidFill>
            <a:srgbClr val="ffc000"/>
          </a:solidFill>
          <a:ln w="25560">
            <a:solidFill>
              <a:srgbClr val="6d869b"/>
            </a:solidFill>
            <a:round/>
          </a:ln>
        </p:spPr>
      </p:sp>
      <p:sp>
        <p:nvSpPr>
          <p:cNvPr id="55" name="CustomShape 7"/>
          <p:cNvSpPr/>
          <p:nvPr/>
        </p:nvSpPr>
        <p:spPr>
          <a:xfrm>
            <a:off x="395640" y="1569600"/>
            <a:ext cx="4390200" cy="94320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b="1" lang="ru-RU" sz="3200">
                <a:solidFill>
                  <a:srgbClr val="002060"/>
                </a:solidFill>
                <a:latin typeface="Book Antiqua"/>
              </a:rPr>
              <a:t>Вещества </a:t>
            </a:r>
            <a:endParaRPr/>
          </a:p>
          <a:p>
            <a:pPr algn="ctr"/>
            <a:r>
              <a:rPr lang="ru-RU" sz="2400">
                <a:solidFill>
                  <a:srgbClr val="000000"/>
                </a:solidFill>
                <a:latin typeface="Book Antiqua"/>
              </a:rPr>
              <a:t>по составу (набору атомов)</a:t>
            </a:r>
            <a:endParaRPr/>
          </a:p>
        </p:txBody>
      </p:sp>
    </p:spTree>
  </p:cSld>
  <p:transition spd="slow">
    <p:push dir="u"/>
  </p:transition>
  <p:timing>
    <p:tnLst>
      <p:par>
        <p:cTn dur="indefinite" id="37" nodeType="tmRoot" restart="never">
          <p:childTnLst>
            <p:seq>
              <p:cTn dur="indefinite" id="38" nodeType="mainSeq">
                <p:childTnLst>
                  <p:par>
                    <p:cTn fill="hold" id="39">
                      <p:stCondLst>
                        <p:cond delay="indefinite"/>
                      </p:stCondLst>
                      <p:childTnLst>
                        <p:par>
                          <p:cTn fill="hold" id="40">
                            <p:stCondLst>
                              <p:cond delay="0"/>
                            </p:stCondLst>
                            <p:childTnLst>
                              <p:par>
                                <p:cTn fill="hold" id="41" nodeType="clickEffect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4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out">
                                      <p:cBhvr additive="repl">
                                        <p:cTn dur="500" fill="freeze" id="43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44">
                      <p:stCondLst>
                        <p:cond delay="indefinite"/>
                      </p:stCondLst>
                      <p:childTnLst>
                        <p:par>
                          <p:cTn fill="hold" id="45">
                            <p:stCondLst>
                              <p:cond delay="0"/>
                            </p:stCondLst>
                            <p:childTnLst>
                              <p:par>
                                <p:cTn fill="hold" id="46" nodeType="clickEffect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4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out">
                                      <p:cBhvr additive="repl">
                                        <p:cTn dur="500" fill="freeze" id="48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49">
                      <p:stCondLst>
                        <p:cond delay="indefinite"/>
                      </p:stCondLst>
                      <p:childTnLst>
                        <p:par>
                          <p:cTn fill="hold" id="50">
                            <p:stCondLst>
                              <p:cond delay="0"/>
                            </p:stCondLst>
                            <p:childTnLst>
                              <p:par>
                                <p:cTn fill="hold" id="51" nodeType="clickEffect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5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out">
                                      <p:cBhvr additive="repl">
                                        <p:cTn dur="500" fill="freeze" id="53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CustomShape 1"/>
          <p:cNvSpPr/>
          <p:nvPr/>
        </p:nvSpPr>
        <p:spPr>
          <a:xfrm>
            <a:off x="3384000" y="360000"/>
            <a:ext cx="5224680" cy="203976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b="1" lang="ru-RU" sz="3200">
                <a:solidFill>
                  <a:srgbClr val="7030a0"/>
                </a:solidFill>
                <a:latin typeface="Book Antiqua"/>
              </a:rPr>
              <a:t>Химические реакции </a:t>
            </a:r>
            <a:r>
              <a:rPr lang="ru-RU" sz="3200">
                <a:solidFill>
                  <a:srgbClr val="000000"/>
                </a:solidFill>
                <a:latin typeface="Book Antiqua"/>
              </a:rPr>
              <a:t>– это процессы превращения одних веществ в другие.</a:t>
            </a:r>
            <a:endParaRPr/>
          </a:p>
        </p:txBody>
      </p:sp>
      <p:sp>
        <p:nvSpPr>
          <p:cNvPr id="57" name="CustomShape 2"/>
          <p:cNvSpPr/>
          <p:nvPr/>
        </p:nvSpPr>
        <p:spPr>
          <a:xfrm>
            <a:off x="3276000" y="2500200"/>
            <a:ext cx="5510160" cy="82152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400">
                <a:solidFill>
                  <a:srgbClr val="000000"/>
                </a:solidFill>
                <a:latin typeface="Book Antiqua"/>
              </a:rPr>
              <a:t>Химические свойства веществ не зависят от агрегатного состояния.</a:t>
            </a:r>
            <a:endParaRPr/>
          </a:p>
        </p:txBody>
      </p:sp>
      <p:pic>
        <p:nvPicPr>
          <p:cNvPr descr="" id="58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179640" y="857160"/>
            <a:ext cx="2950200" cy="5733000"/>
          </a:xfrm>
          <a:prstGeom prst="rect">
            <a:avLst/>
          </a:prstGeom>
          <a:ln w="76320">
            <a:solidFill>
              <a:srgbClr val="ffc000"/>
            </a:solidFill>
            <a:miter/>
          </a:ln>
        </p:spPr>
      </p:pic>
      <p:pic>
        <p:nvPicPr>
          <p:cNvPr descr="" id="59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6005880" y="3428280"/>
            <a:ext cx="2519280" cy="3213720"/>
          </a:xfrm>
          <a:prstGeom prst="rect">
            <a:avLst/>
          </a:prstGeom>
          <a:ln w="76320">
            <a:solidFill>
              <a:srgbClr val="ffc000"/>
            </a:solidFill>
            <a:miter/>
          </a:ln>
        </p:spPr>
      </p:pic>
    </p:spTree>
  </p:cSld>
  <p:transition spd="slow">
    <p:push dir="u"/>
  </p:transition>
  <p:timing>
    <p:tnLst>
      <p:par>
        <p:cTn dur="indefinite" id="54" nodeType="tmRoot" restart="never">
          <p:childTnLst>
            <p:seq>
              <p:cTn dur="indefinite" id="55" nodeType="mainSeq">
                <p:childTnLst>
                  <p:par>
                    <p:cTn fill="hold" id="56">
                      <p:stCondLst>
                        <p:cond delay="indefinite"/>
                      </p:stCondLst>
                      <p:childTnLst>
                        <p:par>
                          <p:cTn fill="hold" id="57">
                            <p:stCondLst>
                              <p:cond delay="0"/>
                            </p:stCondLst>
                            <p:childTnLst>
                              <p:par>
                                <p:cTn fill="hold" id="58" nodeType="clickEffect" presetClass="exit" presetID="52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in">
                                      <p:cBhvr additive="repl">
                                        <p:cTn dur="1000" fill="freeze" id="59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 id="60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61">
                      <p:stCondLst>
                        <p:cond delay="indefinite"/>
                      </p:stCondLst>
                      <p:childTnLst>
                        <p:par>
                          <p:cTn fill="hold" id="62">
                            <p:stCondLst>
                              <p:cond delay="0"/>
                            </p:stCondLst>
                            <p:childTnLst>
                              <p:par>
                                <p:cTn fill="hold" id="63" nodeType="clickEffect" presetClass="exit" presetID="52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in">
                                      <p:cBhvr additive="repl">
                                        <p:cTn dur="1000" fill="freeze" id="64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 id="65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CustomShape 1"/>
          <p:cNvSpPr/>
          <p:nvPr/>
        </p:nvSpPr>
        <p:spPr>
          <a:xfrm>
            <a:off x="785880" y="428760"/>
            <a:ext cx="8071920" cy="57744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b="1" lang="ru-RU" sz="3200">
                <a:solidFill>
                  <a:srgbClr val="002060"/>
                </a:solidFill>
                <a:latin typeface="Book Antiqua"/>
              </a:rPr>
              <a:t>Состав вещества.</a:t>
            </a:r>
            <a:endParaRPr/>
          </a:p>
        </p:txBody>
      </p:sp>
      <p:sp>
        <p:nvSpPr>
          <p:cNvPr id="61" name="CustomShape 2"/>
          <p:cNvSpPr/>
          <p:nvPr/>
        </p:nvSpPr>
        <p:spPr>
          <a:xfrm>
            <a:off x="357120" y="1285920"/>
            <a:ext cx="8357400" cy="45576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2400">
                <a:solidFill>
                  <a:srgbClr val="ff0000"/>
                </a:solidFill>
                <a:latin typeface="Book Antiqua"/>
              </a:rPr>
              <a:t>Атом</a:t>
            </a:r>
            <a:r>
              <a:rPr lang="ru-RU" sz="2400">
                <a:solidFill>
                  <a:srgbClr val="000000"/>
                </a:solidFill>
                <a:latin typeface="Book Antiqua"/>
              </a:rPr>
              <a:t> – наименьшая химическая частица вещества.</a:t>
            </a:r>
            <a:endParaRPr/>
          </a:p>
        </p:txBody>
      </p:sp>
      <p:sp>
        <p:nvSpPr>
          <p:cNvPr id="62" name="CustomShape 3"/>
          <p:cNvSpPr/>
          <p:nvPr/>
        </p:nvSpPr>
        <p:spPr>
          <a:xfrm>
            <a:off x="428760" y="2000160"/>
            <a:ext cx="7428960" cy="265032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400">
                <a:solidFill>
                  <a:srgbClr val="000000"/>
                </a:solidFill>
                <a:latin typeface="Book Antiqua"/>
              </a:rPr>
              <a:t>При разрушении атом распадается на более мелкие физические частицы:</a:t>
            </a:r>
            <a:endParaRPr/>
          </a:p>
          <a:p>
            <a:r>
              <a:rPr lang="ru-RU" sz="2400">
                <a:solidFill>
                  <a:srgbClr val="000000"/>
                </a:solidFill>
                <a:latin typeface="Book Antiqua"/>
              </a:rPr>
              <a:t>                     </a:t>
            </a:r>
            <a:r>
              <a:rPr b="1" i="1" lang="ru-RU" sz="2400">
                <a:solidFill>
                  <a:srgbClr val="002060"/>
                </a:solidFill>
                <a:latin typeface="Book Antiqua"/>
              </a:rPr>
              <a:t>ē – электрон</a:t>
            </a:r>
            <a:r>
              <a:rPr lang="ru-RU" sz="2400">
                <a:solidFill>
                  <a:srgbClr val="000000"/>
                </a:solidFill>
                <a:latin typeface="Book Antiqua"/>
              </a:rPr>
              <a:t>;</a:t>
            </a:r>
            <a:endParaRPr/>
          </a:p>
          <a:p>
            <a:r>
              <a:rPr b="1" i="1" lang="ru-RU" sz="2400">
                <a:solidFill>
                  <a:srgbClr val="ff0000"/>
                </a:solidFill>
                <a:latin typeface="Book Antiqua"/>
              </a:rPr>
              <a:t>р  - протон</a:t>
            </a:r>
            <a:r>
              <a:rPr lang="ru-RU" sz="2400">
                <a:solidFill>
                  <a:srgbClr val="000000"/>
                </a:solidFill>
                <a:latin typeface="Book Antiqua"/>
              </a:rPr>
              <a:t>;</a:t>
            </a:r>
            <a:endParaRPr/>
          </a:p>
          <a:p>
            <a:r>
              <a:rPr lang="ru-RU" sz="2400">
                <a:solidFill>
                  <a:srgbClr val="000000"/>
                </a:solidFill>
                <a:latin typeface="Book Antiqua"/>
              </a:rPr>
              <a:t>                    </a:t>
            </a:r>
            <a:r>
              <a:rPr b="1" i="1" lang="ru-RU" sz="2400">
                <a:solidFill>
                  <a:srgbClr val="578279"/>
                </a:solidFill>
                <a:latin typeface="Book Antiqua"/>
              </a:rPr>
              <a:t>n ° - нейтрон</a:t>
            </a:r>
            <a:r>
              <a:rPr lang="ru-RU" sz="2400">
                <a:solidFill>
                  <a:srgbClr val="000000"/>
                </a:solidFill>
                <a:latin typeface="Book Antiqua"/>
              </a:rPr>
              <a:t>;</a:t>
            </a:r>
            <a:endParaRPr/>
          </a:p>
          <a:p>
            <a:r>
              <a:rPr lang="ru-RU" sz="2400">
                <a:solidFill>
                  <a:srgbClr val="000000"/>
                </a:solidFill>
                <a:latin typeface="Book Antiqua"/>
              </a:rPr>
              <a:t>число этих частиц у разных </a:t>
            </a:r>
            <a:endParaRPr/>
          </a:p>
          <a:p>
            <a:r>
              <a:rPr lang="ru-RU" sz="2400">
                <a:solidFill>
                  <a:srgbClr val="000000"/>
                </a:solidFill>
                <a:latin typeface="Book Antiqua"/>
              </a:rPr>
              <a:t>атомов различное.</a:t>
            </a:r>
            <a:endParaRPr/>
          </a:p>
        </p:txBody>
      </p:sp>
      <p:sp>
        <p:nvSpPr>
          <p:cNvPr id="63" name="CustomShape 4"/>
          <p:cNvSpPr/>
          <p:nvPr/>
        </p:nvSpPr>
        <p:spPr>
          <a:xfrm>
            <a:off x="500040" y="3071880"/>
            <a:ext cx="428040" cy="364320"/>
          </a:xfrm>
          <a:prstGeom prst="rect">
            <a:avLst/>
          </a:prstGeom>
        </p:spPr>
        <p:txBody>
          <a:bodyPr bIns="45000" lIns="90000" rIns="90000" tIns="45000"/>
          <a:p>
            <a:r>
              <a:rPr b="1" i="1" lang="ru-RU">
                <a:solidFill>
                  <a:srgbClr val="ff0000"/>
                </a:solidFill>
                <a:latin typeface="Book Antiqua"/>
              </a:rPr>
              <a:t>+</a:t>
            </a:r>
            <a:endParaRPr/>
          </a:p>
        </p:txBody>
      </p:sp>
      <p:pic>
        <p:nvPicPr>
          <p:cNvPr descr="" id="64" name="Picture 4"/>
          <p:cNvPicPr/>
          <p:nvPr/>
        </p:nvPicPr>
        <p:blipFill>
          <a:blip r:embed="rId1"/>
          <a:stretch>
            <a:fillRect/>
          </a:stretch>
        </p:blipFill>
        <p:spPr>
          <a:xfrm>
            <a:off x="5292000" y="3111840"/>
            <a:ext cx="3707280" cy="3707280"/>
          </a:xfrm>
          <a:prstGeom prst="rect">
            <a:avLst/>
          </a:prstGeom>
          <a:ln w="76320">
            <a:solidFill>
              <a:srgbClr val="ffc000"/>
            </a:solidFill>
            <a:miter/>
          </a:ln>
        </p:spPr>
      </p:pic>
    </p:spTree>
  </p:cSld>
  <p:transition spd="slow">
    <p:push dir="u"/>
  </p:transition>
  <p:timing>
    <p:tnLst>
      <p:par>
        <p:cTn dur="indefinite" id="66" nodeType="tmRoot" restart="never">
          <p:childTnLst>
            <p:seq>
              <p:cTn dur="indefinite" id="67" nodeType="mainSeq">
                <p:childTnLst>
                  <p:par>
                    <p:cTn fill="hold" id="68">
                      <p:stCondLst>
                        <p:cond delay="indefinite"/>
                      </p:stCondLst>
                      <p:childTnLst>
                        <p:par>
                          <p:cTn fill="hold" id="69">
                            <p:stCondLst>
                              <p:cond delay="0"/>
                            </p:stCondLst>
                            <p:childTnLst>
                              <p:par>
                                <p:cTn fill="hold" id="70" nodeType="clickEffect" presetClass="exit" presetID="52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in">
                                      <p:cBhvr additive="repl">
                                        <p:cTn dur="1000" fill="freeze" id="71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 id="72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CustomShape 1"/>
          <p:cNvSpPr/>
          <p:nvPr/>
        </p:nvSpPr>
        <p:spPr>
          <a:xfrm>
            <a:off x="216000" y="86760"/>
            <a:ext cx="8928360" cy="106488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b="1" lang="ru-RU" sz="3200">
                <a:solidFill>
                  <a:srgbClr val="002060"/>
                </a:solidFill>
                <a:latin typeface="Book Antiqua"/>
              </a:rPr>
              <a:t>Схема строения атома (по Бору- Резерфорду) </a:t>
            </a:r>
            <a:endParaRPr/>
          </a:p>
        </p:txBody>
      </p:sp>
      <p:sp>
        <p:nvSpPr>
          <p:cNvPr id="66" name="CustomShape 2"/>
          <p:cNvSpPr/>
          <p:nvPr/>
        </p:nvSpPr>
        <p:spPr>
          <a:xfrm>
            <a:off x="107640" y="1013400"/>
            <a:ext cx="8712360" cy="265032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400">
                <a:solidFill>
                  <a:srgbClr val="000000"/>
                </a:solidFill>
                <a:latin typeface="Book Antiqua"/>
              </a:rPr>
              <a:t>Любой атом – </a:t>
            </a:r>
            <a:r>
              <a:rPr b="1" i="1" lang="ru-RU" sz="2400">
                <a:solidFill>
                  <a:srgbClr val="ff0000"/>
                </a:solidFill>
                <a:latin typeface="Book Antiqua"/>
              </a:rPr>
              <a:t>электронейтральная</a:t>
            </a:r>
            <a:r>
              <a:rPr lang="ru-RU" sz="2400">
                <a:solidFill>
                  <a:srgbClr val="000000"/>
                </a:solidFill>
                <a:latin typeface="Book Antiqua"/>
              </a:rPr>
              <a:t> частица.</a:t>
            </a:r>
            <a:endParaRPr/>
          </a:p>
          <a:p>
            <a:r>
              <a:rPr lang="ru-RU" sz="2400">
                <a:solidFill>
                  <a:srgbClr val="000000"/>
                </a:solidFill>
                <a:latin typeface="Book Antiqua"/>
              </a:rPr>
              <a:t>Ядро (</a:t>
            </a:r>
            <a:r>
              <a:rPr b="1" i="1" lang="ru-RU" sz="2400">
                <a:solidFill>
                  <a:srgbClr val="ff0000"/>
                </a:solidFill>
                <a:latin typeface="Book Antiqua"/>
              </a:rPr>
              <a:t>заряжено   положительно</a:t>
            </a:r>
            <a:r>
              <a:rPr lang="ru-RU" sz="2400">
                <a:solidFill>
                  <a:srgbClr val="000000"/>
                </a:solidFill>
                <a:latin typeface="Book Antiqua"/>
              </a:rPr>
              <a:t>) включает некоторое количество протонов и нейтронов.</a:t>
            </a:r>
            <a:endParaRPr/>
          </a:p>
          <a:p>
            <a:r>
              <a:rPr lang="ru-RU" sz="2400">
                <a:solidFill>
                  <a:srgbClr val="000000"/>
                </a:solidFill>
                <a:latin typeface="Book Antiqua"/>
              </a:rPr>
              <a:t>Электронная оболочка (</a:t>
            </a:r>
            <a:r>
              <a:rPr b="1" i="1" lang="ru-RU" sz="2400">
                <a:solidFill>
                  <a:srgbClr val="ff0000"/>
                </a:solidFill>
                <a:latin typeface="Book Antiqua"/>
              </a:rPr>
              <a:t>заряжена  отрицательно</a:t>
            </a:r>
            <a:r>
              <a:rPr lang="ru-RU" sz="2400">
                <a:solidFill>
                  <a:srgbClr val="000000"/>
                </a:solidFill>
                <a:latin typeface="Book Antiqua"/>
              </a:rPr>
              <a:t>) включает в себя некоторое число электронов , обязательно равное числу </a:t>
            </a:r>
            <a:endParaRPr/>
          </a:p>
          <a:p>
            <a:r>
              <a:rPr lang="ru-RU" sz="2400">
                <a:solidFill>
                  <a:srgbClr val="000000"/>
                </a:solidFill>
                <a:latin typeface="Book Antiqua"/>
              </a:rPr>
              <a:t>протонов в ядре.</a:t>
            </a:r>
            <a:endParaRPr/>
          </a:p>
        </p:txBody>
      </p:sp>
      <p:pic>
        <p:nvPicPr>
          <p:cNvPr descr="" id="67" name="Picture 6"/>
          <p:cNvPicPr/>
          <p:nvPr/>
        </p:nvPicPr>
        <p:blipFill>
          <a:blip r:embed="rId1"/>
          <a:stretch>
            <a:fillRect/>
          </a:stretch>
        </p:blipFill>
        <p:spPr>
          <a:xfrm>
            <a:off x="5243400" y="2997000"/>
            <a:ext cx="3599280" cy="3695400"/>
          </a:xfrm>
          <a:prstGeom prst="rect">
            <a:avLst/>
          </a:prstGeom>
          <a:ln w="76320">
            <a:solidFill>
              <a:srgbClr val="ffff00"/>
            </a:solidFill>
            <a:miter/>
          </a:ln>
        </p:spPr>
      </p:pic>
      <p:pic>
        <p:nvPicPr>
          <p:cNvPr descr="" id="68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72360" y="3960000"/>
            <a:ext cx="4967280" cy="2748240"/>
          </a:xfrm>
          <a:prstGeom prst="rect">
            <a:avLst/>
          </a:prstGeom>
          <a:ln w="76320">
            <a:solidFill>
              <a:srgbClr val="ffff00"/>
            </a:solidFill>
            <a:miter/>
          </a:ln>
        </p:spPr>
      </p:pic>
      <p:sp>
        <p:nvSpPr>
          <p:cNvPr id="69" name="CustomShape 3"/>
          <p:cNvSpPr/>
          <p:nvPr/>
        </p:nvSpPr>
        <p:spPr>
          <a:xfrm>
            <a:off x="5243400" y="5877360"/>
            <a:ext cx="3599280" cy="45576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lang="ru-RU" sz="2400">
                <a:solidFill>
                  <a:srgbClr val="000000"/>
                </a:solidFill>
                <a:latin typeface="Book Antiqua"/>
              </a:rPr>
              <a:t>Атом водорода</a:t>
            </a:r>
            <a:endParaRPr/>
          </a:p>
        </p:txBody>
      </p:sp>
    </p:spTree>
  </p:cSld>
  <p:transition spd="slow">
    <p:push dir="u"/>
  </p:transition>
  <p:timing>
    <p:tnLst>
      <p:par>
        <p:cTn dur="indefinite" id="73" nodeType="tmRoot" restart="never">
          <p:childTnLst>
            <p:seq>
              <p:cTn id="74" nodeType="mainSeq">
                <p:childTnLst/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CustomShape 1"/>
          <p:cNvSpPr/>
          <p:nvPr/>
        </p:nvSpPr>
        <p:spPr>
          <a:xfrm>
            <a:off x="107640" y="0"/>
            <a:ext cx="8750160" cy="5210640"/>
          </a:xfrm>
          <a:prstGeom prst="rect">
            <a:avLst/>
          </a:prstGeom>
        </p:spPr>
        <p:txBody>
          <a:bodyPr bIns="45000" lIns="90000" rIns="90000" tIns="45000"/>
          <a:p>
            <a:endParaRPr/>
          </a:p>
          <a:p>
            <a:endParaRPr/>
          </a:p>
          <a:p>
            <a:pPr>
              <a:buFont typeface="Lucida Sans"/>
              <a:buAutoNum type="arabicPeriod"/>
            </a:pPr>
            <a:r>
              <a:rPr lang="ru-RU" sz="2400">
                <a:solidFill>
                  <a:srgbClr val="000000"/>
                </a:solidFill>
                <a:latin typeface="Book Antiqua"/>
              </a:rPr>
              <a:t>Определённый вид атомов называется </a:t>
            </a:r>
            <a:r>
              <a:rPr b="1" i="1" lang="ru-RU" sz="2400">
                <a:solidFill>
                  <a:srgbClr val="ff0000"/>
                </a:solidFill>
                <a:latin typeface="Book Antiqua"/>
              </a:rPr>
              <a:t>химическим элементом.</a:t>
            </a:r>
            <a:endParaRPr/>
          </a:p>
          <a:p>
            <a:pPr>
              <a:buFont typeface="Lucida Sans"/>
              <a:buAutoNum type="arabicPeriod"/>
            </a:pPr>
            <a:r>
              <a:rPr lang="ru-RU" sz="2400">
                <a:solidFill>
                  <a:srgbClr val="000000"/>
                </a:solidFill>
                <a:latin typeface="Book Antiqua"/>
              </a:rPr>
              <a:t>Каждый химический элемент имеет свое  название и свой символ.</a:t>
            </a:r>
            <a:endParaRPr/>
          </a:p>
          <a:p>
            <a:pPr>
              <a:buFont typeface="Lucida Sans"/>
              <a:buAutoNum type="arabicPeriod"/>
            </a:pPr>
            <a:r>
              <a:rPr lang="ru-RU" sz="2400">
                <a:solidFill>
                  <a:srgbClr val="000000"/>
                </a:solidFill>
                <a:latin typeface="Book Antiqua"/>
              </a:rPr>
              <a:t>Все атомы одного элемента </a:t>
            </a:r>
            <a:r>
              <a:rPr b="1" i="1" lang="ru-RU" sz="2400">
                <a:solidFill>
                  <a:srgbClr val="ff0000"/>
                </a:solidFill>
                <a:latin typeface="Book Antiqua"/>
              </a:rPr>
              <a:t>имеют равное</a:t>
            </a:r>
            <a:r>
              <a:rPr lang="ru-RU" sz="2400">
                <a:solidFill>
                  <a:srgbClr val="000000"/>
                </a:solidFill>
                <a:latin typeface="Book Antiqua"/>
              </a:rPr>
              <a:t> число протонов в ядре и электронов в оболочке.</a:t>
            </a:r>
            <a:endParaRPr/>
          </a:p>
          <a:p>
            <a:pPr>
              <a:buFont typeface="Lucida Sans"/>
              <a:buAutoNum type="arabicPeriod"/>
            </a:pPr>
            <a:r>
              <a:rPr lang="ru-RU" sz="2400">
                <a:solidFill>
                  <a:srgbClr val="000000"/>
                </a:solidFill>
                <a:latin typeface="Book Antiqua"/>
              </a:rPr>
              <a:t>Атому одного элемента могут различаться числом нейтронов  в ядре – </a:t>
            </a:r>
            <a:r>
              <a:rPr b="1" i="1" lang="ru-RU" sz="2400">
                <a:solidFill>
                  <a:srgbClr val="ff0000"/>
                </a:solidFill>
                <a:latin typeface="Book Antiqua"/>
              </a:rPr>
              <a:t>изотопы.</a:t>
            </a:r>
            <a:endParaRPr/>
          </a:p>
          <a:p>
            <a:r>
              <a:rPr lang="ru-RU" sz="2400">
                <a:solidFill>
                  <a:srgbClr val="000000"/>
                </a:solidFill>
                <a:latin typeface="Book Antiqua"/>
              </a:rPr>
              <a:t>Элемент водород имеет 3 изотопа:</a:t>
            </a:r>
            <a:endParaRPr/>
          </a:p>
          <a:p>
            <a:r>
              <a:rPr lang="ru-RU" sz="2400">
                <a:solidFill>
                  <a:srgbClr val="000000"/>
                </a:solidFill>
                <a:latin typeface="Book Antiqua"/>
              </a:rPr>
              <a:t>водород – 1(  </a:t>
            </a:r>
            <a:r>
              <a:rPr b="1" i="1" lang="ru-RU" sz="2400">
                <a:solidFill>
                  <a:srgbClr val="ff0000"/>
                </a:solidFill>
                <a:latin typeface="Book Antiqua"/>
              </a:rPr>
              <a:t>протий  </a:t>
            </a:r>
            <a:r>
              <a:rPr lang="ru-RU" sz="2400">
                <a:solidFill>
                  <a:srgbClr val="000000"/>
                </a:solidFill>
                <a:latin typeface="Book Antiqua"/>
              </a:rPr>
              <a:t>¹Н);</a:t>
            </a:r>
            <a:endParaRPr/>
          </a:p>
          <a:p>
            <a:r>
              <a:rPr lang="ru-RU" sz="2400">
                <a:solidFill>
                  <a:srgbClr val="000000"/>
                </a:solidFill>
                <a:latin typeface="Book Antiqua"/>
              </a:rPr>
              <a:t>водород – 2 ( </a:t>
            </a:r>
            <a:r>
              <a:rPr b="1" i="1" lang="ru-RU" sz="2400">
                <a:solidFill>
                  <a:srgbClr val="ff0000"/>
                </a:solidFill>
                <a:latin typeface="Book Antiqua"/>
              </a:rPr>
              <a:t>дейтерий</a:t>
            </a:r>
            <a:r>
              <a:rPr lang="ru-RU" sz="2400">
                <a:solidFill>
                  <a:srgbClr val="000000"/>
                </a:solidFill>
                <a:latin typeface="Book Antiqua"/>
              </a:rPr>
              <a:t> ²Н, или D);</a:t>
            </a:r>
            <a:endParaRPr/>
          </a:p>
          <a:p>
            <a:r>
              <a:rPr lang="ru-RU" sz="2400">
                <a:solidFill>
                  <a:srgbClr val="000000"/>
                </a:solidFill>
                <a:latin typeface="Book Antiqua"/>
              </a:rPr>
              <a:t>водород – 3 ( </a:t>
            </a:r>
            <a:r>
              <a:rPr b="1" i="1" lang="ru-RU" sz="2400">
                <a:solidFill>
                  <a:srgbClr val="ff0000"/>
                </a:solidFill>
                <a:latin typeface="Book Antiqua"/>
              </a:rPr>
              <a:t>тритий</a:t>
            </a:r>
            <a:r>
              <a:rPr lang="ru-RU" sz="2400">
                <a:solidFill>
                  <a:srgbClr val="000000"/>
                </a:solidFill>
                <a:latin typeface="Book Antiqua"/>
              </a:rPr>
              <a:t> ³Н, или Т).</a:t>
            </a:r>
            <a:endParaRPr/>
          </a:p>
        </p:txBody>
      </p:sp>
      <p:sp>
        <p:nvSpPr>
          <p:cNvPr id="71" name="CustomShape 2"/>
          <p:cNvSpPr/>
          <p:nvPr/>
        </p:nvSpPr>
        <p:spPr>
          <a:xfrm>
            <a:off x="567720" y="86760"/>
            <a:ext cx="8071920" cy="106488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b="1" lang="ru-RU" sz="3200">
                <a:solidFill>
                  <a:srgbClr val="002060"/>
                </a:solidFill>
                <a:latin typeface="Book Antiqua"/>
              </a:rPr>
              <a:t>        </a:t>
            </a:r>
            <a:r>
              <a:rPr b="1" lang="ru-RU" sz="3200">
                <a:solidFill>
                  <a:srgbClr val="002060"/>
                </a:solidFill>
                <a:latin typeface="Book Antiqua"/>
              </a:rPr>
              <a:t>Химический элемент.</a:t>
            </a:r>
            <a:endParaRPr/>
          </a:p>
          <a:p>
            <a:pPr algn="ctr"/>
            <a:endParaRPr/>
          </a:p>
        </p:txBody>
      </p:sp>
      <p:sp>
        <p:nvSpPr>
          <p:cNvPr id="72" name="CustomShape 3"/>
          <p:cNvSpPr/>
          <p:nvPr/>
        </p:nvSpPr>
        <p:spPr>
          <a:xfrm>
            <a:off x="5286240" y="4929120"/>
            <a:ext cx="3571200" cy="1796760"/>
          </a:xfrm>
          <a:prstGeom prst="rect">
            <a:avLst/>
          </a:prstGeom>
          <a:ln w="57240">
            <a:solidFill>
              <a:srgbClr val="00b050"/>
            </a:solidFill>
            <a:round/>
          </a:ln>
        </p:spPr>
        <p:txBody>
          <a:bodyPr bIns="45000" lIns="90000" rIns="90000" tIns="45000"/>
          <a:p>
            <a:pPr algn="ctr"/>
            <a:r>
              <a:rPr lang="ru-RU" sz="4000">
                <a:solidFill>
                  <a:srgbClr val="000000"/>
                </a:solidFill>
                <a:latin typeface="Book Antiqua"/>
              </a:rPr>
              <a:t> </a:t>
            </a:r>
            <a:r>
              <a:rPr lang="ru-RU" sz="4000">
                <a:solidFill>
                  <a:srgbClr val="ff0000"/>
                </a:solidFill>
                <a:latin typeface="Book Antiqua"/>
              </a:rPr>
              <a:t>³Н</a:t>
            </a:r>
            <a:r>
              <a:rPr lang="ru-RU" sz="2400">
                <a:solidFill>
                  <a:srgbClr val="ff0000"/>
                </a:solidFill>
                <a:latin typeface="Book Antiqua"/>
              </a:rPr>
              <a:t> </a:t>
            </a:r>
            <a:r>
              <a:rPr lang="ru-RU" sz="2400">
                <a:solidFill>
                  <a:srgbClr val="000000"/>
                </a:solidFill>
                <a:latin typeface="Book Antiqua"/>
              </a:rPr>
              <a:t>верхний индекс -  массовое число </a:t>
            </a:r>
            <a:endParaRPr/>
          </a:p>
          <a:p>
            <a:pPr algn="ctr"/>
            <a:r>
              <a:rPr lang="ru-RU" sz="2400">
                <a:solidFill>
                  <a:srgbClr val="000000"/>
                </a:solidFill>
                <a:latin typeface="Book Antiqua"/>
              </a:rPr>
              <a:t>(сумма протонов и нейтронов в ядре).   </a:t>
            </a:r>
            <a:endParaRPr/>
          </a:p>
        </p:txBody>
      </p:sp>
      <p:pic>
        <p:nvPicPr>
          <p:cNvPr descr="" id="73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710640" y="5323320"/>
            <a:ext cx="3527280" cy="1420920"/>
          </a:xfrm>
          <a:prstGeom prst="rect">
            <a:avLst/>
          </a:prstGeom>
          <a:ln w="76320">
            <a:solidFill>
              <a:srgbClr val="ffff00"/>
            </a:solidFill>
            <a:miter/>
          </a:ln>
        </p:spPr>
      </p:pic>
    </p:spTree>
  </p:cSld>
  <p:transition spd="slow">
    <p:push dir="u"/>
  </p:transition>
  <p:timing>
    <p:tnLst>
      <p:par>
        <p:cTn dur="indefinite" id="75" nodeType="tmRoot" restart="never">
          <p:childTnLst>
            <p:seq>
              <p:cTn dur="indefinite" id="76" nodeType="mainSeq">
                <p:childTnLst>
                  <p:par>
                    <p:cTn fill="hold" id="77">
                      <p:stCondLst>
                        <p:cond delay="indefinite"/>
                      </p:stCondLst>
                      <p:childTnLst>
                        <p:par>
                          <p:cTn fill="hold" id="78">
                            <p:stCondLst>
                              <p:cond delay="0"/>
                            </p:stCondLst>
                            <p:childTnLst>
                              <p:par>
                                <p:cTn fill="hold" id="79" nodeType="clickEffect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out">
                                      <p:cBhvr additive="repl">
                                        <p:cTn dur="500" fill="freeze" id="81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2">
                      <p:stCondLst>
                        <p:cond delay="indefinite"/>
                      </p:stCondLst>
                      <p:childTnLst>
                        <p:par>
                          <p:cTn fill="hold" id="83">
                            <p:stCondLst>
                              <p:cond delay="0"/>
                            </p:stCondLst>
                            <p:childTnLst>
                              <p:par>
                                <p:cTn fill="hold" id="84" nodeType="clickEffect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8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end="38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out">
                                      <p:cBhvr additive="repl">
                                        <p:cTn dur="500" fill="freeze" id="86"/>
                                        <p:tgtEl>
                                          <p:spTgt spid="72">
                                            <p:txEl>
                                              <p:pRg end="38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7">
                      <p:stCondLst>
                        <p:cond delay="indefinite"/>
                      </p:stCondLst>
                      <p:childTnLst>
                        <p:par>
                          <p:cTn fill="hold" id="88">
                            <p:stCondLst>
                              <p:cond delay="0"/>
                            </p:stCondLst>
                            <p:childTnLst>
                              <p:par>
                                <p:cTn fill="hold" id="89" nodeType="clickEffect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end="78" st="7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out">
                                      <p:cBhvr additive="repl">
                                        <p:cTn dur="500" fill="freeze" id="91"/>
                                        <p:tgtEl>
                                          <p:spTgt spid="72">
                                            <p:txEl>
                                              <p:pRg end="78" st="7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CustomShape 1"/>
          <p:cNvSpPr/>
          <p:nvPr/>
        </p:nvSpPr>
        <p:spPr>
          <a:xfrm>
            <a:off x="1143000" y="357120"/>
            <a:ext cx="7500240" cy="57744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b="1" lang="ru-RU" sz="3200">
                <a:solidFill>
                  <a:srgbClr val="002060"/>
                </a:solidFill>
                <a:latin typeface="Book Antiqua"/>
              </a:rPr>
              <a:t>Электронная оболочка атома.</a:t>
            </a:r>
            <a:endParaRPr/>
          </a:p>
        </p:txBody>
      </p:sp>
      <p:sp>
        <p:nvSpPr>
          <p:cNvPr id="75" name="CustomShape 2"/>
          <p:cNvSpPr/>
          <p:nvPr/>
        </p:nvSpPr>
        <p:spPr>
          <a:xfrm>
            <a:off x="357120" y="1285920"/>
            <a:ext cx="8357400" cy="1918800"/>
          </a:xfrm>
          <a:prstGeom prst="rect">
            <a:avLst/>
          </a:prstGeom>
        </p:spPr>
        <p:txBody>
          <a:bodyPr bIns="45000" lIns="90000" rIns="90000" tIns="45000"/>
          <a:p>
            <a:pPr>
              <a:buFont typeface="Lucida Sans"/>
              <a:buAutoNum type="arabicPeriod"/>
            </a:pPr>
            <a:r>
              <a:rPr lang="ru-RU" sz="2400">
                <a:solidFill>
                  <a:srgbClr val="000000"/>
                </a:solidFill>
                <a:latin typeface="Book Antiqua"/>
              </a:rPr>
              <a:t>Электронная оболочка любого атома делится на </a:t>
            </a:r>
            <a:r>
              <a:rPr b="1" i="1" lang="ru-RU" sz="2400">
                <a:solidFill>
                  <a:srgbClr val="ff0000"/>
                </a:solidFill>
                <a:latin typeface="Book Antiqua"/>
              </a:rPr>
              <a:t>энергетические  уровни</a:t>
            </a:r>
            <a:r>
              <a:rPr lang="ru-RU" sz="2400">
                <a:solidFill>
                  <a:srgbClr val="000000"/>
                </a:solidFill>
                <a:latin typeface="Book Antiqua"/>
              </a:rPr>
              <a:t>.</a:t>
            </a:r>
            <a:endParaRPr/>
          </a:p>
          <a:p>
            <a:pPr>
              <a:buFont typeface="Lucida Sans"/>
              <a:buAutoNum type="arabicPeriod"/>
            </a:pPr>
            <a:r>
              <a:rPr lang="ru-RU" sz="2400">
                <a:solidFill>
                  <a:srgbClr val="000000"/>
                </a:solidFill>
                <a:latin typeface="Book Antiqua"/>
              </a:rPr>
              <a:t>Энергетические уровни делятся на </a:t>
            </a:r>
            <a:r>
              <a:rPr b="1" i="1" lang="ru-RU" sz="2400">
                <a:solidFill>
                  <a:srgbClr val="ff0000"/>
                </a:solidFill>
                <a:latin typeface="Book Antiqua"/>
              </a:rPr>
              <a:t>подуровни</a:t>
            </a:r>
            <a:r>
              <a:rPr b="1" i="1" lang="ru-RU" sz="2400">
                <a:solidFill>
                  <a:srgbClr val="000000"/>
                </a:solidFill>
                <a:latin typeface="Book Antiqua"/>
              </a:rPr>
              <a:t>.</a:t>
            </a:r>
            <a:endParaRPr/>
          </a:p>
          <a:p>
            <a:pPr>
              <a:buFont typeface="Lucida Sans"/>
              <a:buAutoNum type="arabicPeriod"/>
            </a:pPr>
            <a:r>
              <a:rPr lang="ru-RU" sz="2400">
                <a:solidFill>
                  <a:srgbClr val="000000"/>
                </a:solidFill>
                <a:latin typeface="Book Antiqua"/>
              </a:rPr>
              <a:t>Подуровни состоят из </a:t>
            </a:r>
            <a:r>
              <a:rPr b="1" i="1" lang="ru-RU" sz="2400">
                <a:solidFill>
                  <a:srgbClr val="ff0000"/>
                </a:solidFill>
                <a:latin typeface="Book Antiqua"/>
              </a:rPr>
              <a:t>атомных   орбиталей</a:t>
            </a:r>
            <a:r>
              <a:rPr b="1" i="1" lang="ru-RU" sz="2400">
                <a:solidFill>
                  <a:srgbClr val="000000"/>
                </a:solidFill>
                <a:latin typeface="Book Antiqua"/>
              </a:rPr>
              <a:t>.</a:t>
            </a:r>
            <a:endParaRPr/>
          </a:p>
          <a:p>
            <a:endParaRPr/>
          </a:p>
        </p:txBody>
      </p:sp>
      <p:sp>
        <p:nvSpPr>
          <p:cNvPr id="76" name="CustomShape 3"/>
          <p:cNvSpPr/>
          <p:nvPr/>
        </p:nvSpPr>
        <p:spPr>
          <a:xfrm>
            <a:off x="285840" y="3000240"/>
            <a:ext cx="8429040" cy="88200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000">
                <a:solidFill>
                  <a:srgbClr val="ff0000"/>
                </a:solidFill>
                <a:latin typeface="Book Antiqua"/>
              </a:rPr>
              <a:t>Атомные орбитали</a:t>
            </a:r>
            <a:r>
              <a:rPr lang="ru-RU" sz="2400">
                <a:solidFill>
                  <a:srgbClr val="000000"/>
                </a:solidFill>
                <a:latin typeface="Book Antiqua"/>
              </a:rPr>
              <a:t>                     </a:t>
            </a:r>
            <a:r>
              <a:rPr lang="ru-RU" sz="2600">
                <a:solidFill>
                  <a:srgbClr val="ff0000"/>
                </a:solidFill>
                <a:latin typeface="Book Antiqua"/>
              </a:rPr>
              <a:t>энергетические подуровни</a:t>
            </a:r>
            <a:endParaRPr/>
          </a:p>
          <a:p>
            <a:r>
              <a:rPr lang="ru-RU" sz="2400">
                <a:solidFill>
                  <a:srgbClr val="7030a0"/>
                </a:solidFill>
                <a:latin typeface="Book Antiqua"/>
              </a:rPr>
              <a:t>(1s ,2s, 2p, 3s, 3p, 3d…)                      </a:t>
            </a:r>
            <a:r>
              <a:rPr lang="ru-RU" sz="2600">
                <a:solidFill>
                  <a:srgbClr val="7030a0"/>
                </a:solidFill>
                <a:latin typeface="Book Antiqua"/>
              </a:rPr>
              <a:t>(s,p,d,f)</a:t>
            </a:r>
            <a:endParaRPr/>
          </a:p>
        </p:txBody>
      </p:sp>
      <p:sp>
        <p:nvSpPr>
          <p:cNvPr id="77" name="CustomShape 4"/>
          <p:cNvSpPr/>
          <p:nvPr/>
        </p:nvSpPr>
        <p:spPr>
          <a:xfrm>
            <a:off x="3000240" y="3214800"/>
            <a:ext cx="928080" cy="213480"/>
          </a:xfrm>
          <a:prstGeom prst="rightArrow">
            <a:avLst>
              <a:gd fmla="val 3240" name="adj1"/>
              <a:gd fmla="val 1080" name="adj2"/>
            </a:avLst>
          </a:prstGeom>
          <a:solidFill>
            <a:srgbClr val="94b6d2"/>
          </a:solidFill>
          <a:ln w="25560">
            <a:solidFill>
              <a:srgbClr val="6d869b"/>
            </a:solidFill>
            <a:round/>
          </a:ln>
        </p:spPr>
      </p:sp>
      <p:sp>
        <p:nvSpPr>
          <p:cNvPr id="78" name="CustomShape 5"/>
          <p:cNvSpPr/>
          <p:nvPr/>
        </p:nvSpPr>
        <p:spPr>
          <a:xfrm>
            <a:off x="5472000" y="3942360"/>
            <a:ext cx="213480" cy="785160"/>
          </a:xfrm>
          <a:prstGeom prst="downArrow">
            <a:avLst>
              <a:gd fmla="val 3240" name="adj1"/>
              <a:gd fmla="val 1080" name="adj2"/>
            </a:avLst>
          </a:prstGeom>
          <a:solidFill>
            <a:srgbClr val="94b6d2"/>
          </a:solidFill>
          <a:ln w="25560">
            <a:solidFill>
              <a:srgbClr val="6d869b"/>
            </a:solidFill>
            <a:round/>
          </a:ln>
        </p:spPr>
      </p:sp>
      <p:sp>
        <p:nvSpPr>
          <p:cNvPr id="79" name="CustomShape 6"/>
          <p:cNvSpPr/>
          <p:nvPr/>
        </p:nvSpPr>
        <p:spPr>
          <a:xfrm>
            <a:off x="1296000" y="4643280"/>
            <a:ext cx="7490160" cy="94320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ff0000"/>
                </a:solidFill>
                <a:latin typeface="Book Antiqua"/>
              </a:rPr>
              <a:t>           </a:t>
            </a:r>
            <a:r>
              <a:rPr lang="ru-RU" sz="2800">
                <a:solidFill>
                  <a:srgbClr val="ff0000"/>
                </a:solidFill>
                <a:latin typeface="Book Antiqua"/>
              </a:rPr>
              <a:t>Энергетические уровни </a:t>
            </a:r>
            <a:r>
              <a:rPr lang="ru-RU" sz="2800">
                <a:solidFill>
                  <a:srgbClr val="7030a0"/>
                </a:solidFill>
                <a:latin typeface="Book Antiqua"/>
              </a:rPr>
              <a:t>(1,2,3-й и т.д.)</a:t>
            </a:r>
            <a:endParaRPr/>
          </a:p>
        </p:txBody>
      </p:sp>
    </p:spTree>
  </p:cSld>
  <p:transition spd="slow">
    <p:push dir="u"/>
  </p:transition>
  <p:timing>
    <p:tnLst>
      <p:par>
        <p:cTn dur="indefinite" id="92" nodeType="tmRoot" restart="never">
          <p:childTnLst>
            <p:seq>
              <p:cTn dur="indefinite" id="93" nodeType="mainSeq">
                <p:childTnLst>
                  <p:par>
                    <p:cTn fill="hold" id="94">
                      <p:stCondLst>
                        <p:cond delay="indefinite"/>
                      </p:stCondLst>
                      <p:childTnLst>
                        <p:par>
                          <p:cTn fill="hold" id="95">
                            <p:stCondLst>
                              <p:cond delay="0"/>
                            </p:stCondLst>
                            <p:childTnLst>
                              <p:par>
                                <p:cTn fill="hold" id="96" nodeType="clickEffect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97">
                                          <p:stCondLst>
                                            <p:cond delay="0"/>
                                          </p:stCondLst>
                                        </p:cTn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out">
                                      <p:cBhvr additive="repl">
                                        <p:cTn dur="500" fill="freeze" id="98"/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CustomShape 1"/>
          <p:cNvSpPr/>
          <p:nvPr/>
        </p:nvSpPr>
        <p:spPr>
          <a:xfrm>
            <a:off x="1000080" y="428760"/>
            <a:ext cx="7714440" cy="57744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b="1" lang="ru-RU" sz="3200">
                <a:solidFill>
                  <a:srgbClr val="002060"/>
                </a:solidFill>
                <a:latin typeface="Book Antiqua"/>
              </a:rPr>
              <a:t>Формы атомных орбиталей.</a:t>
            </a:r>
            <a:endParaRPr/>
          </a:p>
        </p:txBody>
      </p:sp>
      <p:sp>
        <p:nvSpPr>
          <p:cNvPr id="81" name="CustomShape 2"/>
          <p:cNvSpPr/>
          <p:nvPr/>
        </p:nvSpPr>
        <p:spPr>
          <a:xfrm>
            <a:off x="6072840" y="1124640"/>
            <a:ext cx="2989440" cy="374760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lang="ru-RU" sz="2400">
                <a:solidFill>
                  <a:srgbClr val="000000"/>
                </a:solidFill>
                <a:latin typeface="Book Antiqua"/>
              </a:rPr>
              <a:t> </a:t>
            </a:r>
            <a:endParaRPr/>
          </a:p>
          <a:p>
            <a:pPr algn="ctr"/>
            <a:r>
              <a:rPr lang="ru-RU" sz="2400">
                <a:solidFill>
                  <a:srgbClr val="000000"/>
                </a:solidFill>
                <a:latin typeface="Book Antiqua"/>
              </a:rPr>
              <a:t>Формы </a:t>
            </a:r>
            <a:r>
              <a:rPr lang="ru-RU" sz="2400">
                <a:solidFill>
                  <a:srgbClr val="ff0000"/>
                </a:solidFill>
                <a:latin typeface="Book Antiqua"/>
              </a:rPr>
              <a:t>s</a:t>
            </a:r>
            <a:r>
              <a:rPr lang="ru-RU" sz="2400">
                <a:solidFill>
                  <a:srgbClr val="000000"/>
                </a:solidFill>
                <a:latin typeface="Book Antiqua"/>
              </a:rPr>
              <a:t>–орбитали и трёх </a:t>
            </a:r>
            <a:r>
              <a:rPr lang="ru-RU" sz="2400">
                <a:solidFill>
                  <a:srgbClr val="ff0000"/>
                </a:solidFill>
                <a:latin typeface="Book Antiqua"/>
              </a:rPr>
              <a:t>p</a:t>
            </a:r>
            <a:r>
              <a:rPr lang="ru-RU" sz="2400">
                <a:solidFill>
                  <a:srgbClr val="000000"/>
                </a:solidFill>
                <a:latin typeface="Book Antiqua"/>
              </a:rPr>
              <a:t>–орбиталей представлены на схеме; </a:t>
            </a:r>
            <a:endParaRPr/>
          </a:p>
          <a:p>
            <a:pPr algn="ctr"/>
            <a:r>
              <a:rPr lang="ru-RU" sz="2400">
                <a:solidFill>
                  <a:srgbClr val="ff0000"/>
                </a:solidFill>
                <a:latin typeface="Book Antiqua"/>
              </a:rPr>
              <a:t>d,f</a:t>
            </a:r>
            <a:r>
              <a:rPr lang="ru-RU" sz="2400">
                <a:solidFill>
                  <a:srgbClr val="000000"/>
                </a:solidFill>
                <a:latin typeface="Book Antiqua"/>
              </a:rPr>
              <a:t>-орбитали имеют сложные объёмные конфигурации.</a:t>
            </a:r>
            <a:endParaRPr/>
          </a:p>
        </p:txBody>
      </p:sp>
      <p:pic>
        <p:nvPicPr>
          <p:cNvPr descr="" id="82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204840" y="2142000"/>
            <a:ext cx="5867280" cy="4510800"/>
          </a:xfrm>
          <a:prstGeom prst="rect">
            <a:avLst/>
          </a:prstGeom>
          <a:ln w="76320">
            <a:solidFill>
              <a:srgbClr val="ffc000"/>
            </a:solidFill>
            <a:miter/>
          </a:ln>
        </p:spPr>
      </p:pic>
    </p:spTree>
  </p:cSld>
  <p:transition spd="slow">
    <p:push dir="u"/>
  </p:transition>
  <p:timing>
    <p:tnLst>
      <p:par>
        <p:cTn dur="indefinite" id="99" nodeType="tmRoot" restart="never">
          <p:childTnLst>
            <p:seq>
              <p:cTn dur="indefinite" id="100" nodeType="mainSeq">
                <p:childTnLst>
                  <p:par>
                    <p:cTn fill="hold" id="101">
                      <p:stCondLst>
                        <p:cond delay="indefinite"/>
                      </p:stCondLst>
                      <p:childTnLst>
                        <p:par>
                          <p:cTn fill="hold" id="102">
                            <p:stCondLst>
                              <p:cond delay="0"/>
                            </p:stCondLst>
                            <p:childTnLst>
                              <p:par>
                                <p:cTn fill="hold" id="103" nodeType="clickEffect" presetClass="exit" presetID="52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in">
                                      <p:cBhvr additive="repl">
                                        <p:cTn dur="1000" fill="freeze" id="104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 id="105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