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62" r:id="rId5"/>
    <p:sldId id="259" r:id="rId6"/>
    <p:sldId id="257" r:id="rId7"/>
    <p:sldId id="263" r:id="rId8"/>
    <p:sldId id="264" r:id="rId9"/>
    <p:sldId id="266" r:id="rId10"/>
    <p:sldId id="268" r:id="rId11"/>
    <p:sldId id="270" r:id="rId12"/>
    <p:sldId id="271" r:id="rId13"/>
    <p:sldId id="272" r:id="rId14"/>
    <p:sldId id="277" r:id="rId15"/>
    <p:sldId id="275" r:id="rId16"/>
    <p:sldId id="278" r:id="rId17"/>
    <p:sldId id="280" r:id="rId18"/>
    <p:sldId id="307" r:id="rId19"/>
    <p:sldId id="308" r:id="rId2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0099"/>
    <a:srgbClr val="6600CC"/>
    <a:srgbClr val="CC0066"/>
    <a:srgbClr val="FFFF00"/>
    <a:srgbClr val="FF6600"/>
    <a:srgbClr val="FF3300"/>
    <a:srgbClr val="33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740" autoAdjust="0"/>
  </p:normalViewPr>
  <p:slideViewPr>
    <p:cSldViewPr>
      <p:cViewPr varScale="1">
        <p:scale>
          <a:sx n="40" d="100"/>
          <a:sy n="40" d="100"/>
        </p:scale>
        <p:origin x="-8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D58E5-7772-4249-B22D-D0385FB6D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7AFFB-6DD5-4DD2-85D6-2367D4FE0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4F0A2-882C-4A62-A5FA-2A91B271E3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97574-2A50-45E6-9723-13FAA752F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343A3-B70B-4099-B030-E7602C6972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EE0F1-BED9-43D2-9FCB-000E2E9F9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C8060-D7AD-43A0-B604-7CD64616C3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11D2A-04E2-4AF0-AD57-AD3407309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DEF1C-B383-4977-9891-F37355D39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7715-2CFB-4D11-809F-F88BE6785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85380-E948-4DC7-B185-D1FD4EEF1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871C2-9FF4-4456-8507-44643534A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 smtClean="0"/>
            </a:lvl1pPr>
          </a:lstStyle>
          <a:p>
            <a:pPr>
              <a:defRPr/>
            </a:pPr>
            <a:fld id="{0ACAE2E2-7C7B-4AA7-B4F7-7A565167A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../../../DOCUME~1/class/LOCALS~1/Temp/&#1084;&#1085;&#1086;&#1075;&#1086;&#1075;&#1088;&#1072;&#1085;&#1085;&#1080;&#1082;&#1080;/www.nips.riss-telecom.ru/poly/uniform/convex/archimedean/vrml/truncated_cuboctahedron.wrl" TargetMode="External"/><Relationship Id="rId13" Type="http://schemas.openxmlformats.org/officeDocument/2006/relationships/image" Target="../media/image27.jpeg"/><Relationship Id="rId18" Type="http://schemas.openxmlformats.org/officeDocument/2006/relationships/image" Target="../media/image30.jpeg"/><Relationship Id="rId26" Type="http://schemas.openxmlformats.org/officeDocument/2006/relationships/image" Target="../media/image34.jpeg"/><Relationship Id="rId3" Type="http://schemas.openxmlformats.org/officeDocument/2006/relationships/image" Target="../media/image22.jpeg"/><Relationship Id="rId21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truncated_icosidodecahedron.wrl" TargetMode="External"/><Relationship Id="rId7" Type="http://schemas.openxmlformats.org/officeDocument/2006/relationships/image" Target="../media/image24.jpeg"/><Relationship Id="rId12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rhombicuboctahedron.wrl" TargetMode="External"/><Relationship Id="rId17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snub_cube_right.wrl" TargetMode="External"/><Relationship Id="rId25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pseudorhombicuboctahedron.wrl" TargetMode="External"/><Relationship Id="rId2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truncated_tetrahedron.wrl" TargetMode="External"/><Relationship Id="rId16" Type="http://schemas.openxmlformats.org/officeDocument/2006/relationships/image" Target="../media/image29.jpeg"/><Relationship Id="rId20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truncated_icosahedron.wrl" TargetMode="External"/><Relationship Id="rId11" Type="http://schemas.openxmlformats.org/officeDocument/2006/relationships/image" Target="../media/image26.jpeg"/><Relationship Id="rId24" Type="http://schemas.openxmlformats.org/officeDocument/2006/relationships/image" Target="../media/image33.jpeg"/><Relationship Id="rId5" Type="http://schemas.openxmlformats.org/officeDocument/2006/relationships/image" Target="../media/image23.jpeg"/><Relationship Id="rId15" Type="http://schemas.openxmlformats.org/officeDocument/2006/relationships/image" Target="../media/image28.jpeg"/><Relationship Id="rId23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rhombicosidodecahedron.wrl" TargetMode="External"/><Relationship Id="rId10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cuboctahedron.wrl" TargetMode="External"/><Relationship Id="rId19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truncated_dodecahedron.wrl" TargetMode="External"/><Relationship Id="rId4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truncated_octahedron.wrl" TargetMode="External"/><Relationship Id="rId9" Type="http://schemas.openxmlformats.org/officeDocument/2006/relationships/image" Target="../media/image25.jpeg"/><Relationship Id="rId14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convex\archimedean\vrml\icosidodecahedron.wrl" TargetMode="External"/><Relationship Id="rId22" Type="http://schemas.openxmlformats.org/officeDocument/2006/relationships/image" Target="../media/image3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nonconvex\kepler-poinsot\texture\great_icosahedron.jpg" TargetMode="External"/><Relationship Id="rId3" Type="http://schemas.openxmlformats.org/officeDocument/2006/relationships/image" Target="../media/image35.jpeg"/><Relationship Id="rId7" Type="http://schemas.openxmlformats.org/officeDocument/2006/relationships/image" Target="../media/image37.jpeg"/><Relationship Id="rId2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nonconvex\kepler-poinsot\texture\small_stellated_dodecahedron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nonconvex\kepler-poinsot\texture\great_dodecahedron.jpg" TargetMode="External"/><Relationship Id="rId5" Type="http://schemas.openxmlformats.org/officeDocument/2006/relationships/image" Target="../media/image36.jpeg"/><Relationship Id="rId4" Type="http://schemas.openxmlformats.org/officeDocument/2006/relationships/hyperlink" Target="file:///F:\&#1059;&#1095;&#1077;&#1073;&#1085;&#1086;-&#1084;&#1077;&#1090;&#1086;&#1076;&#1080;&#1095;&#1077;&#1089;&#1082;&#1080;&#1077;%20&#1084;&#1072;&#1090;&#1077;&#1088;&#1080;&#1072;&#1083;&#1099;\&#1091;&#1095;&#1080;&#1090;&#1077;&#1083;&#1102;%20&#1084;&#1072;&#1090;&#1077;&#1084;&#1072;&#1090;&#1080;&#1082;&#1080;\&#1084;&#1085;&#1086;&#1075;&#1086;&#1075;&#1088;&#1072;&#1085;&#1085;&#1080;&#1082;&#1080;\www.nips.riss-telecom.ru\poly\uniform\nonconvex\kepler-poinsot\texture\great_stellated_dodecahedron.jpg" TargetMode="External"/><Relationship Id="rId9" Type="http://schemas.openxmlformats.org/officeDocument/2006/relationships/image" Target="../media/image3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2.png"/><Relationship Id="rId3" Type="http://schemas.openxmlformats.org/officeDocument/2006/relationships/image" Target="http://tmn.fio.ru/works/26x/304/images/ogon.gif" TargetMode="External"/><Relationship Id="rId7" Type="http://schemas.openxmlformats.org/officeDocument/2006/relationships/image" Target="http://tmn.fio.ru/works/26x/304/images/wozduh.jpg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6.gif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http://tmn.fio.ru/works/26x/304/images/vselen.jpg" TargetMode="External"/><Relationship Id="rId5" Type="http://schemas.openxmlformats.org/officeDocument/2006/relationships/image" Target="http://tmn.fio.ru/works/26x/304/images/woda.jpg" TargetMode="External"/><Relationship Id="rId15" Type="http://schemas.openxmlformats.org/officeDocument/2006/relationships/image" Target="../media/image14.png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image" Target="http://tmn.fio.ru/works/26x/304/images/sem2.jpg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900113" y="1125538"/>
            <a:ext cx="4608512" cy="2087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99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Правильные</a:t>
            </a:r>
          </a:p>
          <a:p>
            <a:pPr>
              <a:defRPr/>
            </a:pPr>
            <a:r>
              <a:rPr lang="ru-RU" sz="3600" kern="10"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99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многогранники.</a:t>
            </a:r>
          </a:p>
        </p:txBody>
      </p:sp>
      <p:pic>
        <p:nvPicPr>
          <p:cNvPr id="7172" name="Picture 10" descr="л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7150" y="1654175"/>
            <a:ext cx="1577975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art_3_5_clip_image0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2636838"/>
            <a:ext cx="3959225" cy="380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2051050" y="1052513"/>
            <a:ext cx="559117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3" dir="b"/>
            </a:scene3d>
            <a:sp3d extrusionH="121893000" prstMaterial="legacyMatte">
              <a:extrusionClr>
                <a:srgbClr val="FF3300"/>
              </a:extrusionClr>
            </a:sp3d>
          </a:bodyPr>
          <a:lstStyle/>
          <a:p>
            <a:pPr>
              <a:defRPr/>
            </a:pPr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Impact"/>
              </a:rPr>
              <a:t>Икосаэдро- додекаэдровая</a:t>
            </a:r>
          </a:p>
          <a:p>
            <a:pPr>
              <a:defRPr/>
            </a:pPr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Impact"/>
              </a:rPr>
              <a:t>структура Земли.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195513" y="692150"/>
            <a:ext cx="5113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b="1" i="1" u="none">
                <a:solidFill>
                  <a:srgbClr val="FFFF00"/>
                </a:solidFill>
              </a:rPr>
              <a:t>                 </a:t>
            </a:r>
            <a:r>
              <a:rPr lang="ru-RU" sz="3200" b="1" i="1" u="none">
                <a:solidFill>
                  <a:srgbClr val="990033"/>
                </a:solidFill>
              </a:rPr>
              <a:t>Сделаем вывод: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39750" y="2276475"/>
            <a:ext cx="79200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400" i="1" u="none"/>
              <a:t>Мы убедились, что существует лишь пять выпуклых правильных многогранников –</a:t>
            </a:r>
          </a:p>
          <a:p>
            <a:pPr algn="l"/>
            <a:r>
              <a:rPr lang="ru-RU" sz="2400" b="1" i="1">
                <a:solidFill>
                  <a:schemeClr val="hlink"/>
                </a:solidFill>
              </a:rPr>
              <a:t>    тетраэдр</a:t>
            </a:r>
            <a:r>
              <a:rPr lang="ru-RU" sz="2400" i="1" u="none">
                <a:solidFill>
                  <a:schemeClr val="hlink"/>
                </a:solidFill>
              </a:rPr>
              <a:t>, </a:t>
            </a:r>
            <a:r>
              <a:rPr lang="ru-RU" sz="2400" b="1" i="1">
                <a:solidFill>
                  <a:schemeClr val="hlink"/>
                </a:solidFill>
              </a:rPr>
              <a:t>октаэдр</a:t>
            </a:r>
            <a:r>
              <a:rPr lang="ru-RU" sz="2400" i="1" u="none"/>
              <a:t> и </a:t>
            </a:r>
            <a:r>
              <a:rPr lang="ru-RU" sz="2400" b="1" i="1">
                <a:solidFill>
                  <a:schemeClr val="hlink"/>
                </a:solidFill>
              </a:rPr>
              <a:t>икосаэдр</a:t>
            </a:r>
            <a:r>
              <a:rPr lang="ru-RU" sz="2400" i="1" u="none">
                <a:solidFill>
                  <a:schemeClr val="hlink"/>
                </a:solidFill>
              </a:rPr>
              <a:t> </a:t>
            </a:r>
            <a:r>
              <a:rPr lang="ru-RU" sz="2400" i="1" u="none"/>
              <a:t>с треугольными гранями, </a:t>
            </a:r>
            <a:r>
              <a:rPr lang="ru-RU" sz="2400" b="1" i="1">
                <a:solidFill>
                  <a:schemeClr val="hlink"/>
                </a:solidFill>
              </a:rPr>
              <a:t>куб (гексаэдр)</a:t>
            </a:r>
            <a:r>
              <a:rPr lang="ru-RU" sz="2400" i="1" u="none"/>
              <a:t> с квадратными гранями и </a:t>
            </a:r>
            <a:r>
              <a:rPr lang="ru-RU" sz="2400" b="1" i="1">
                <a:solidFill>
                  <a:schemeClr val="hlink"/>
                </a:solidFill>
              </a:rPr>
              <a:t>додекаэдр</a:t>
            </a:r>
            <a:r>
              <a:rPr lang="ru-RU" sz="2400" i="1" u="none"/>
              <a:t> с пятиугольными гранями</a:t>
            </a:r>
          </a:p>
        </p:txBody>
      </p:sp>
      <p:pic>
        <p:nvPicPr>
          <p:cNvPr id="16390" name="Picture 6" descr="v25ani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4149725"/>
            <a:ext cx="2519363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82" name="Group 174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851527"/>
        </p:xfrm>
        <a:graphic>
          <a:graphicData uri="http://schemas.openxmlformats.org/drawingml/2006/table">
            <a:tbl>
              <a:tblPr/>
              <a:tblGrid>
                <a:gridCol w="1968500"/>
                <a:gridCol w="2087563"/>
                <a:gridCol w="2085975"/>
                <a:gridCol w="2087562"/>
              </a:tblGrid>
              <a:tr h="850900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Правильный многогранник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8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граней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вершин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рёбер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Тетраэдр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Куб 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Октаэдр 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Додекаэдр  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Икосаэдр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586" name="Picture 178" descr="Sandwatc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476250"/>
            <a:ext cx="571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62" name="Group 130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851527"/>
        </p:xfrm>
        <a:graphic>
          <a:graphicData uri="http://schemas.openxmlformats.org/drawingml/2006/table">
            <a:tbl>
              <a:tblPr/>
              <a:tblGrid>
                <a:gridCol w="1968500"/>
                <a:gridCol w="3130550"/>
                <a:gridCol w="3130550"/>
              </a:tblGrid>
              <a:tr h="731838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Правильный многогранник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7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граней и вершин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(Г + В)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рёбер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(Р)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Тетраэдр 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Куб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Октаэдр 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Додекаэдр  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Икосаэдр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634" name="Picture 132" descr="550206"/>
          <p:cNvPicPr>
            <a:picLocks noChangeAspect="1" noChangeArrowheads="1" noCrop="1"/>
          </p:cNvPicPr>
          <p:nvPr/>
        </p:nvPicPr>
        <p:blipFill>
          <a:blip r:embed="rId2">
            <a:lum bright="6000" contrast="-18000"/>
          </a:blip>
          <a:srcRect/>
          <a:stretch>
            <a:fillRect/>
          </a:stretch>
        </p:blipFill>
        <p:spPr bwMode="auto">
          <a:xfrm>
            <a:off x="4716463" y="4508500"/>
            <a:ext cx="18716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403350" y="1484313"/>
            <a:ext cx="550386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800" b="1" i="1" u="none">
                <a:solidFill>
                  <a:srgbClr val="0066CC"/>
                </a:solidFill>
              </a:rPr>
              <a:t>Теорема Эйлера</a:t>
            </a:r>
            <a:r>
              <a:rPr lang="ru-RU" u="none"/>
              <a:t>     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9750" y="2636838"/>
            <a:ext cx="71294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2400" b="1" i="1" u="none">
                <a:solidFill>
                  <a:srgbClr val="FF0000"/>
                </a:solidFill>
              </a:rPr>
              <a:t>Число вершин плюс число граней минус число рёбер равно двум. </a:t>
            </a:r>
          </a:p>
          <a:p>
            <a:pPr algn="l">
              <a:defRPr/>
            </a:pPr>
            <a:r>
              <a:rPr lang="ru-RU" sz="2400" u="none"/>
              <a:t>           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187450" y="5300663"/>
            <a:ext cx="2592388" cy="5889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u="none">
                <a:solidFill>
                  <a:srgbClr val="66FF66"/>
                </a:solidFill>
              </a:rPr>
              <a:t>В + Г – Р = 2</a:t>
            </a:r>
          </a:p>
        </p:txBody>
      </p:sp>
      <p:pic>
        <p:nvPicPr>
          <p:cNvPr id="25605" name="Picture 5" descr="a2b65e76af0d72fc2dfd48baf7b3ac3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00700" y="3565525"/>
            <a:ext cx="35433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971550" y="0"/>
            <a:ext cx="4465638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ВЫВОД: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  <p:bldP spid="2560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2411413" y="620713"/>
            <a:ext cx="4681537" cy="1512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РАЗВЁРТКИ.</a:t>
            </a:r>
          </a:p>
        </p:txBody>
      </p:sp>
      <p:pic>
        <p:nvPicPr>
          <p:cNvPr id="23557" name="Picture 5" descr="4664_00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2492375"/>
            <a:ext cx="714375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Модель усеченного тетраэдра (VRML)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6" descr="Модель усеченного октаэдра (VRML)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363" y="0"/>
            <a:ext cx="1528762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7" descr="Модель усеченного икосаэдра (VRML)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2205038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8" descr="Модель ромбоусеченного кубоктаэдра (VRML)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750" y="115888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9" descr="Модель кубоктаэдра (VRML)">
            <a:hlinkClick r:id="rId10" action="ppaction://hlinkfile"/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0" y="2060575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4" name="Picture 10" descr="Модель ромбокубоктаэдра (VRML)">
            <a:hlinkClick r:id="rId12" action="ppaction://hlinkfile"/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32700" y="4005263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5" name="Picture 11" descr="Модель икосододекаэдра (VRML)">
            <a:hlinkClick r:id="rId14" action="ppaction://hlinkfile"/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292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140200" y="5346700"/>
            <a:ext cx="1525588" cy="1511300"/>
            <a:chOff x="1429" y="3211"/>
            <a:chExt cx="961" cy="934"/>
          </a:xfrm>
        </p:grpSpPr>
        <p:sp>
          <p:nvSpPr>
            <p:cNvPr id="30736" name="Text Box 13"/>
            <p:cNvSpPr txBox="1">
              <a:spLocks noChangeArrowheads="1"/>
            </p:cNvSpPr>
            <p:nvPr/>
          </p:nvSpPr>
          <p:spPr bwMode="auto">
            <a:xfrm>
              <a:off x="1429" y="3236"/>
              <a:ext cx="961" cy="88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600" i="1"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ru-RU" sz="1600" i="1"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ru-RU" sz="1600" i="1"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ru-RU" sz="1600" i="1">
                <a:latin typeface="Times New Roman" pitchFamily="18" charset="0"/>
              </a:endParaRPr>
            </a:p>
          </p:txBody>
        </p:sp>
        <p:pic>
          <p:nvPicPr>
            <p:cNvPr id="30737" name="Picture 14" descr="snub_dodecahedron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9" y="3211"/>
              <a:ext cx="923" cy="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6639" name="Picture 15" descr="Модель курносого додекаэдра - правая модификация (VRML)">
            <a:hlinkClick r:id="rId17" action="ppaction://hlinkfile"/>
          </p:cNvPr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15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0" name="Picture 16" descr="Модель усеченного додекаэдра (VRML)">
            <a:hlinkClick r:id="rId19" action="ppaction://hlinkfile"/>
          </p:cNvPr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6"/>
              </a:clrFrom>
              <a:clrTo>
                <a:srgbClr val="FFFF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975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1" name="Picture 17" descr="Модель ромбоусеченного икосододекаэдра (VRML)">
            <a:hlinkClick r:id="rId21" action="ppaction://hlinkfile"/>
          </p:cNvPr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1773238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Picture 18" descr="Модель ромбоикосододекаэдра (VRML)">
            <a:hlinkClick r:id="rId23" action="ppaction://hlinkfile"/>
          </p:cNvPr>
          <p:cNvPicPr>
            <a:picLocks noChangeAspect="1" noChangeArrowheads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1700213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3" name="Picture 19" descr="Модель псевдоромбокубоктаэдра (VRML)">
            <a:hlinkClick r:id="rId25" action="ppaction://hlinkfile"/>
          </p:cNvPr>
          <p:cNvPicPr>
            <a:picLocks noChangeAspect="1" noChangeArrowheads="1"/>
          </p:cNvPicPr>
          <p:nvPr/>
        </p:nvPicPr>
        <p:blipFill>
          <a:blip r:embed="rId2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788" y="5395913"/>
            <a:ext cx="1462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6" name="WordArt 22"/>
          <p:cNvSpPr>
            <a:spLocks noChangeArrowheads="1" noChangeShapeType="1" noTextEdit="1"/>
          </p:cNvSpPr>
          <p:nvPr/>
        </p:nvSpPr>
        <p:spPr bwMode="auto">
          <a:xfrm>
            <a:off x="3203575" y="2852738"/>
            <a:ext cx="3024188" cy="2303462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>
              <a:defRPr/>
            </a:pPr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Тела </a:t>
            </a:r>
          </a:p>
          <a:p>
            <a:pPr>
              <a:defRPr/>
            </a:pPr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Архимеда.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Малый звездчатый додекаэдр (JPEG)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260350"/>
            <a:ext cx="2286000" cy="22860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3797" name="Picture 5" descr="Большой звездчатый додекаэдр (JPEG)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04800"/>
            <a:ext cx="2286000" cy="22860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3798" name="Picture 6" descr="Большой додекаэдр (JPEG)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7800" y="3581400"/>
            <a:ext cx="2286000" cy="22860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3799" name="Picture 7" descr="Большой икосаэдр (JPEG)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48400" y="3581400"/>
            <a:ext cx="2286000" cy="2286000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2774" name="Rectangle 8"/>
          <p:cNvSpPr>
            <a:spLocks noChangeArrowheads="1"/>
          </p:cNvSpPr>
          <p:nvPr/>
        </p:nvSpPr>
        <p:spPr bwMode="auto">
          <a:xfrm>
            <a:off x="250825" y="2636838"/>
            <a:ext cx="4572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1"/>
              <a:t>Малый звездчатый</a:t>
            </a:r>
          </a:p>
          <a:p>
            <a:pPr algn="l"/>
            <a:r>
              <a:rPr lang="ru-RU" i="1"/>
              <a:t>додекаэдр</a:t>
            </a:r>
          </a:p>
          <a:p>
            <a:pPr>
              <a:spcBef>
                <a:spcPct val="50000"/>
              </a:spcBef>
            </a:pPr>
            <a:endParaRPr lang="ru-RU" i="1"/>
          </a:p>
        </p:txBody>
      </p:sp>
      <p:sp>
        <p:nvSpPr>
          <p:cNvPr id="32775" name="Rectangle 9"/>
          <p:cNvSpPr>
            <a:spLocks noChangeArrowheads="1"/>
          </p:cNvSpPr>
          <p:nvPr/>
        </p:nvSpPr>
        <p:spPr bwMode="auto">
          <a:xfrm>
            <a:off x="4356100" y="2708275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1"/>
              <a:t>Большой звездчатый</a:t>
            </a:r>
          </a:p>
          <a:p>
            <a:pPr algn="l"/>
            <a:r>
              <a:rPr lang="ru-RU" i="1"/>
              <a:t>додекаэдр</a:t>
            </a:r>
          </a:p>
        </p:txBody>
      </p:sp>
      <p:sp>
        <p:nvSpPr>
          <p:cNvPr id="32776" name="Rectangle 10"/>
          <p:cNvSpPr>
            <a:spLocks noChangeArrowheads="1"/>
          </p:cNvSpPr>
          <p:nvPr/>
        </p:nvSpPr>
        <p:spPr bwMode="auto">
          <a:xfrm>
            <a:off x="6372225" y="6165850"/>
            <a:ext cx="2187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i="1"/>
              <a:t>Большой икосаэдр</a:t>
            </a:r>
          </a:p>
        </p:txBody>
      </p:sp>
      <p:sp>
        <p:nvSpPr>
          <p:cNvPr id="32777" name="Rectangle 11"/>
          <p:cNvSpPr>
            <a:spLocks noChangeArrowheads="1"/>
          </p:cNvSpPr>
          <p:nvPr/>
        </p:nvSpPr>
        <p:spPr bwMode="auto">
          <a:xfrm>
            <a:off x="1258888" y="6165850"/>
            <a:ext cx="2327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i="1"/>
              <a:t>Большой додекаэдр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Классная работа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9" y="1643050"/>
            <a:ext cx="41438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none" dirty="0" smtClean="0"/>
              <a:t>№ 709,  №706</a:t>
            </a:r>
            <a:endParaRPr lang="ru-RU" sz="3200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Домашня</a:t>
            </a:r>
            <a:r>
              <a:rPr lang="ru-RU" dirty="0" smtClean="0"/>
              <a:t>я работа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9" y="1643050"/>
            <a:ext cx="41438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none" dirty="0" smtClean="0"/>
              <a:t>№ 710</a:t>
            </a:r>
            <a:endParaRPr lang="ru-RU" sz="3200" u="non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9750" y="2060575"/>
            <a:ext cx="7921625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400" b="1" i="1" u="none">
                <a:solidFill>
                  <a:schemeClr val="accent2"/>
                </a:solidFill>
              </a:rPr>
              <a:t>Математика владеет не только истиной, но и высшей красотой - красотой отточенной и строгой, возвышенно чистой и стремящейся к подлинному совершенству, которое свойственно лишь величайшим образцам искусства.</a:t>
            </a:r>
          </a:p>
          <a:p>
            <a:pPr algn="l"/>
            <a:r>
              <a:rPr lang="ru-RU" sz="2400" b="1" i="1" u="none">
                <a:solidFill>
                  <a:schemeClr val="accent2"/>
                </a:solidFill>
              </a:rPr>
              <a:t>                                            Бертран Рассел</a:t>
            </a:r>
          </a:p>
          <a:p>
            <a:pPr algn="l" eaLnBrk="0" hangingPunct="0">
              <a:spcBef>
                <a:spcPct val="50000"/>
              </a:spcBef>
            </a:pPr>
            <a:endParaRPr lang="ru-RU" sz="2400" u="none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7173" name="Picture 5" descr="a7ec53b6805f9e52101aa1bfc6a1381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188913"/>
            <a:ext cx="2449512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168cd3314b6f24e93ce3e84024265eab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365625"/>
            <a:ext cx="21336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179388" y="404813"/>
            <a:ext cx="8748712" cy="2087562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1" u="none">
              <a:solidFill>
                <a:srgbClr val="993300"/>
              </a:solidFill>
            </a:endParaRPr>
          </a:p>
          <a:p>
            <a:endParaRPr lang="ru-RU" b="1" u="none">
              <a:solidFill>
                <a:srgbClr val="993300"/>
              </a:solidFill>
            </a:endParaRPr>
          </a:p>
          <a:p>
            <a:endParaRPr lang="ru-RU" b="1" u="none">
              <a:solidFill>
                <a:srgbClr val="993300"/>
              </a:solidFill>
            </a:endParaRPr>
          </a:p>
          <a:p>
            <a:endParaRPr lang="ru-RU" b="1" u="none">
              <a:solidFill>
                <a:srgbClr val="993300"/>
              </a:solidFill>
            </a:endParaRPr>
          </a:p>
          <a:p>
            <a:r>
              <a:rPr lang="ru-RU" sz="4000" b="1" u="none">
                <a:solidFill>
                  <a:schemeClr val="accent2"/>
                </a:solidFill>
              </a:rPr>
              <a:t>ПРАВИЛЬНЫЙ МНОГОГРАННИК-</a:t>
            </a:r>
          </a:p>
          <a:p>
            <a:r>
              <a:rPr lang="ru-RU" b="1" u="none">
                <a:solidFill>
                  <a:schemeClr val="hlink"/>
                </a:solidFill>
                <a:latin typeface="Blackadder ITC" pitchFamily="82" charset="0"/>
              </a:rPr>
              <a:t>выпуклый многогранник, грани которого являются правильными </a:t>
            </a:r>
          </a:p>
          <a:p>
            <a:r>
              <a:rPr lang="ru-RU" b="1" u="none">
                <a:solidFill>
                  <a:schemeClr val="hlink"/>
                </a:solidFill>
                <a:latin typeface="Blackadder ITC" pitchFamily="82" charset="0"/>
              </a:rPr>
              <a:t>многоугольниками с одним и тем же числом сторон </a:t>
            </a:r>
          </a:p>
          <a:p>
            <a:r>
              <a:rPr lang="ru-RU" b="1" u="none">
                <a:solidFill>
                  <a:schemeClr val="hlink"/>
                </a:solidFill>
                <a:latin typeface="Blackadder ITC" pitchFamily="82" charset="0"/>
              </a:rPr>
              <a:t>и в каждой вершине которого сходится одно и то же число ребер.</a:t>
            </a:r>
          </a:p>
          <a:p>
            <a:endParaRPr lang="ru-RU" b="1" u="none">
              <a:solidFill>
                <a:schemeClr val="hlink"/>
              </a:solidFill>
              <a:latin typeface="Blackadder ITC" pitchFamily="82" charset="0"/>
            </a:endParaRPr>
          </a:p>
          <a:p>
            <a:endParaRPr lang="ru-RU" b="1" u="none">
              <a:solidFill>
                <a:schemeClr val="hlink"/>
              </a:solidFill>
            </a:endParaRPr>
          </a:p>
          <a:p>
            <a:endParaRPr lang="ru-RU" u="none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1258888" y="2492375"/>
            <a:ext cx="3313112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2627313" y="2492375"/>
            <a:ext cx="1944687" cy="2449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4572000" y="2492375"/>
            <a:ext cx="144463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4572000" y="2492375"/>
            <a:ext cx="338455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4572000" y="2492375"/>
            <a:ext cx="2952750" cy="2449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4118" name="Picture 22" descr="Рисунок4"/>
          <p:cNvPicPr>
            <a:picLocks noChangeAspect="1" noChangeArrowheads="1"/>
          </p:cNvPicPr>
          <p:nvPr/>
        </p:nvPicPr>
        <p:blipFill>
          <a:blip r:embed="rId2"/>
          <a:srcRect l="75246"/>
          <a:stretch>
            <a:fillRect/>
          </a:stretch>
        </p:blipFill>
        <p:spPr bwMode="auto">
          <a:xfrm>
            <a:off x="6877050" y="5013325"/>
            <a:ext cx="1800225" cy="1668463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19" name="Picture 23" descr="Рисунок4"/>
          <p:cNvPicPr>
            <a:picLocks noChangeAspect="1" noChangeArrowheads="1"/>
          </p:cNvPicPr>
          <p:nvPr/>
        </p:nvPicPr>
        <p:blipFill>
          <a:blip r:embed="rId2"/>
          <a:srcRect l="53459" t="95" r="23750"/>
          <a:stretch>
            <a:fillRect/>
          </a:stretch>
        </p:blipFill>
        <p:spPr bwMode="auto">
          <a:xfrm>
            <a:off x="7486650" y="2997200"/>
            <a:ext cx="1657350" cy="1666875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20" name="Picture 24" descr="Рисунок4"/>
          <p:cNvPicPr>
            <a:picLocks noChangeAspect="1" noChangeArrowheads="1"/>
          </p:cNvPicPr>
          <p:nvPr/>
        </p:nvPicPr>
        <p:blipFill>
          <a:blip r:embed="rId2"/>
          <a:srcRect l="32678" r="45535"/>
          <a:stretch>
            <a:fillRect/>
          </a:stretch>
        </p:blipFill>
        <p:spPr bwMode="auto">
          <a:xfrm>
            <a:off x="3924300" y="3357563"/>
            <a:ext cx="1584325" cy="1668462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21" name="Picture 25" descr="Рисунок4"/>
          <p:cNvPicPr>
            <a:picLocks noChangeAspect="1" noChangeArrowheads="1"/>
          </p:cNvPicPr>
          <p:nvPr/>
        </p:nvPicPr>
        <p:blipFill>
          <a:blip r:embed="rId2"/>
          <a:srcRect l="16830" r="65335"/>
          <a:stretch>
            <a:fillRect/>
          </a:stretch>
        </p:blipFill>
        <p:spPr bwMode="auto">
          <a:xfrm>
            <a:off x="323850" y="3213100"/>
            <a:ext cx="1296988" cy="1668463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22" name="Picture 26" descr="Рисунок4"/>
          <p:cNvPicPr>
            <a:picLocks noChangeAspect="1" noChangeArrowheads="1"/>
          </p:cNvPicPr>
          <p:nvPr/>
        </p:nvPicPr>
        <p:blipFill>
          <a:blip r:embed="rId2"/>
          <a:srcRect r="83170"/>
          <a:stretch>
            <a:fillRect/>
          </a:stretch>
        </p:blipFill>
        <p:spPr bwMode="auto">
          <a:xfrm>
            <a:off x="1835150" y="4941888"/>
            <a:ext cx="1223963" cy="1668462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3276600" y="6165850"/>
            <a:ext cx="12207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  <a:flatTx/>
          </a:bodyPr>
          <a:lstStyle/>
          <a:p>
            <a:pPr>
              <a:defRPr/>
            </a:pPr>
            <a:r>
              <a:rPr lang="ru-RU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Гексаэдр</a:t>
            </a:r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314325" y="4941888"/>
            <a:ext cx="12414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  <a:flatTx/>
          </a:bodyPr>
          <a:lstStyle/>
          <a:p>
            <a:pPr>
              <a:defRPr/>
            </a:pPr>
            <a:r>
              <a:rPr lang="ru-RU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Тетраэдр</a:t>
            </a:r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4043363" y="5157788"/>
            <a:ext cx="11271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  <a:flatTx/>
          </a:bodyPr>
          <a:lstStyle/>
          <a:p>
            <a:pPr>
              <a:defRPr/>
            </a:pPr>
            <a:r>
              <a:rPr lang="ru-RU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Октаэдр</a:t>
            </a: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5414963" y="6237288"/>
            <a:ext cx="14112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  <a:flatTx/>
          </a:bodyPr>
          <a:lstStyle/>
          <a:p>
            <a:pPr>
              <a:defRPr/>
            </a:pPr>
            <a:r>
              <a:rPr lang="ru-RU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Додекаэдр</a:t>
            </a:r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7643813" y="4652963"/>
            <a:ext cx="126841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  <a:flatTx/>
          </a:bodyPr>
          <a:lstStyle/>
          <a:p>
            <a:pPr>
              <a:defRPr/>
            </a:pPr>
            <a:r>
              <a:rPr lang="ru-RU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Икосаэдр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 tmFilter="0,0; .5, 1; 1, 1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900"/>
                            </p:stCondLst>
                            <p:childTnLst>
                              <p:par>
                                <p:cTn id="4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 tmFilter="0,0; .5, 1; 1, 1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300"/>
                            </p:stCondLst>
                            <p:childTnLst>
                              <p:par>
                                <p:cTn id="5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 tmFilter="0,0; .5, 1; 1, 1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500"/>
                            </p:stCondLst>
                            <p:childTnLst>
                              <p:par>
                                <p:cTn id="6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 tmFilter="0,0; .5, 1; 1, 1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6100"/>
                            </p:stCondLst>
                            <p:childTnLst>
                              <p:par>
                                <p:cTn id="7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 tmFilter="0,0; .5, 1; 1, 1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13" grpId="0" animBg="1"/>
      <p:bldP spid="4114" grpId="0" animBg="1"/>
      <p:bldP spid="4115" grpId="0" animBg="1"/>
      <p:bldP spid="4116" grpId="0" animBg="1"/>
      <p:bldP spid="4117" grpId="0" animBg="1"/>
      <p:bldP spid="4123" grpId="0"/>
      <p:bldP spid="4126" grpId="0"/>
      <p:bldP spid="4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1275" y="1773238"/>
            <a:ext cx="49323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solidFill>
                  <a:srgbClr val="336600"/>
                </a:solidFill>
              </a:rPr>
              <a:t>Поверхность тетраэдра состоит из </a:t>
            </a:r>
            <a:r>
              <a:rPr lang="ru-RU" b="1">
                <a:solidFill>
                  <a:srgbClr val="336600"/>
                </a:solidFill>
              </a:rPr>
              <a:t>четырех </a:t>
            </a:r>
            <a:r>
              <a:rPr lang="ru-RU" b="1" u="none">
                <a:solidFill>
                  <a:srgbClr val="336600"/>
                </a:solidFill>
              </a:rPr>
              <a:t>равносторонних треугольников, сходящихся в каждой вершине по три.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779838" y="322263"/>
            <a:ext cx="3865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5400" b="1" u="none">
                <a:solidFill>
                  <a:schemeClr val="accent2"/>
                </a:solidFill>
              </a:rPr>
              <a:t>ТЕТРАЭДР</a:t>
            </a:r>
          </a:p>
        </p:txBody>
      </p:sp>
      <p:pic>
        <p:nvPicPr>
          <p:cNvPr id="8201" name="Picture 9" descr="карандаш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4149725"/>
            <a:ext cx="18002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 descr="Рисунок4"/>
          <p:cNvPicPr>
            <a:picLocks noChangeAspect="1" noChangeArrowheads="1"/>
          </p:cNvPicPr>
          <p:nvPr/>
        </p:nvPicPr>
        <p:blipFill>
          <a:blip r:embed="rId4"/>
          <a:srcRect l="16830" r="65335"/>
          <a:stretch>
            <a:fillRect/>
          </a:stretch>
        </p:blipFill>
        <p:spPr bwMode="auto">
          <a:xfrm>
            <a:off x="358775" y="2060575"/>
            <a:ext cx="2630488" cy="3384550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427538" y="2708275"/>
            <a:ext cx="4572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solidFill>
                  <a:srgbClr val="336600"/>
                </a:solidFill>
              </a:rPr>
              <a:t>Куб имеет </a:t>
            </a:r>
            <a:r>
              <a:rPr lang="ru-RU" b="1">
                <a:solidFill>
                  <a:srgbClr val="336600"/>
                </a:solidFill>
              </a:rPr>
              <a:t>шесть </a:t>
            </a:r>
            <a:r>
              <a:rPr lang="ru-RU" b="1" u="none">
                <a:solidFill>
                  <a:srgbClr val="336600"/>
                </a:solidFill>
              </a:rPr>
              <a:t>квадратных граней, сходящихся в каждой вершине по три.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411413" y="476250"/>
            <a:ext cx="58610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5400" b="1" u="none">
                <a:solidFill>
                  <a:schemeClr val="accent2"/>
                </a:solidFill>
              </a:rPr>
              <a:t>КУБ (ГЕКСАЭДР)</a:t>
            </a:r>
          </a:p>
        </p:txBody>
      </p:sp>
      <p:pic>
        <p:nvPicPr>
          <p:cNvPr id="5127" name="Picture 7" descr="карандаш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221163"/>
            <a:ext cx="18002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Рисунок4"/>
          <p:cNvPicPr>
            <a:picLocks noChangeAspect="1" noChangeArrowheads="1"/>
          </p:cNvPicPr>
          <p:nvPr/>
        </p:nvPicPr>
        <p:blipFill>
          <a:blip r:embed="rId4"/>
          <a:srcRect r="83170"/>
          <a:stretch>
            <a:fillRect/>
          </a:stretch>
        </p:blipFill>
        <p:spPr bwMode="auto">
          <a:xfrm>
            <a:off x="971550" y="1916113"/>
            <a:ext cx="2693988" cy="3671887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356100" y="2492375"/>
            <a:ext cx="45720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solidFill>
                  <a:srgbClr val="336600"/>
                </a:solidFill>
              </a:rPr>
              <a:t>Октаэдр имеет </a:t>
            </a:r>
            <a:r>
              <a:rPr lang="ru-RU" b="1">
                <a:solidFill>
                  <a:srgbClr val="336600"/>
                </a:solidFill>
              </a:rPr>
              <a:t>восемь</a:t>
            </a:r>
            <a:r>
              <a:rPr lang="ru-RU" b="1" u="none">
                <a:solidFill>
                  <a:srgbClr val="336600"/>
                </a:solidFill>
              </a:rPr>
              <a:t> треугольных граней, сходящихся в каждой вершине по четыре.</a:t>
            </a:r>
          </a:p>
          <a:p>
            <a:pPr algn="l">
              <a:spcBef>
                <a:spcPct val="50000"/>
              </a:spcBef>
            </a:pPr>
            <a:r>
              <a:rPr lang="ru-RU" u="none">
                <a:solidFill>
                  <a:srgbClr val="336600"/>
                </a:solidFill>
              </a:rPr>
              <a:t> 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348038" y="549275"/>
            <a:ext cx="3484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5400" b="1" u="none">
                <a:solidFill>
                  <a:schemeClr val="accent2"/>
                </a:solidFill>
              </a:rPr>
              <a:t>ОКТАЭДР</a:t>
            </a:r>
          </a:p>
        </p:txBody>
      </p:sp>
      <p:pic>
        <p:nvPicPr>
          <p:cNvPr id="3079" name="Picture 7" descr="карандаш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4365625"/>
            <a:ext cx="18002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Рисунок4"/>
          <p:cNvPicPr>
            <a:picLocks noChangeAspect="1" noChangeArrowheads="1"/>
          </p:cNvPicPr>
          <p:nvPr/>
        </p:nvPicPr>
        <p:blipFill>
          <a:blip r:embed="rId4"/>
          <a:srcRect l="32678" r="45535"/>
          <a:stretch>
            <a:fillRect/>
          </a:stretch>
        </p:blipFill>
        <p:spPr bwMode="auto">
          <a:xfrm>
            <a:off x="755650" y="2060575"/>
            <a:ext cx="3144838" cy="3311525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284663" y="2420938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solidFill>
                  <a:srgbClr val="336600"/>
                </a:solidFill>
              </a:rPr>
              <a:t>Додекаэдр имеет </a:t>
            </a:r>
            <a:r>
              <a:rPr lang="ru-RU" b="1">
                <a:solidFill>
                  <a:srgbClr val="336600"/>
                </a:solidFill>
              </a:rPr>
              <a:t>двенадцать</a:t>
            </a:r>
            <a:r>
              <a:rPr lang="ru-RU" b="1" u="none">
                <a:solidFill>
                  <a:srgbClr val="336600"/>
                </a:solidFill>
              </a:rPr>
              <a:t> пятиугольных граней, сходящихся в вершинах по три.</a:t>
            </a:r>
          </a:p>
          <a:p>
            <a:pPr algn="l"/>
            <a:r>
              <a:rPr lang="ru-RU" b="1" u="none">
                <a:solidFill>
                  <a:srgbClr val="336600"/>
                </a:solidFill>
              </a:rPr>
              <a:t>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692275" y="549275"/>
            <a:ext cx="597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5400" b="1" u="none">
                <a:solidFill>
                  <a:srgbClr val="FF0066"/>
                </a:solidFill>
              </a:rPr>
              <a:t>    </a:t>
            </a:r>
            <a:r>
              <a:rPr lang="ru-RU" sz="5400" b="1" u="none">
                <a:solidFill>
                  <a:schemeClr val="accent2"/>
                </a:solidFill>
              </a:rPr>
              <a:t>ДОДЕКАЭДР</a:t>
            </a:r>
          </a:p>
        </p:txBody>
      </p:sp>
      <p:pic>
        <p:nvPicPr>
          <p:cNvPr id="9223" name="Picture 7" descr="карандаш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4221163"/>
            <a:ext cx="18002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Рисунок4"/>
          <p:cNvPicPr>
            <a:picLocks noChangeAspect="1" noChangeArrowheads="1"/>
          </p:cNvPicPr>
          <p:nvPr/>
        </p:nvPicPr>
        <p:blipFill>
          <a:blip r:embed="rId4"/>
          <a:srcRect l="75246"/>
          <a:stretch>
            <a:fillRect/>
          </a:stretch>
        </p:blipFill>
        <p:spPr bwMode="auto">
          <a:xfrm>
            <a:off x="468313" y="2276475"/>
            <a:ext cx="3455987" cy="3203575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356100" y="2708275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solidFill>
                  <a:srgbClr val="336600"/>
                </a:solidFill>
              </a:rPr>
              <a:t>Поверхность икосаэдра состоит из </a:t>
            </a:r>
            <a:r>
              <a:rPr lang="ru-RU" b="1">
                <a:solidFill>
                  <a:srgbClr val="336600"/>
                </a:solidFill>
              </a:rPr>
              <a:t>двадцати</a:t>
            </a:r>
            <a:r>
              <a:rPr lang="ru-RU" b="1" u="none">
                <a:solidFill>
                  <a:srgbClr val="336600"/>
                </a:solidFill>
              </a:rPr>
              <a:t> равносторонних треугольников, сходящихся в каждой вершине по пять.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763713" y="404813"/>
            <a:ext cx="57610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5400" b="1" u="none">
                <a:solidFill>
                  <a:srgbClr val="FF0066"/>
                </a:solidFill>
              </a:rPr>
              <a:t>    </a:t>
            </a:r>
            <a:r>
              <a:rPr lang="ru-RU" sz="5400" b="1" u="none">
                <a:solidFill>
                  <a:schemeClr val="accent2"/>
                </a:solidFill>
              </a:rPr>
              <a:t>ИКОСАЭДР</a:t>
            </a:r>
          </a:p>
        </p:txBody>
      </p:sp>
      <p:pic>
        <p:nvPicPr>
          <p:cNvPr id="10247" name="Picture 7" descr="карандаш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4365625"/>
            <a:ext cx="180022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Рисунок4"/>
          <p:cNvPicPr>
            <a:picLocks noChangeAspect="1" noChangeArrowheads="1"/>
          </p:cNvPicPr>
          <p:nvPr/>
        </p:nvPicPr>
        <p:blipFill>
          <a:blip r:embed="rId4"/>
          <a:srcRect l="53459" t="95" r="23750"/>
          <a:stretch>
            <a:fillRect/>
          </a:stretch>
        </p:blipFill>
        <p:spPr bwMode="auto">
          <a:xfrm>
            <a:off x="755650" y="1916113"/>
            <a:ext cx="3079750" cy="3097212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://tmn.fio.ru/works/26x/304/images/ogon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403350" y="333375"/>
            <a:ext cx="13430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http://tmn.fio.ru/works/26x/304/images/woda.jp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1476375" y="1628775"/>
            <a:ext cx="13430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http://tmn.fio.ru/works/26x/304/images/wozduh.jpg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1476375" y="2852738"/>
            <a:ext cx="1343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 descr="http://tmn.fio.ru/works/26x/304/images/sem2.jpg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1476375" y="4149725"/>
            <a:ext cx="13430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 descr="http://tmn.fio.ru/works/26x/304/images/vselen.jpg"/>
          <p:cNvPicPr>
            <a:picLocks noChangeAspect="1" noChangeArrowheads="1"/>
          </p:cNvPicPr>
          <p:nvPr/>
        </p:nvPicPr>
        <p:blipFill>
          <a:blip r:embed="rId10" r:link="rId11"/>
          <a:srcRect/>
          <a:stretch>
            <a:fillRect/>
          </a:stretch>
        </p:blipFill>
        <p:spPr bwMode="auto">
          <a:xfrm>
            <a:off x="1476375" y="5445125"/>
            <a:ext cx="1343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9" descr="5tetra2pros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BFFF9"/>
              </a:clrFrom>
              <a:clrTo>
                <a:srgbClr val="FB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525" y="333375"/>
            <a:ext cx="10668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0" descr="5ikos2pro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724525" y="1557338"/>
            <a:ext cx="10858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11" descr="5okta2pro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724525" y="2852738"/>
            <a:ext cx="11239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2" descr="5kub2pro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724525" y="4076700"/>
            <a:ext cx="113347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13" descr="5dode2pros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724525" y="5445125"/>
            <a:ext cx="11334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987675" y="1052513"/>
            <a:ext cx="923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u="none"/>
              <a:t> </a:t>
            </a:r>
            <a:r>
              <a:rPr lang="ru-RU" b="1" i="1" u="none">
                <a:solidFill>
                  <a:srgbClr val="FF0000"/>
                </a:solidFill>
              </a:rPr>
              <a:t>огонь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059113" y="2205038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000" b="1" i="1" u="none">
                <a:solidFill>
                  <a:schemeClr val="accent2"/>
                </a:solidFill>
                <a:latin typeface="Times New Roman" pitchFamily="18" charset="0"/>
              </a:rPr>
              <a:t>вода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059113" y="34290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000" b="1" i="1" u="none">
                <a:solidFill>
                  <a:schemeClr val="accent2"/>
                </a:solidFill>
                <a:latin typeface="Times New Roman" pitchFamily="18" charset="0"/>
              </a:rPr>
              <a:t>воздух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059113" y="47974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000" b="1" i="1" u="none">
                <a:solidFill>
                  <a:srgbClr val="CC9900"/>
                </a:solidFill>
                <a:latin typeface="Times New Roman" pitchFamily="18" charset="0"/>
              </a:rPr>
              <a:t>земля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916238" y="5876925"/>
            <a:ext cx="1655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000" b="1" i="1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вселенная</a:t>
            </a:r>
          </a:p>
          <a:p>
            <a:pPr algn="l" eaLnBrk="0" hangingPunct="0"/>
            <a:endParaRPr lang="ru-RU" sz="2000" b="1" i="1" u="none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6877050" y="549275"/>
            <a:ext cx="14652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latin typeface="Times New Roman" pitchFamily="18" charset="0"/>
                <a:cs typeface="Times New Roman" pitchFamily="18" charset="0"/>
              </a:rPr>
              <a:t>тетраэдр</a:t>
            </a:r>
            <a:endParaRPr lang="ru-RU" sz="1200" u="none">
              <a:solidFill>
                <a:srgbClr val="00007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ru-RU" sz="2400" u="none">
              <a:latin typeface="Times New Roman" pitchFamily="18" charset="0"/>
            </a:endParaRP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948488" y="1628775"/>
            <a:ext cx="124936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latin typeface="Times New Roman" pitchFamily="18" charset="0"/>
                <a:cs typeface="Times New Roman" pitchFamily="18" charset="0"/>
              </a:rPr>
              <a:t>икосаэдр</a:t>
            </a:r>
            <a:endParaRPr lang="ru-RU" sz="1200" u="none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ru-RU" sz="2400" u="none">
              <a:latin typeface="Times New Roman" pitchFamily="18" charset="0"/>
            </a:endParaRP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6948488" y="2997200"/>
            <a:ext cx="117316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latin typeface="Times New Roman" pitchFamily="18" charset="0"/>
                <a:cs typeface="Times New Roman" pitchFamily="18" charset="0"/>
              </a:rPr>
              <a:t>октаэдр</a:t>
            </a:r>
            <a:endParaRPr lang="ru-RU" sz="1200" u="none">
              <a:solidFill>
                <a:srgbClr val="00007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ru-RU" sz="2400" u="none">
              <a:latin typeface="Times New Roman" pitchFamily="18" charset="0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7019925" y="4149725"/>
            <a:ext cx="1101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1200" u="none">
                <a:solidFill>
                  <a:srgbClr val="000071"/>
                </a:solidFill>
                <a:latin typeface="Times New Roman" pitchFamily="18" charset="0"/>
              </a:rPr>
              <a:t> </a:t>
            </a:r>
            <a:r>
              <a:rPr lang="ru-RU" b="1" u="none">
                <a:latin typeface="Times New Roman" pitchFamily="18" charset="0"/>
                <a:cs typeface="Times New Roman" pitchFamily="18" charset="0"/>
              </a:rPr>
              <a:t>гексаэдр</a:t>
            </a:r>
            <a:endParaRPr lang="ru-RU" sz="1200" u="none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ru-RU" sz="2400" u="none">
              <a:latin typeface="Times New Roman" pitchFamily="18" charset="0"/>
            </a:endParaRP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6948488" y="5589588"/>
            <a:ext cx="132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b="1" u="none">
                <a:latin typeface="Times New Roman" pitchFamily="18" charset="0"/>
                <a:cs typeface="Times New Roman" pitchFamily="18" charset="0"/>
              </a:rPr>
              <a:t>додекаэдр</a:t>
            </a:r>
            <a:endParaRPr lang="ru-RU" sz="1200" u="none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4500"/>
                            </p:stCondLst>
                            <p:childTnLst>
                              <p:par>
                                <p:cTn id="9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0"/>
                            </p:stCondLst>
                            <p:childTnLst>
                              <p:par>
                                <p:cTn id="9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2" grpId="0"/>
      <p:bldP spid="12303" grpId="0"/>
      <p:bldP spid="12304" grpId="0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CC"/>
            </a:gs>
            <a:gs pos="100000">
              <a:srgbClr val="FF9999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Left"/>
          <a:lightRig rig="legacyNormal3" dir="r"/>
        </a:scene3d>
        <a:sp3d extrusionH="201600" prstMaterial="legacyMatte">
          <a:bevelT w="13500" h="13500" prst="angle"/>
          <a:bevelB w="13500" h="13500" prst="angle"/>
          <a:extrusionClr>
            <a:srgbClr val="0066CC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CC"/>
            </a:gs>
            <a:gs pos="100000">
              <a:srgbClr val="FF9999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Left"/>
          <a:lightRig rig="legacyNormal3" dir="r"/>
        </a:scene3d>
        <a:sp3d extrusionH="201600" prstMaterial="legacyMatte">
          <a:bevelT w="13500" h="13500" prst="angle"/>
          <a:bevelB w="13500" h="13500" prst="angle"/>
          <a:extrusionClr>
            <a:srgbClr val="0066CC"/>
          </a:extrusionClr>
        </a:sp3d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295</Words>
  <Application>Microsoft Office PowerPoint</Application>
  <PresentationFormat>Экран (4:3)</PresentationFormat>
  <Paragraphs>115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    Классная работа    </vt:lpstr>
      <vt:lpstr>    Домашняя работа    </vt:lpstr>
    </vt:vector>
  </TitlesOfParts>
  <Company>МОУ СОШ №5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Морна С.А.</dc:creator>
  <cp:lastModifiedBy>6</cp:lastModifiedBy>
  <cp:revision>44</cp:revision>
  <dcterms:created xsi:type="dcterms:W3CDTF">2007-10-10T10:44:37Z</dcterms:created>
  <dcterms:modified xsi:type="dcterms:W3CDTF">2020-04-25T08:45:42Z</dcterms:modified>
</cp:coreProperties>
</file>