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79" r:id="rId14"/>
    <p:sldId id="280" r:id="rId15"/>
    <p:sldId id="285" r:id="rId16"/>
    <p:sldId id="286" r:id="rId17"/>
    <p:sldId id="287" r:id="rId18"/>
    <p:sldId id="269" r:id="rId19"/>
    <p:sldId id="273" r:id="rId20"/>
    <p:sldId id="274" r:id="rId21"/>
    <p:sldId id="281" r:id="rId22"/>
    <p:sldId id="282" r:id="rId23"/>
    <p:sldId id="283" r:id="rId24"/>
    <p:sldId id="271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4;&#1058;&#1050;&#1056;%20&#1059;&#1056;&#1054;&#1050;%20&#1052;&#1040;&#1058;&#1045;&#1052;%203%20&#1050;&#1051;\&#1055;&#1077;&#1088;&#1074;&#1099;&#1081;%20&#1087;&#1086;&#1083;&#1077;&#1090;%20&#1074;%20&#1082;&#1086;&#1089;&#1084;&#1086;&#1089;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Представь в виде суммы разрядных слагаемых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   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сот.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ед.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сот.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3ед.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Вторая планета: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ow-to-draw-a-planet-step-4_1_000000035563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857364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002060"/>
                </a:solidFill>
              </a:rPr>
              <a:t>Письменные приемы сложения и вычитания трехзначных чисел.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Цель: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Научиться складывать и вычитать трехзначные числа в столбик.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0034" y="500042"/>
            <a:ext cx="4214842" cy="3929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Алгоритм письменных приемов сложения и вычитания.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7686" y="2428868"/>
            <a:ext cx="4286280" cy="414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Применять алгоритм на практике.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Пошаговое решение: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1000"/>
              </a:lnSpc>
              <a:buAutoNum type="arabicPeriod"/>
            </a:pPr>
            <a:r>
              <a:rPr lang="ru-RU" sz="2600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3300"/>
              </a:lnSpc>
              <a:buNone/>
            </a:pPr>
            <a:r>
              <a:rPr lang="ru-RU" sz="2600" dirty="0" smtClean="0"/>
              <a:t>2. </a:t>
            </a:r>
            <a:r>
              <a:rPr lang="ru-RU" sz="2600" dirty="0" smtClean="0">
                <a:solidFill>
                  <a:srgbClr val="C00000"/>
                </a:solidFill>
              </a:rPr>
              <a:t>6+3 =9 </a:t>
            </a:r>
          </a:p>
          <a:p>
            <a:pPr marL="514350" indent="-514350">
              <a:lnSpc>
                <a:spcPts val="3300"/>
              </a:lnSpc>
              <a:buAutoNum type="arabicPeriod" startAt="3"/>
            </a:pPr>
            <a:r>
              <a:rPr lang="ru-RU" sz="2600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+      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       9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4. </a:t>
            </a:r>
            <a:r>
              <a:rPr lang="ru-RU" sz="2600" dirty="0" smtClean="0">
                <a:solidFill>
                  <a:srgbClr val="C00000"/>
                </a:solidFill>
              </a:rPr>
              <a:t>4+2 =6</a:t>
            </a:r>
          </a:p>
          <a:p>
            <a:pPr marL="514350" indent="-514350">
              <a:lnSpc>
                <a:spcPts val="1000"/>
              </a:lnSpc>
              <a:buAutoNum type="arabicPeriod" startAt="5"/>
            </a:pPr>
            <a:r>
              <a:rPr lang="ru-RU" sz="2600" dirty="0" smtClean="0"/>
              <a:t>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     69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6. </a:t>
            </a:r>
            <a:r>
              <a:rPr lang="ru-RU" sz="2600" dirty="0" smtClean="0">
                <a:solidFill>
                  <a:srgbClr val="C00000"/>
                </a:solidFill>
              </a:rPr>
              <a:t>5+4=9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7. 546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</a:t>
            </a:r>
            <a:r>
              <a:rPr lang="ru-RU" sz="2600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969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5429288"/>
          </a:xfrm>
        </p:spPr>
        <p:txBody>
          <a:bodyPr>
            <a:normAutofit/>
          </a:bodyPr>
          <a:lstStyle/>
          <a:p>
            <a:pPr marL="514350" indent="-514350">
              <a:lnSpc>
                <a:spcPts val="800"/>
              </a:lnSpc>
              <a:buAutoNum type="arabicPeriod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000"/>
              </a:lnSpc>
              <a:buNone/>
            </a:pPr>
            <a:endParaRPr lang="ru-RU" u="sng" dirty="0" smtClean="0"/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6-3 =3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ts val="1000"/>
              </a:lnSpc>
              <a:buAutoNum type="arabicPeriod" startAt="3"/>
            </a:pPr>
            <a:r>
              <a:rPr lang="ru-RU" dirty="0" smtClean="0"/>
              <a:t> 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  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4</a:t>
            </a:r>
            <a:r>
              <a:rPr lang="ru-RU" dirty="0" smtClean="0">
                <a:solidFill>
                  <a:srgbClr val="C00000"/>
                </a:solidFill>
              </a:rPr>
              <a:t>. 4-2 =2</a:t>
            </a:r>
          </a:p>
          <a:p>
            <a:pPr marL="514350" indent="-514350">
              <a:lnSpc>
                <a:spcPts val="15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9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5-4=1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7.  546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123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Алгоритм сложения: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2400288" cy="535785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1000"/>
              </a:lnSpc>
              <a:buAutoNum type="arabicPeriod"/>
            </a:pPr>
            <a:r>
              <a:rPr lang="ru-RU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33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6+3 =9 </a:t>
            </a:r>
          </a:p>
          <a:p>
            <a:pPr marL="514350" indent="-514350">
              <a:lnSpc>
                <a:spcPts val="3300"/>
              </a:lnSpc>
              <a:buAutoNum type="arabicPeriod" startAt="3"/>
            </a:pPr>
            <a:r>
              <a:rPr lang="ru-RU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+      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       9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4. </a:t>
            </a:r>
            <a:r>
              <a:rPr lang="ru-RU" dirty="0" smtClean="0">
                <a:solidFill>
                  <a:srgbClr val="C00000"/>
                </a:solidFill>
              </a:rPr>
              <a:t>4+2 =6</a:t>
            </a:r>
          </a:p>
          <a:p>
            <a:pPr marL="514350" indent="-514350">
              <a:lnSpc>
                <a:spcPts val="10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     69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5+4=9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7. 546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969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928670"/>
            <a:ext cx="6115064" cy="5643602"/>
          </a:xfrm>
        </p:spPr>
        <p:txBody>
          <a:bodyPr>
            <a:normAutofit/>
          </a:bodyPr>
          <a:lstStyle/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Записываем второе слагаемое под первым: сот. под сот., </a:t>
            </a:r>
            <a:r>
              <a:rPr lang="ru-RU" dirty="0" err="1" smtClean="0"/>
              <a:t>дес</a:t>
            </a:r>
            <a:r>
              <a:rPr lang="ru-RU" dirty="0" smtClean="0"/>
              <a:t>. под </a:t>
            </a:r>
            <a:r>
              <a:rPr lang="ru-RU" dirty="0" err="1" smtClean="0"/>
              <a:t>дес</a:t>
            </a:r>
            <a:r>
              <a:rPr lang="ru-RU" dirty="0" smtClean="0"/>
              <a:t>., ед. под ед.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2. Складываем единицы.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3. Результат пишем под единицами.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4. Складываем десятки.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5. Результат пишем под десятками.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Складываем сотни.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7. Результат пишем под сотнями.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8. Читаем ответ.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Алгоритм вычитания: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2400288" cy="5429288"/>
          </a:xfrm>
        </p:spPr>
        <p:txBody>
          <a:bodyPr/>
          <a:lstStyle/>
          <a:p>
            <a:pPr marL="514350" indent="-514350">
              <a:lnSpc>
                <a:spcPts val="800"/>
              </a:lnSpc>
              <a:buAutoNum type="arabicPeriod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000"/>
              </a:lnSpc>
              <a:buNone/>
            </a:pPr>
            <a:endParaRPr lang="ru-RU" u="sng" dirty="0" smtClean="0"/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6-3 =3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ts val="1000"/>
              </a:lnSpc>
              <a:buAutoNum type="arabicPeriod" startAt="3"/>
            </a:pPr>
            <a:r>
              <a:rPr lang="ru-RU" dirty="0" smtClean="0"/>
              <a:t> 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  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4</a:t>
            </a:r>
            <a:r>
              <a:rPr lang="ru-RU" dirty="0" smtClean="0">
                <a:solidFill>
                  <a:srgbClr val="C00000"/>
                </a:solidFill>
              </a:rPr>
              <a:t>. 4-2 =2</a:t>
            </a:r>
          </a:p>
          <a:p>
            <a:pPr marL="514350" indent="-514350">
              <a:lnSpc>
                <a:spcPts val="15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9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5-4=1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7.  546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123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928670"/>
            <a:ext cx="5757874" cy="5572164"/>
          </a:xfrm>
        </p:spPr>
        <p:txBody>
          <a:bodyPr/>
          <a:lstStyle/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Записываем вычитаемое под уменьшаемым: сот. под сот., </a:t>
            </a:r>
            <a:r>
              <a:rPr lang="ru-RU" dirty="0" err="1" smtClean="0"/>
              <a:t>дес</a:t>
            </a:r>
            <a:r>
              <a:rPr lang="ru-RU" dirty="0" smtClean="0"/>
              <a:t>. под </a:t>
            </a:r>
            <a:r>
              <a:rPr lang="ru-RU" dirty="0" err="1" smtClean="0"/>
              <a:t>дес</a:t>
            </a:r>
            <a:r>
              <a:rPr lang="ru-RU" dirty="0" smtClean="0"/>
              <a:t>., ед. под ед.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единицы.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единицами.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десятки.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десятками.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сотни.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сотнями.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Читаем ответ.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Стр. 88 № 3</a:t>
            </a:r>
          </a:p>
        </p:txBody>
      </p:sp>
      <p:pic>
        <p:nvPicPr>
          <p:cNvPr id="4" name="Рисунок 3" descr="21d3ff83d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143248"/>
            <a:ext cx="2335543" cy="262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прин23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Третья планета: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ow-to-draw-a-planet-step-3_1_000000035561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00174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285720" y="214290"/>
            <a:ext cx="8715436" cy="64294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начать урок  готовы!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слушать, рассуждать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 другу помогать!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   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Витя и Коля устроили соревнование по подсчету звезд на небе. Витя насчитал  223 звезды, а Коля 354. Сколько звезд насчитали Витя и Коля вместе?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На сколько больше звезд насчитал Коля?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запись.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В. – 223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?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          На ? </a:t>
            </a:r>
            <a:r>
              <a:rPr lang="ru-RU" sz="40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К. – 354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786050" y="1928802"/>
            <a:ext cx="357190" cy="17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4243382" y="2614610"/>
            <a:ext cx="1643074" cy="557210"/>
          </a:xfrm>
          <a:prstGeom prst="blockArc">
            <a:avLst>
              <a:gd name="adj1" fmla="val 1068355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ts val="900"/>
              </a:lnSpc>
              <a:buAutoNum type="arabicParenR"/>
            </a:pPr>
            <a:r>
              <a:rPr lang="ru-RU" dirty="0" smtClean="0">
                <a:solidFill>
                  <a:srgbClr val="FFC000"/>
                </a:solidFill>
              </a:rPr>
              <a:t>223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+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</a:t>
            </a:r>
            <a:r>
              <a:rPr lang="ru-RU" u="sng" dirty="0" smtClean="0">
                <a:solidFill>
                  <a:srgbClr val="FFC000"/>
                </a:solidFill>
              </a:rPr>
              <a:t>354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577 (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.) – всего.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514350" indent="-514350">
              <a:lnSpc>
                <a:spcPts val="1000"/>
              </a:lnSpc>
              <a:buAutoNum type="arabicParenR" startAt="2"/>
            </a:pPr>
            <a:r>
              <a:rPr lang="ru-RU" dirty="0" smtClean="0">
                <a:solidFill>
                  <a:srgbClr val="FFC000"/>
                </a:solidFill>
              </a:rPr>
              <a:t>354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-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</a:t>
            </a:r>
            <a:r>
              <a:rPr lang="ru-RU" u="sng" dirty="0" smtClean="0">
                <a:solidFill>
                  <a:srgbClr val="FFC000"/>
                </a:solidFill>
              </a:rPr>
              <a:t>223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131 (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.) – на столько больше у Коли.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Ответ: 577 звезд, Коля насчитал больше на 131 звезду. 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9117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Book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Franklin Gothic Book" charset="0"/>
              </a:rPr>
              <a:t> </a:t>
            </a:r>
            <a:r>
              <a:rPr lang="ru-RU" b="1" i="1" dirty="0" smtClean="0"/>
              <a:t>1.  Сегодня   я     узнал…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2. Я понял, что...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3.  Было   трудно…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4.  Меня удивило...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5. Мне захотелось рассказать об этом...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 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2144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62585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№5, №9 на стр.88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7489825" cy="4319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  <p:pic>
        <p:nvPicPr>
          <p:cNvPr id="15365" name="Picture 5" descr="school10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71500"/>
            <a:ext cx="24098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1447800" y="381000"/>
            <a:ext cx="5867400" cy="6029325"/>
            <a:chOff x="912" y="240"/>
            <a:chExt cx="3696" cy="379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912" y="240"/>
              <a:ext cx="3665" cy="3798"/>
              <a:chOff x="978" y="236"/>
              <a:chExt cx="3665" cy="3798"/>
            </a:xfrm>
          </p:grpSpPr>
          <p:sp>
            <p:nvSpPr>
              <p:cNvPr id="16388" name="Oval 4"/>
              <p:cNvSpPr>
                <a:spLocks noChangeArrowheads="1"/>
              </p:cNvSpPr>
              <p:nvPr/>
            </p:nvSpPr>
            <p:spPr bwMode="auto">
              <a:xfrm>
                <a:off x="1056" y="240"/>
                <a:ext cx="3552" cy="379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89" name="Oval 5"/>
              <p:cNvSpPr>
                <a:spLocks noChangeArrowheads="1"/>
              </p:cNvSpPr>
              <p:nvPr/>
            </p:nvSpPr>
            <p:spPr bwMode="auto">
              <a:xfrm>
                <a:off x="1548" y="712"/>
                <a:ext cx="2592" cy="28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0" name="Oval 6"/>
              <p:cNvSpPr>
                <a:spLocks noChangeArrowheads="1"/>
              </p:cNvSpPr>
              <p:nvPr/>
            </p:nvSpPr>
            <p:spPr bwMode="auto">
              <a:xfrm>
                <a:off x="1974" y="1288"/>
                <a:ext cx="1716" cy="1736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1" name="Line 7"/>
              <p:cNvSpPr>
                <a:spLocks noChangeShapeType="1"/>
              </p:cNvSpPr>
              <p:nvPr/>
            </p:nvSpPr>
            <p:spPr bwMode="auto">
              <a:xfrm rot="-127115">
                <a:off x="2784" y="240"/>
                <a:ext cx="96" cy="37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2" name="Line 8"/>
              <p:cNvSpPr>
                <a:spLocks noChangeShapeType="1"/>
              </p:cNvSpPr>
              <p:nvPr/>
            </p:nvSpPr>
            <p:spPr bwMode="auto">
              <a:xfrm rot="939839">
                <a:off x="2779" y="255"/>
                <a:ext cx="108" cy="3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 rot="1472479">
                <a:off x="2763" y="277"/>
                <a:ext cx="150" cy="37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4" name="Line 10"/>
              <p:cNvSpPr>
                <a:spLocks noChangeShapeType="1"/>
              </p:cNvSpPr>
              <p:nvPr/>
            </p:nvSpPr>
            <p:spPr bwMode="auto">
              <a:xfrm rot="2115009">
                <a:off x="2770" y="310"/>
                <a:ext cx="87" cy="3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5" name="Line 11"/>
              <p:cNvSpPr>
                <a:spLocks noChangeShapeType="1"/>
              </p:cNvSpPr>
              <p:nvPr/>
            </p:nvSpPr>
            <p:spPr bwMode="auto">
              <a:xfrm rot="2721568">
                <a:off x="2741" y="319"/>
                <a:ext cx="130" cy="3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 rot="3519866">
                <a:off x="2773" y="33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 rot="4210664">
                <a:off x="2763" y="33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Line 14"/>
              <p:cNvSpPr>
                <a:spLocks noChangeShapeType="1"/>
              </p:cNvSpPr>
              <p:nvPr/>
            </p:nvSpPr>
            <p:spPr bwMode="auto">
              <a:xfrm rot="5671342">
                <a:off x="2753" y="346"/>
                <a:ext cx="102" cy="3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Line 15"/>
              <p:cNvSpPr>
                <a:spLocks noChangeShapeType="1"/>
              </p:cNvSpPr>
              <p:nvPr/>
            </p:nvSpPr>
            <p:spPr bwMode="auto">
              <a:xfrm rot="6333363">
                <a:off x="2793" y="32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 rot="6970047">
                <a:off x="2790" y="330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Line 17"/>
              <p:cNvSpPr>
                <a:spLocks noChangeShapeType="1"/>
              </p:cNvSpPr>
              <p:nvPr/>
            </p:nvSpPr>
            <p:spPr bwMode="auto">
              <a:xfrm rot="7705695">
                <a:off x="2794" y="286"/>
                <a:ext cx="82" cy="36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Line 18"/>
              <p:cNvSpPr>
                <a:spLocks noChangeShapeType="1"/>
              </p:cNvSpPr>
              <p:nvPr/>
            </p:nvSpPr>
            <p:spPr bwMode="auto">
              <a:xfrm rot="8385919">
                <a:off x="2746" y="307"/>
                <a:ext cx="203" cy="3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Line 19"/>
              <p:cNvSpPr>
                <a:spLocks noChangeShapeType="1"/>
              </p:cNvSpPr>
              <p:nvPr/>
            </p:nvSpPr>
            <p:spPr bwMode="auto">
              <a:xfrm rot="8927101">
                <a:off x="2803" y="299"/>
                <a:ext cx="104" cy="3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 rot="9515518">
                <a:off x="2752" y="287"/>
                <a:ext cx="165" cy="36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 rot="10171233">
                <a:off x="2753" y="236"/>
                <a:ext cx="154" cy="37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 rot="405556">
                <a:off x="2792" y="272"/>
                <a:ext cx="103" cy="3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 rot="4947914">
                <a:off x="2771" y="345"/>
                <a:ext cx="94" cy="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3888" y="9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А</a:t>
              </a: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4080" y="12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Б</a:t>
              </a:r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4176" y="15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В</a:t>
              </a:r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4224" y="187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Г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4224" y="220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Д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4128" y="249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Е,Ё</a:t>
              </a:r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4080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Ж</a:t>
              </a:r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3936" y="302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З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3696" y="32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И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3504" y="35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й</a:t>
              </a: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3216" y="36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К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928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Л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М</a:t>
              </a:r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2400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Н</a:t>
              </a:r>
            </a:p>
          </p:txBody>
        </p: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2208" y="36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О</a:t>
              </a: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1920" y="345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П</a:t>
              </a:r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1680" y="331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Р</a:t>
              </a:r>
            </a:p>
          </p:txBody>
        </p:sp>
        <p:sp>
          <p:nvSpPr>
            <p:cNvPr id="16426" name="Text Box 42"/>
            <p:cNvSpPr txBox="1">
              <a:spLocks noChangeArrowheads="1"/>
            </p:cNvSpPr>
            <p:nvPr/>
          </p:nvSpPr>
          <p:spPr bwMode="auto">
            <a:xfrm>
              <a:off x="1440" y="302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С</a:t>
              </a:r>
            </a:p>
          </p:txBody>
        </p:sp>
        <p:sp>
          <p:nvSpPr>
            <p:cNvPr id="16427" name="Text Box 43"/>
            <p:cNvSpPr txBox="1">
              <a:spLocks noChangeArrowheads="1"/>
            </p:cNvSpPr>
            <p:nvPr/>
          </p:nvSpPr>
          <p:spPr bwMode="auto">
            <a:xfrm>
              <a:off x="1248" y="27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Т</a:t>
              </a:r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115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У</a:t>
              </a:r>
            </a:p>
          </p:txBody>
        </p:sp>
        <p:sp>
          <p:nvSpPr>
            <p:cNvPr id="16429" name="Text Box 45"/>
            <p:cNvSpPr txBox="1">
              <a:spLocks noChangeArrowheads="1"/>
            </p:cNvSpPr>
            <p:nvPr/>
          </p:nvSpPr>
          <p:spPr bwMode="auto">
            <a:xfrm>
              <a:off x="1104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Ф</a:t>
              </a:r>
            </a:p>
          </p:txBody>
        </p:sp>
        <p:sp>
          <p:nvSpPr>
            <p:cNvPr id="16430" name="Text Box 46"/>
            <p:cNvSpPr txBox="1">
              <a:spLocks noChangeArrowheads="1"/>
            </p:cNvSpPr>
            <p:nvPr/>
          </p:nvSpPr>
          <p:spPr bwMode="auto">
            <a:xfrm>
              <a:off x="11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Х</a:t>
              </a:r>
            </a:p>
          </p:txBody>
        </p:sp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1104" y="144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Ц</a:t>
              </a:r>
            </a:p>
          </p:txBody>
        </p:sp>
        <p:sp>
          <p:nvSpPr>
            <p:cNvPr id="16432" name="Text Box 48"/>
            <p:cNvSpPr txBox="1">
              <a:spLocks noChangeArrowheads="1"/>
            </p:cNvSpPr>
            <p:nvPr/>
          </p:nvSpPr>
          <p:spPr bwMode="auto">
            <a:xfrm>
              <a:off x="1248" y="115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Ч</a:t>
              </a:r>
            </a:p>
          </p:txBody>
        </p:sp>
        <p:sp>
          <p:nvSpPr>
            <p:cNvPr id="16433" name="Text Box 49"/>
            <p:cNvSpPr txBox="1">
              <a:spLocks noChangeArrowheads="1"/>
            </p:cNvSpPr>
            <p:nvPr/>
          </p:nvSpPr>
          <p:spPr bwMode="auto">
            <a:xfrm>
              <a:off x="1440" y="9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Ш</a:t>
              </a:r>
            </a:p>
          </p:txBody>
        </p: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1632" y="67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Щ</a:t>
              </a:r>
            </a:p>
          </p:txBody>
        </p:sp>
        <p:sp>
          <p:nvSpPr>
            <p:cNvPr id="16435" name="Text Box 51"/>
            <p:cNvSpPr txBox="1">
              <a:spLocks noChangeArrowheads="1"/>
            </p:cNvSpPr>
            <p:nvPr/>
          </p:nvSpPr>
          <p:spPr bwMode="auto">
            <a:xfrm>
              <a:off x="1774" y="5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Ъ,ь</a:t>
              </a:r>
            </a:p>
          </p:txBody>
        </p:sp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2064" y="3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ы</a:t>
              </a:r>
            </a:p>
          </p:txBody>
        </p:sp>
        <p:sp>
          <p:nvSpPr>
            <p:cNvPr id="16437" name="Text Box 53"/>
            <p:cNvSpPr txBox="1">
              <a:spLocks noChangeArrowheads="1"/>
            </p:cNvSpPr>
            <p:nvPr/>
          </p:nvSpPr>
          <p:spPr bwMode="auto">
            <a:xfrm>
              <a:off x="2402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Э</a:t>
              </a:r>
            </a:p>
          </p:txBody>
        </p:sp>
        <p:sp>
          <p:nvSpPr>
            <p:cNvPr id="16438" name="Text Box 54"/>
            <p:cNvSpPr txBox="1">
              <a:spLocks noChangeArrowheads="1"/>
            </p:cNvSpPr>
            <p:nvPr/>
          </p:nvSpPr>
          <p:spPr bwMode="auto">
            <a:xfrm>
              <a:off x="2640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Ю</a:t>
              </a:r>
            </a:p>
          </p:txBody>
        </p:sp>
        <p:sp>
          <p:nvSpPr>
            <p:cNvPr id="16439" name="Text Box 55"/>
            <p:cNvSpPr txBox="1">
              <a:spLocks noChangeArrowheads="1"/>
            </p:cNvSpPr>
            <p:nvPr/>
          </p:nvSpPr>
          <p:spPr bwMode="auto">
            <a:xfrm>
              <a:off x="2928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Я</a:t>
              </a:r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3408" y="338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.</a:t>
              </a: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 rot="245366" flipH="1">
              <a:off x="2784" y="480"/>
              <a:ext cx="816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Text Box 58"/>
            <p:cNvSpPr txBox="1">
              <a:spLocks noChangeArrowheads="1"/>
            </p:cNvSpPr>
            <p:nvPr/>
          </p:nvSpPr>
          <p:spPr bwMode="auto">
            <a:xfrm>
              <a:off x="3536" y="41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,</a:t>
              </a:r>
            </a:p>
          </p:txBody>
        </p:sp>
        <p:sp>
          <p:nvSpPr>
            <p:cNvPr id="16443" name="Text Box 59"/>
            <p:cNvSpPr txBox="1">
              <a:spLocks noChangeArrowheads="1"/>
            </p:cNvSpPr>
            <p:nvPr/>
          </p:nvSpPr>
          <p:spPr bwMode="auto">
            <a:xfrm>
              <a:off x="3696" y="624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-</a:t>
              </a:r>
            </a:p>
          </p:txBody>
        </p:sp>
        <p:sp>
          <p:nvSpPr>
            <p:cNvPr id="16444" name="Text Box 60"/>
            <p:cNvSpPr txBox="1">
              <a:spLocks noChangeArrowheads="1"/>
            </p:cNvSpPr>
            <p:nvPr/>
          </p:nvSpPr>
          <p:spPr bwMode="auto">
            <a:xfrm>
              <a:off x="3504" y="124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01</a:t>
              </a:r>
            </a:p>
          </p:txBody>
        </p:sp>
        <p:sp>
          <p:nvSpPr>
            <p:cNvPr id="16445" name="Text Box 61"/>
            <p:cNvSpPr txBox="1">
              <a:spLocks noChangeArrowheads="1"/>
            </p:cNvSpPr>
            <p:nvPr/>
          </p:nvSpPr>
          <p:spPr bwMode="auto">
            <a:xfrm>
              <a:off x="3648" y="14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02</a:t>
              </a:r>
            </a:p>
          </p:txBody>
        </p:sp>
        <p:sp>
          <p:nvSpPr>
            <p:cNvPr id="16446" name="Text Box 62"/>
            <p:cNvSpPr txBox="1">
              <a:spLocks noChangeArrowheads="1"/>
            </p:cNvSpPr>
            <p:nvPr/>
          </p:nvSpPr>
          <p:spPr bwMode="auto">
            <a:xfrm>
              <a:off x="2228" y="32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15</a:t>
              </a:r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04</a:t>
              </a:r>
            </a:p>
          </p:txBody>
        </p:sp>
        <p:sp>
          <p:nvSpPr>
            <p:cNvPr id="16448" name="Text Box 64"/>
            <p:cNvSpPr txBox="1">
              <a:spLocks noChangeArrowheads="1"/>
            </p:cNvSpPr>
            <p:nvPr/>
          </p:nvSpPr>
          <p:spPr bwMode="auto">
            <a:xfrm>
              <a:off x="3744" y="21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05</a:t>
              </a:r>
            </a:p>
          </p:txBody>
        </p:sp>
        <p:sp>
          <p:nvSpPr>
            <p:cNvPr id="16449" name="Text Box 65"/>
            <p:cNvSpPr txBox="1">
              <a:spLocks noChangeArrowheads="1"/>
            </p:cNvSpPr>
            <p:nvPr/>
          </p:nvSpPr>
          <p:spPr bwMode="auto">
            <a:xfrm>
              <a:off x="3696" y="235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06</a:t>
              </a:r>
            </a:p>
          </p:txBody>
        </p:sp>
        <p:sp>
          <p:nvSpPr>
            <p:cNvPr id="16450" name="Text Box 66"/>
            <p:cNvSpPr txBox="1">
              <a:spLocks noChangeArrowheads="1"/>
            </p:cNvSpPr>
            <p:nvPr/>
          </p:nvSpPr>
          <p:spPr bwMode="auto">
            <a:xfrm>
              <a:off x="3680" y="26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07</a:t>
              </a:r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3534" y="280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08</a:t>
              </a:r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3408" y="297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09</a:t>
              </a:r>
            </a:p>
          </p:txBody>
        </p:sp>
        <p:sp>
          <p:nvSpPr>
            <p:cNvPr id="16453" name="Text Box 69"/>
            <p:cNvSpPr txBox="1">
              <a:spLocks noChangeArrowheads="1"/>
            </p:cNvSpPr>
            <p:nvPr/>
          </p:nvSpPr>
          <p:spPr bwMode="auto">
            <a:xfrm>
              <a:off x="3246" y="315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10</a:t>
              </a:r>
            </a:p>
          </p:txBody>
        </p:sp>
        <p:sp>
          <p:nvSpPr>
            <p:cNvPr id="16454" name="Text Box 70"/>
            <p:cNvSpPr txBox="1">
              <a:spLocks noChangeArrowheads="1"/>
            </p:cNvSpPr>
            <p:nvPr/>
          </p:nvSpPr>
          <p:spPr bwMode="auto">
            <a:xfrm>
              <a:off x="3054" y="32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11</a:t>
              </a:r>
            </a:p>
          </p:txBody>
        </p: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2814" y="3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12</a:t>
              </a:r>
            </a:p>
          </p:txBody>
        </p: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2622" y="33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13</a:t>
              </a:r>
            </a:p>
          </p:txBody>
        </p:sp>
        <p:sp>
          <p:nvSpPr>
            <p:cNvPr id="16457" name="Text Box 73"/>
            <p:cNvSpPr txBox="1">
              <a:spLocks noChangeArrowheads="1"/>
            </p:cNvSpPr>
            <p:nvPr/>
          </p:nvSpPr>
          <p:spPr bwMode="auto">
            <a:xfrm>
              <a:off x="2400" y="3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14</a:t>
              </a:r>
            </a:p>
          </p:txBody>
        </p:sp>
        <p:sp>
          <p:nvSpPr>
            <p:cNvPr id="16458" name="Text Box 74"/>
            <p:cNvSpPr txBox="1">
              <a:spLocks noChangeArrowheads="1"/>
            </p:cNvSpPr>
            <p:nvPr/>
          </p:nvSpPr>
          <p:spPr bwMode="auto">
            <a:xfrm>
              <a:off x="1824" y="297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17</a:t>
              </a:r>
            </a:p>
          </p:txBody>
        </p:sp>
        <p:sp>
          <p:nvSpPr>
            <p:cNvPr id="16459" name="Text Box 75"/>
            <p:cNvSpPr txBox="1">
              <a:spLocks noChangeArrowheads="1"/>
            </p:cNvSpPr>
            <p:nvPr/>
          </p:nvSpPr>
          <p:spPr bwMode="auto">
            <a:xfrm>
              <a:off x="2016" y="31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16</a:t>
              </a:r>
            </a:p>
          </p:txBody>
        </p:sp>
        <p:sp>
          <p:nvSpPr>
            <p:cNvPr id="16460" name="Text Box 76"/>
            <p:cNvSpPr txBox="1">
              <a:spLocks noChangeArrowheads="1"/>
            </p:cNvSpPr>
            <p:nvPr/>
          </p:nvSpPr>
          <p:spPr bwMode="auto">
            <a:xfrm>
              <a:off x="1690" y="279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18</a:t>
              </a:r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584" y="254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19</a:t>
              </a:r>
            </a:p>
          </p:txBody>
        </p:sp>
        <p:sp>
          <p:nvSpPr>
            <p:cNvPr id="16462" name="Text Box 78"/>
            <p:cNvSpPr txBox="1">
              <a:spLocks noChangeArrowheads="1"/>
            </p:cNvSpPr>
            <p:nvPr/>
          </p:nvSpPr>
          <p:spPr bwMode="auto">
            <a:xfrm>
              <a:off x="1488" y="230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20</a:t>
              </a:r>
            </a:p>
          </p:txBody>
        </p:sp>
        <p:sp>
          <p:nvSpPr>
            <p:cNvPr id="16463" name="Text Box 79"/>
            <p:cNvSpPr txBox="1">
              <a:spLocks noChangeArrowheads="1"/>
            </p:cNvSpPr>
            <p:nvPr/>
          </p:nvSpPr>
          <p:spPr bwMode="auto">
            <a:xfrm>
              <a:off x="1488" y="20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21</a:t>
              </a:r>
            </a:p>
          </p:txBody>
        </p:sp>
        <p:sp>
          <p:nvSpPr>
            <p:cNvPr id="16464" name="Text Box 80"/>
            <p:cNvSpPr txBox="1">
              <a:spLocks noChangeArrowheads="1"/>
            </p:cNvSpPr>
            <p:nvPr/>
          </p:nvSpPr>
          <p:spPr bwMode="auto">
            <a:xfrm>
              <a:off x="1488" y="182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22</a:t>
              </a:r>
            </a:p>
          </p:txBody>
        </p:sp>
        <p:sp>
          <p:nvSpPr>
            <p:cNvPr id="16465" name="Text Box 81"/>
            <p:cNvSpPr txBox="1">
              <a:spLocks noChangeArrowheads="1"/>
            </p:cNvSpPr>
            <p:nvPr/>
          </p:nvSpPr>
          <p:spPr bwMode="auto">
            <a:xfrm>
              <a:off x="1536" y="16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23</a:t>
              </a:r>
            </a:p>
          </p:txBody>
        </p:sp>
        <p:sp>
          <p:nvSpPr>
            <p:cNvPr id="16466" name="Text Box 82"/>
            <p:cNvSpPr txBox="1">
              <a:spLocks noChangeArrowheads="1"/>
            </p:cNvSpPr>
            <p:nvPr/>
          </p:nvSpPr>
          <p:spPr bwMode="auto">
            <a:xfrm>
              <a:off x="1632" y="139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24</a:t>
              </a:r>
            </a:p>
          </p:txBody>
        </p:sp>
        <p:sp>
          <p:nvSpPr>
            <p:cNvPr id="16467" name="Text Box 83"/>
            <p:cNvSpPr txBox="1">
              <a:spLocks noChangeArrowheads="1"/>
            </p:cNvSpPr>
            <p:nvPr/>
          </p:nvSpPr>
          <p:spPr bwMode="auto">
            <a:xfrm>
              <a:off x="1728" y="120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25</a:t>
              </a:r>
            </a:p>
          </p:txBody>
        </p:sp>
        <p:sp>
          <p:nvSpPr>
            <p:cNvPr id="16468" name="Text Box 84"/>
            <p:cNvSpPr txBox="1">
              <a:spLocks noChangeArrowheads="1"/>
            </p:cNvSpPr>
            <p:nvPr/>
          </p:nvSpPr>
          <p:spPr bwMode="auto">
            <a:xfrm>
              <a:off x="1882" y="102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26</a:t>
              </a:r>
            </a:p>
          </p:txBody>
        </p:sp>
        <p:sp>
          <p:nvSpPr>
            <p:cNvPr id="16469" name="Text Box 85"/>
            <p:cNvSpPr txBox="1">
              <a:spLocks noChangeArrowheads="1"/>
            </p:cNvSpPr>
            <p:nvPr/>
          </p:nvSpPr>
          <p:spPr bwMode="auto">
            <a:xfrm>
              <a:off x="2034" y="9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27</a:t>
              </a:r>
            </a:p>
          </p:txBody>
        </p:sp>
        <p:sp>
          <p:nvSpPr>
            <p:cNvPr id="16470" name="Text Box 86"/>
            <p:cNvSpPr txBox="1">
              <a:spLocks noChangeArrowheads="1"/>
            </p:cNvSpPr>
            <p:nvPr/>
          </p:nvSpPr>
          <p:spPr bwMode="auto">
            <a:xfrm>
              <a:off x="2228" y="81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28</a:t>
              </a:r>
            </a:p>
          </p:txBody>
        </p:sp>
        <p:sp>
          <p:nvSpPr>
            <p:cNvPr id="16471" name="Text Box 87"/>
            <p:cNvSpPr txBox="1">
              <a:spLocks noChangeArrowheads="1"/>
            </p:cNvSpPr>
            <p:nvPr/>
          </p:nvSpPr>
          <p:spPr bwMode="auto">
            <a:xfrm>
              <a:off x="2448" y="73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29</a:t>
              </a:r>
            </a:p>
          </p:txBody>
        </p:sp>
        <p:sp>
          <p:nvSpPr>
            <p:cNvPr id="16472" name="Text Box 88"/>
            <p:cNvSpPr txBox="1">
              <a:spLocks noChangeArrowheads="1"/>
            </p:cNvSpPr>
            <p:nvPr/>
          </p:nvSpPr>
          <p:spPr bwMode="auto">
            <a:xfrm>
              <a:off x="2640" y="7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30</a:t>
              </a:r>
            </a:p>
          </p:txBody>
        </p:sp>
        <p:sp>
          <p:nvSpPr>
            <p:cNvPr id="16473" name="Text Box 89"/>
            <p:cNvSpPr txBox="1">
              <a:spLocks noChangeArrowheads="1"/>
            </p:cNvSpPr>
            <p:nvPr/>
          </p:nvSpPr>
          <p:spPr bwMode="auto">
            <a:xfrm>
              <a:off x="2862" y="71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31</a:t>
              </a:r>
            </a:p>
          </p:txBody>
        </p:sp>
        <p:sp>
          <p:nvSpPr>
            <p:cNvPr id="16474" name="Text Box 90"/>
            <p:cNvSpPr txBox="1">
              <a:spLocks noChangeArrowheads="1"/>
            </p:cNvSpPr>
            <p:nvPr/>
          </p:nvSpPr>
          <p:spPr bwMode="auto">
            <a:xfrm>
              <a:off x="3054" y="7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32</a:t>
              </a:r>
            </a:p>
          </p:txBody>
        </p:sp>
        <p:sp>
          <p:nvSpPr>
            <p:cNvPr id="16475" name="Text Box 91"/>
            <p:cNvSpPr txBox="1">
              <a:spLocks noChangeArrowheads="1"/>
            </p:cNvSpPr>
            <p:nvPr/>
          </p:nvSpPr>
          <p:spPr bwMode="auto">
            <a:xfrm>
              <a:off x="3168" y="8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33</a:t>
              </a:r>
            </a:p>
          </p:txBody>
        </p:sp>
        <p:sp>
          <p:nvSpPr>
            <p:cNvPr id="16476" name="Text Box 92"/>
            <p:cNvSpPr txBox="1">
              <a:spLocks noChangeArrowheads="1"/>
            </p:cNvSpPr>
            <p:nvPr/>
          </p:nvSpPr>
          <p:spPr bwMode="auto">
            <a:xfrm>
              <a:off x="3312" y="9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34</a:t>
              </a:r>
            </a:p>
          </p:txBody>
        </p:sp>
        <p:sp>
          <p:nvSpPr>
            <p:cNvPr id="16477" name="Text Box 93"/>
            <p:cNvSpPr txBox="1">
              <a:spLocks noChangeArrowheads="1"/>
            </p:cNvSpPr>
            <p:nvPr/>
          </p:nvSpPr>
          <p:spPr bwMode="auto">
            <a:xfrm>
              <a:off x="3428" y="102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35</a:t>
              </a:r>
            </a:p>
          </p:txBody>
        </p:sp>
        <p:sp>
          <p:nvSpPr>
            <p:cNvPr id="16478" name="Text Box 94"/>
            <p:cNvSpPr txBox="1">
              <a:spLocks noChangeArrowheads="1"/>
            </p:cNvSpPr>
            <p:nvPr/>
          </p:nvSpPr>
          <p:spPr bwMode="auto">
            <a:xfrm>
              <a:off x="3744" y="168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vpr.sdamgia.ru/formula/svg/ba/bae281b0ac6bb9533bcdb6abffaaf9c2.svg"/>
          <p:cNvSpPr>
            <a:spLocks noChangeAspect="1" noChangeArrowheads="1"/>
          </p:cNvSpPr>
          <p:nvPr/>
        </p:nvSpPr>
        <p:spPr bwMode="auto">
          <a:xfrm>
            <a:off x="27416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mtdata.ru/u16/photo8B46/20171891970-0/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Первый полет в космо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Первый полет в космо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8850" y="1714500"/>
            <a:ext cx="46863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27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2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96752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Вылет – 9ч 07 мин</a:t>
            </a:r>
          </a:p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Время в полете- 108 мин</a:t>
            </a:r>
          </a:p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Прибытие на Землю - ?</a:t>
            </a:r>
          </a:p>
          <a:p>
            <a:pPr indent="539750" algn="just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 мин = 1ч 48 мин</a:t>
            </a:r>
          </a:p>
          <a:p>
            <a:pPr indent="539750" algn="just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9ч 07 мин+1ч 48мин = 10ч 55 мин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добрый путь!</a:t>
            </a:r>
            <a:endParaRPr lang="ru-RU" b="1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785926"/>
            <a:ext cx="2667019" cy="2000264"/>
          </a:xfrm>
        </p:spPr>
      </p:pic>
      <p:pic>
        <p:nvPicPr>
          <p:cNvPr id="5" name="Рисунок 4" descr="f016a74ffeb906a2f0b58852181abd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571612"/>
            <a:ext cx="4476748" cy="447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Первая планета: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how-to-draw-a-planet-step-2_1_000000035559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 число: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76, 53, 423, 27, 99, 31, 52, 48  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423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548, 460, 752, 300, 76, 600, 953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300, 100, 546, 700, 900, 200, 800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546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854, 246, 927, 400, 299, 762, 127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325, 121, 102, 534, 873, 689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Убери лишние числа: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546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423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400 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102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 76</a:t>
            </a:r>
          </a:p>
          <a:p>
            <a:pP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714620"/>
            <a:ext cx="278608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-0.18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07338 " pathEditMode="relative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707</Words>
  <Application>Microsoft Office PowerPoint</Application>
  <PresentationFormat>Экран (4:3)</PresentationFormat>
  <Paragraphs>255</Paragraphs>
  <Slides>26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Book</vt:lpstr>
      <vt:lpstr>Times New Roman</vt:lpstr>
      <vt:lpstr>Тема Office</vt:lpstr>
      <vt:lpstr>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В добрый путь!</vt:lpstr>
      <vt:lpstr>Первая планета:</vt:lpstr>
      <vt:lpstr>Найди лишнее число:</vt:lpstr>
      <vt:lpstr>Убери лишние числа:</vt:lpstr>
      <vt:lpstr>Представь в виде суммы разрядных слагаемых</vt:lpstr>
      <vt:lpstr>Вторая планета:</vt:lpstr>
      <vt:lpstr>Тема урока:</vt:lpstr>
      <vt:lpstr>Презентация PowerPoint</vt:lpstr>
      <vt:lpstr>Пошаговое решение:</vt:lpstr>
      <vt:lpstr>Алгоритм сложения:</vt:lpstr>
      <vt:lpstr>Алгоритм вычитания:</vt:lpstr>
      <vt:lpstr>Учебник:</vt:lpstr>
      <vt:lpstr>Презентация PowerPoint</vt:lpstr>
      <vt:lpstr>Третья планета:</vt:lpstr>
      <vt:lpstr>Задача:</vt:lpstr>
      <vt:lpstr>Краткая запись.</vt:lpstr>
      <vt:lpstr>Решение.</vt:lpstr>
      <vt:lpstr>Презентация PowerPoint</vt:lpstr>
      <vt:lpstr>Рефлексия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123</dc:creator>
  <cp:lastModifiedBy>Пользователь</cp:lastModifiedBy>
  <cp:revision>46</cp:revision>
  <dcterms:created xsi:type="dcterms:W3CDTF">2014-04-07T02:26:06Z</dcterms:created>
  <dcterms:modified xsi:type="dcterms:W3CDTF">2020-04-24T14:47:56Z</dcterms:modified>
</cp:coreProperties>
</file>