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45" d="100"/>
          <a:sy n="45" d="100"/>
        </p:scale>
        <p:origin x="1680" y="5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tIns="0" rIns="18288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4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661CFD-F8CF-4D38-8ED8-2D76ABE9DC06}" type="datetimeFigureOut">
              <a:rPr lang="ru-RU"/>
              <a:pPr>
                <a:defRPr/>
              </a:pPr>
              <a:t>11.05.2020</a:t>
            </a:fld>
            <a:endParaRPr lang="ru-RU"/>
          </a:p>
        </p:txBody>
      </p:sp>
      <p:sp>
        <p:nvSpPr>
          <p:cNvPr id="5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3FB277-1165-40CD-B3BC-04CADA06C64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FC26DA-1EA9-43BA-8FCA-3431B83A849B}" type="datetimeFigureOut">
              <a:rPr lang="ru-RU"/>
              <a:pPr>
                <a:defRPr/>
              </a:pPr>
              <a:t>11.05.2020</a:t>
            </a:fld>
            <a:endParaRPr lang="ru-RU"/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B59135-392E-41AF-B859-28ED719494E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72990C-2CD4-4C1A-B243-A4483D0E1D82}" type="datetimeFigureOut">
              <a:rPr lang="ru-RU"/>
              <a:pPr>
                <a:defRPr/>
              </a:pPr>
              <a:t>11.05.2020</a:t>
            </a:fld>
            <a:endParaRPr lang="ru-RU"/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C9E599-C4F2-48A4-968A-574756D9974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2E3FD7-8DA2-48C6-9E10-42C055582D9A}" type="datetimeFigureOut">
              <a:rPr lang="ru-RU"/>
              <a:pPr>
                <a:defRPr/>
              </a:pPr>
              <a:t>11.05.2020</a:t>
            </a:fld>
            <a:endParaRPr lang="ru-RU"/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479804-D267-4E62-963C-10D6D6D12BE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tIns="0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D494F7-03FA-4AA9-B1E3-EABAAB3BE333}" type="datetimeFigureOut">
              <a:rPr lang="ru-RU"/>
              <a:pPr>
                <a:defRPr/>
              </a:pPr>
              <a:t>11.05.2020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2B4397-4669-44F3-BC97-CB1986E96D1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F7E329-E495-43B2-9303-1D548B6363C2}" type="datetimeFigureOut">
              <a:rPr lang="ru-RU"/>
              <a:pPr>
                <a:defRPr/>
              </a:pPr>
              <a:t>11.05.2020</a:t>
            </a:fld>
            <a:endParaRPr lang="ru-RU"/>
          </a:p>
        </p:txBody>
      </p:sp>
      <p:sp>
        <p:nvSpPr>
          <p:cNvPr id="6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C0650D-AF30-4E92-8435-9FD1C6373C8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A6F4B9-13CC-4114-BDF6-B22965BB5C60}" type="datetimeFigureOut">
              <a:rPr lang="ru-RU"/>
              <a:pPr>
                <a:defRPr/>
              </a:pPr>
              <a:t>11.05.2020</a:t>
            </a:fld>
            <a:endParaRPr lang="ru-RU"/>
          </a:p>
        </p:txBody>
      </p:sp>
      <p:sp>
        <p:nvSpPr>
          <p:cNvPr id="8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22AF4E-A89F-4DCC-8748-3511129EAD2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1F0A09-037C-4BE6-A86B-8C8918A4262E}" type="datetimeFigureOut">
              <a:rPr lang="ru-RU"/>
              <a:pPr>
                <a:defRPr/>
              </a:pPr>
              <a:t>11.05.2020</a:t>
            </a:fld>
            <a:endParaRPr lang="ru-RU"/>
          </a:p>
        </p:txBody>
      </p:sp>
      <p:sp>
        <p:nvSpPr>
          <p:cNvPr id="4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3D0A7D-FECE-4B7C-B197-C5EF352B953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278397-285B-4371-A82F-62C4EF529158}" type="datetimeFigureOut">
              <a:rPr lang="ru-RU"/>
              <a:pPr>
                <a:defRPr/>
              </a:pPr>
              <a:t>11.05.2020</a:t>
            </a:fld>
            <a:endParaRPr lang="ru-RU"/>
          </a:p>
        </p:txBody>
      </p:sp>
      <p:sp>
        <p:nvSpPr>
          <p:cNvPr id="3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B67946-5771-47BF-85E4-3900DD84732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657EB3-FEC4-4919-8237-B1E80DB5490F}" type="datetimeFigureOut">
              <a:rPr lang="ru-RU"/>
              <a:pPr>
                <a:defRPr/>
              </a:pPr>
              <a:t>11.05.2020</a:t>
            </a:fld>
            <a:endParaRPr lang="ru-RU"/>
          </a:p>
        </p:txBody>
      </p:sp>
      <p:sp>
        <p:nvSpPr>
          <p:cNvPr id="6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D69A13-685F-4C89-AB9F-CAB6568D161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с одним вырезанным скругленным углом 8"/>
          <p:cNvSpPr/>
          <p:nvPr/>
        </p:nvSpPr>
        <p:spPr>
          <a:xfrm rot="420000" flipV="1">
            <a:off x="3165475" y="1108075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Прямоугольный треугольник 11"/>
          <p:cNvSpPr/>
          <p:nvPr/>
        </p:nvSpPr>
        <p:spPr>
          <a:xfrm rot="420000" flipV="1">
            <a:off x="8004175" y="5359400"/>
            <a:ext cx="155575" cy="155575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8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lIns="45720" rIns="45720" bIns="45720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9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64B171-8B4B-4DB7-AB20-D88786A61CA8}" type="datetimeFigureOut">
              <a:rPr lang="ru-RU"/>
              <a:pPr>
                <a:defRPr/>
              </a:pPr>
              <a:t>11.05.2020</a:t>
            </a:fld>
            <a:endParaRPr lang="ru-RU"/>
          </a:p>
        </p:txBody>
      </p:sp>
      <p:sp>
        <p:nvSpPr>
          <p:cNvPr id="10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5D3CD7E-B728-4098-9808-D177E3282E8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938"/>
            <a:ext cx="9163050" cy="104140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938"/>
            <a:ext cx="4762500" cy="6381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028" name="Заголовок 8"/>
          <p:cNvSpPr>
            <a:spLocks noGrp="1"/>
          </p:cNvSpPr>
          <p:nvPr>
            <p:ph type="title"/>
          </p:nvPr>
        </p:nvSpPr>
        <p:spPr bwMode="auto">
          <a:xfrm>
            <a:off x="457200" y="70485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1029" name="Текст 29"/>
          <p:cNvSpPr>
            <a:spLocks noGrp="1"/>
          </p:cNvSpPr>
          <p:nvPr>
            <p:ph type="body" idx="1"/>
          </p:nvPr>
        </p:nvSpPr>
        <p:spPr bwMode="auto">
          <a:xfrm>
            <a:off x="457200" y="1935163"/>
            <a:ext cx="8229600" cy="438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>
                    <a:shade val="90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B230F0C7-6F40-4F21-8AA2-B2C69753A83F}" type="datetimeFigureOut">
              <a:rPr lang="ru-RU"/>
              <a:pPr>
                <a:defRPr/>
              </a:pPr>
              <a:t>11.05.2020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>
                    <a:shade val="90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>
                    <a:shade val="90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4F38C50E-2D95-4FF7-8B31-5CF2776376D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grpSp>
        <p:nvGrpSpPr>
          <p:cNvPr id="1033" name="Группа 1"/>
          <p:cNvGrpSpPr>
            <a:grpSpLocks/>
          </p:cNvGrpSpPr>
          <p:nvPr/>
        </p:nvGrpSpPr>
        <p:grpSpPr bwMode="auto">
          <a:xfrm>
            <a:off x="-19050" y="203200"/>
            <a:ext cx="9180513" cy="647700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cs typeface="+mn-cs"/>
              </a:endParaRPr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cs typeface="+mn-cs"/>
              </a:endParaRPr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  <p:sldLayoutId id="2147483683" r:id="rId2"/>
    <p:sldLayoutId id="2147483685" r:id="rId3"/>
    <p:sldLayoutId id="2147483682" r:id="rId4"/>
    <p:sldLayoutId id="2147483681" r:id="rId5"/>
    <p:sldLayoutId id="2147483680" r:id="rId6"/>
    <p:sldLayoutId id="2147483679" r:id="rId7"/>
    <p:sldLayoutId id="2147483678" r:id="rId8"/>
    <p:sldLayoutId id="2147483686" r:id="rId9"/>
    <p:sldLayoutId id="2147483677" r:id="rId10"/>
    <p:sldLayoutId id="2147483676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5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9pPr>
    </p:titleStyle>
    <p:bodyStyle>
      <a:lvl1pPr marL="273050" indent="-2730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95000"/>
        <a:buFont typeface="Wingdings 2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46063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pitchFamily="18" charset="2"/>
        <a:buChar char="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0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 2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2095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209550" algn="l" rtl="0" eaLnBrk="0" fontAlgn="base" hangingPunct="0">
        <a:spcBef>
          <a:spcPct val="20000"/>
        </a:spcBef>
        <a:spcAft>
          <a:spcPct val="0"/>
        </a:spcAft>
        <a:buClr>
          <a:srgbClr val="10CF9B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71488" y="647682"/>
            <a:ext cx="7772399" cy="1000131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6000" dirty="0" smtClean="0"/>
              <a:t>полупроводники</a:t>
            </a:r>
            <a:endParaRPr lang="ru-RU" sz="6000" dirty="0"/>
          </a:p>
        </p:txBody>
      </p:sp>
      <p:pic>
        <p:nvPicPr>
          <p:cNvPr id="13315" name="Рисунок 3" descr="5555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627313" y="1916113"/>
            <a:ext cx="4895850" cy="3314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 flipV="1">
            <a:off x="9926881" y="6453336"/>
            <a:ext cx="45719" cy="105660"/>
          </a:xfrm>
        </p:spPr>
        <p:txBody>
          <a:bodyPr/>
          <a:lstStyle/>
          <a:p>
            <a:endParaRPr lang="ru-RU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 txBox="1">
            <a:spLocks/>
          </p:cNvSpPr>
          <p:nvPr/>
        </p:nvSpPr>
        <p:spPr>
          <a:xfrm>
            <a:off x="1979712" y="2420888"/>
            <a:ext cx="4137025" cy="2304256"/>
          </a:xfrm>
          <a:prstGeom prst="rect">
            <a:avLst/>
          </a:prstGeom>
        </p:spPr>
        <p:txBody>
          <a:bodyPr/>
          <a:lstStyle>
            <a:lvl1pPr marL="273050" indent="-2730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BD0D9"/>
              </a:buClr>
              <a:buSzPct val="95000"/>
              <a:buFont typeface="Wingdings 2" pitchFamily="18" charset="2"/>
              <a:buChar char="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39763" indent="-2460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85000"/>
              <a:buFont typeface="Wingdings 2" pitchFamily="18" charset="2"/>
              <a:buChar char="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460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 2" pitchFamily="18" charset="2"/>
              <a:buChar char="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7450" indent="-2095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BD0D9"/>
              </a:buClr>
              <a:buSzPct val="65000"/>
              <a:buFont typeface="Wingdings 2" pitchFamily="18" charset="2"/>
              <a:buChar char="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2088" indent="-2095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itchFamily="18" charset="2"/>
              <a:buChar char="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210312" algn="l" rtl="0" eaLnBrk="1" latinLnBrk="0" hangingPunct="1">
              <a:spcBef>
                <a:spcPct val="20000"/>
              </a:spcBef>
              <a:buClr>
                <a:schemeClr val="accent5"/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80000"/>
              <a:buFont typeface="Wingdings 2"/>
              <a:buChar char="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FontTx/>
              <a:buChar char="•"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hangingPunct="1">
              <a:lnSpc>
                <a:spcPct val="90000"/>
              </a:lnSpc>
            </a:pPr>
            <a:r>
              <a:rPr lang="ru-RU" sz="3200" dirty="0" smtClean="0"/>
              <a:t>Дом. задание параграф 110</a:t>
            </a:r>
            <a:endParaRPr lang="ru-RU" sz="3200" dirty="0" smtClean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42984"/>
            <a:ext cx="8229600" cy="3786214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4000" dirty="0" smtClean="0"/>
              <a:t>Полупроводники́</a:t>
            </a:r>
            <a:r>
              <a:rPr lang="ru-RU" sz="3600" dirty="0" smtClean="0"/>
              <a:t> — материалы, которые по своей удельной проводимости занимают промежуточное место между проводниками и диэлектриками.  Основным свойством этих материалов является увеличение электрической проводимости с ростом температуры.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Заголовок 1"/>
          <p:cNvSpPr>
            <a:spLocks noGrp="1"/>
          </p:cNvSpPr>
          <p:nvPr>
            <p:ph type="title"/>
          </p:nvPr>
        </p:nvSpPr>
        <p:spPr>
          <a:xfrm>
            <a:off x="457200" y="704850"/>
            <a:ext cx="8229600" cy="1143000"/>
          </a:xfrm>
        </p:spPr>
        <p:txBody>
          <a:bodyPr/>
          <a:lstStyle/>
          <a:p>
            <a:pPr eaLnBrk="1" hangingPunct="1"/>
            <a:r>
              <a:rPr lang="ru-RU" sz="2800" smtClean="0"/>
              <a:t>Почти все неорганические вещества окружающего нас мира — полупроводники.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875"/>
            <a:ext cx="4038600" cy="4433888"/>
          </a:xfrm>
        </p:spPr>
        <p:txBody>
          <a:bodyPr>
            <a:normAutofit/>
          </a:bodyPr>
          <a:lstStyle/>
          <a:p>
            <a:pPr eaLnBrk="1" hangingPunct="1">
              <a:lnSpc>
                <a:spcPct val="90000"/>
              </a:lnSpc>
            </a:pPr>
            <a:r>
              <a:rPr lang="ru-RU" smtClean="0">
                <a:solidFill>
                  <a:schemeClr val="tx2"/>
                </a:solidFill>
              </a:rPr>
              <a:t>К числу полупроводников относятся многие химические элементы (германий, кремний, селен, теллур, мышьяк и другие), огромное количество сплавов и химических соединений (арсенид галлия и др.). </a:t>
            </a:r>
          </a:p>
          <a:p>
            <a:pPr eaLnBrk="1" hangingPunct="1">
              <a:lnSpc>
                <a:spcPct val="90000"/>
              </a:lnSpc>
            </a:pPr>
            <a:endParaRPr lang="ru-RU" smtClean="0">
              <a:solidFill>
                <a:schemeClr val="tx2"/>
              </a:solidFill>
            </a:endParaRPr>
          </a:p>
        </p:txBody>
      </p:sp>
      <p:pic>
        <p:nvPicPr>
          <p:cNvPr id="15363" name="Содержимое 4"/>
          <p:cNvPicPr>
            <a:picLocks noGrp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>
          <a:xfrm>
            <a:off x="5429250" y="2776538"/>
            <a:ext cx="2476500" cy="2724150"/>
          </a:xfr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3087" y="1582716"/>
            <a:ext cx="8229601" cy="3000396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3600" dirty="0" smtClean="0"/>
              <a:t>Кремний</a:t>
            </a:r>
            <a:r>
              <a:rPr lang="ru-RU" sz="3100" dirty="0" smtClean="0"/>
              <a:t> – очень распространенный элемент. Например, он является основным элементом в составе песка и кварца. Если Вы посмотрите на положение кремния в периодической таблице Д.И. Менделеева, то увидите, что он находится за алюминием - </a:t>
            </a:r>
            <a:r>
              <a:rPr lang="en-US" sz="3100" dirty="0" smtClean="0"/>
              <a:t>Al</a:t>
            </a:r>
            <a:r>
              <a:rPr lang="ru-RU" sz="3100" dirty="0" smtClean="0"/>
              <a:t>, ниже углерода - </a:t>
            </a:r>
            <a:r>
              <a:rPr lang="en-US" sz="3100" dirty="0" smtClean="0"/>
              <a:t>C </a:t>
            </a:r>
            <a:r>
              <a:rPr lang="ru-RU" sz="3100" dirty="0" smtClean="0"/>
              <a:t>и выше германия - </a:t>
            </a:r>
            <a:r>
              <a:rPr lang="en-US" sz="3100" dirty="0" err="1" smtClean="0"/>
              <a:t>Ge</a:t>
            </a:r>
            <a:r>
              <a:rPr lang="ru-RU" sz="3100" dirty="0" smtClean="0"/>
              <a:t>.</a:t>
            </a:r>
            <a:br>
              <a:rPr lang="ru-RU" sz="3100" dirty="0" smtClean="0"/>
            </a:br>
            <a:endParaRPr lang="ru-RU" sz="3100" dirty="0"/>
          </a:p>
        </p:txBody>
      </p:sp>
      <p:pic>
        <p:nvPicPr>
          <p:cNvPr id="16386" name="Рисунок 2" descr="5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1386282">
            <a:off x="1476375" y="4437063"/>
            <a:ext cx="2540000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87" name="Рисунок 3" descr="55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435600" y="4076700"/>
            <a:ext cx="2630488" cy="2281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Заголовок 1"/>
          <p:cNvSpPr>
            <a:spLocks noGrp="1"/>
          </p:cNvSpPr>
          <p:nvPr>
            <p:ph type="title"/>
          </p:nvPr>
        </p:nvSpPr>
        <p:spPr>
          <a:xfrm>
            <a:off x="457200" y="704850"/>
            <a:ext cx="8229600" cy="1143000"/>
          </a:xfrm>
        </p:spPr>
        <p:txBody>
          <a:bodyPr/>
          <a:lstStyle/>
          <a:p>
            <a:pPr eaLnBrk="1" hangingPunct="1"/>
            <a:r>
              <a:rPr lang="ru-RU" smtClean="0"/>
              <a:t>Строение кремния</a:t>
            </a:r>
          </a:p>
        </p:txBody>
      </p:sp>
      <p:pic>
        <p:nvPicPr>
          <p:cNvPr id="17410" name="Содержимое 4"/>
          <p:cNvPicPr>
            <a:picLocks noGrp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357188" y="1857375"/>
            <a:ext cx="4071937" cy="3571875"/>
          </a:xfrm>
        </p:spPr>
      </p:pic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875"/>
            <a:ext cx="4038600" cy="4433888"/>
          </a:xfrm>
        </p:spPr>
        <p:txBody>
          <a:bodyPr>
            <a:normAutofit/>
          </a:bodyPr>
          <a:lstStyle/>
          <a:p>
            <a:pPr eaLnBrk="1" hangingPunct="1">
              <a:lnSpc>
                <a:spcPct val="80000"/>
              </a:lnSpc>
            </a:pPr>
            <a:r>
              <a:rPr lang="ru-RU" sz="2200" smtClean="0">
                <a:solidFill>
                  <a:schemeClr val="tx2"/>
                </a:solidFill>
              </a:rPr>
              <a:t>В кристаллической решетке кремния все атомы кремния образуют химические связи с четырьмя соседними атомами. При этом в кристалле кремния нет свободных электронов и электрический ток через кристалл протекать не может, особенно при низких температурах. Поэтому кристалл кремния больше похож на изолятор, а не на проводник.</a:t>
            </a:r>
          </a:p>
          <a:p>
            <a:pPr eaLnBrk="1" hangingPunct="1">
              <a:lnSpc>
                <a:spcPct val="80000"/>
              </a:lnSpc>
            </a:pPr>
            <a:endParaRPr lang="ru-RU" sz="1800" smtClean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Заголовок 1"/>
          <p:cNvSpPr>
            <a:spLocks noGrp="1"/>
          </p:cNvSpPr>
          <p:nvPr>
            <p:ph type="title"/>
          </p:nvPr>
        </p:nvSpPr>
        <p:spPr>
          <a:xfrm>
            <a:off x="457200" y="704850"/>
            <a:ext cx="8229600" cy="1143000"/>
          </a:xfrm>
        </p:spPr>
        <p:txBody>
          <a:bodyPr/>
          <a:lstStyle/>
          <a:p>
            <a:pPr eaLnBrk="1" hangingPunct="1"/>
            <a:r>
              <a:rPr lang="ru-RU" sz="3600" smtClean="0"/>
              <a:t>собственная электрическая проводимость полупроводников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875"/>
            <a:ext cx="4038600" cy="4433888"/>
          </a:xfrm>
        </p:spPr>
        <p:txBody>
          <a:bodyPr>
            <a:normAutofit/>
          </a:bodyPr>
          <a:lstStyle/>
          <a:p>
            <a:pPr eaLnBrk="1" hangingPunct="1">
              <a:lnSpc>
                <a:spcPct val="80000"/>
              </a:lnSpc>
            </a:pPr>
            <a:r>
              <a:rPr lang="ru-RU" sz="1600" b="1" smtClean="0">
                <a:solidFill>
                  <a:schemeClr val="tx2"/>
                </a:solidFill>
              </a:rPr>
              <a:t>Электроны</a:t>
            </a:r>
          </a:p>
          <a:p>
            <a:pPr eaLnBrk="1" hangingPunct="1">
              <a:lnSpc>
                <a:spcPct val="80000"/>
              </a:lnSpc>
            </a:pPr>
            <a:r>
              <a:rPr lang="ru-RU" sz="1600" b="1" smtClean="0">
                <a:solidFill>
                  <a:schemeClr val="tx2"/>
                </a:solidFill>
              </a:rPr>
              <a:t>один электрон в кристалле кремния, как и алмаза, связан двумя атомами), электронам необходим уровень внутренней энергии для высвобождения из атома (1,76·10−19 Дж против 11,2·10−19 Дж, чем и характеризуется отличие между полупроводниками и диэлектриками). Эта энергия появляется в них при повышении температуры (например, при комнатной температуре уровень энергии теплового движения атомов равняется 0,4·10−19 Дж), и отдельные атомы получают энергию для отрыва электрона от атома.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875"/>
            <a:ext cx="4038600" cy="4433888"/>
          </a:xfrm>
        </p:spPr>
        <p:txBody>
          <a:bodyPr>
            <a:normAutofit/>
          </a:bodyPr>
          <a:lstStyle/>
          <a:p>
            <a:pPr eaLnBrk="1" hangingPunct="1">
              <a:lnSpc>
                <a:spcPct val="80000"/>
              </a:lnSpc>
            </a:pPr>
            <a:r>
              <a:rPr lang="ru-RU" sz="1600" b="1" smtClean="0">
                <a:solidFill>
                  <a:schemeClr val="tx2"/>
                </a:solidFill>
              </a:rPr>
              <a:t>Дырка</a:t>
            </a:r>
          </a:p>
          <a:p>
            <a:pPr eaLnBrk="1" hangingPunct="1">
              <a:lnSpc>
                <a:spcPct val="80000"/>
              </a:lnSpc>
              <a:buFont typeface="Wingdings 2" pitchFamily="18" charset="2"/>
              <a:buNone/>
            </a:pPr>
            <a:r>
              <a:rPr lang="ru-RU" sz="1600" smtClean="0">
                <a:solidFill>
                  <a:schemeClr val="tx2"/>
                </a:solidFill>
              </a:rPr>
              <a:t>      </a:t>
            </a:r>
            <a:r>
              <a:rPr lang="ru-RU" sz="1600" b="1" smtClean="0">
                <a:solidFill>
                  <a:schemeClr val="tx2"/>
                </a:solidFill>
              </a:rPr>
              <a:t>Во время разрыва связи между электроном и ядром появляется свободное место в электронной оболочке атома. Это обуславливает переход электрона с другого атома на атом со свободным местом. На атом, откуда перешёл электрон, входит другой электрон из другого атома и т. д. Это обуславливается ковалентными связями атомов. Таким образом, происходит перемещение положительного заряда без перемещения самого атома. Этот условный положительный заряд называют дыркой.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7" name="Рисунок 2" descr="555555.jpe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43663" y="1125538"/>
            <a:ext cx="2525712" cy="300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1621" y="4329121"/>
            <a:ext cx="6186502" cy="1928826"/>
          </a:xfrm>
        </p:spPr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3200" dirty="0" smtClean="0"/>
              <a:t>Полупроводники, в которых свободные электроны и «дырки» появляются в процессе ионизации атомов, из которых построен весь кристалл, называют полупроводниками с собственной проводимостью. В полупроводниках с собственной проводимостью концентрация свободных электронов равняется </a:t>
            </a:r>
            <a:r>
              <a:rPr lang="en-US" sz="3200" dirty="0" smtClean="0"/>
              <a:t/>
            </a:r>
            <a:br>
              <a:rPr lang="en-US" sz="3200" dirty="0" smtClean="0"/>
            </a:br>
            <a:r>
              <a:rPr lang="ru-RU" sz="3200" dirty="0" smtClean="0"/>
              <a:t>концентрации «дырок».</a:t>
            </a:r>
            <a:endParaRPr lang="ru-RU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Заголовок 1"/>
          <p:cNvSpPr>
            <a:spLocks noGrp="1"/>
          </p:cNvSpPr>
          <p:nvPr>
            <p:ph type="title"/>
          </p:nvPr>
        </p:nvSpPr>
        <p:spPr>
          <a:xfrm>
            <a:off x="395288" y="3860800"/>
            <a:ext cx="8229600" cy="358775"/>
          </a:xfrm>
        </p:spPr>
        <p:txBody>
          <a:bodyPr/>
          <a:lstStyle/>
          <a:p>
            <a:pPr eaLnBrk="1" hangingPunct="1"/>
            <a:r>
              <a:rPr lang="ru-RU" sz="3600" b="1" smtClean="0"/>
              <a:t>Примесная проводимость</a:t>
            </a:r>
            <a:r>
              <a:rPr lang="ru-RU" sz="2000" b="1" smtClean="0"/>
              <a:t/>
            </a:r>
            <a:br>
              <a:rPr lang="ru-RU" sz="2000" b="1" smtClean="0"/>
            </a:br>
            <a:r>
              <a:rPr lang="ru-RU" sz="2000" b="1" smtClean="0"/>
              <a:t/>
            </a:r>
            <a:br>
              <a:rPr lang="ru-RU" sz="2000" b="1" smtClean="0"/>
            </a:br>
            <a:r>
              <a:rPr lang="ru-RU" sz="2400" b="1" smtClean="0"/>
              <a:t>Для создания полупроводниковых приборов часто используют кристаллы с примесной проводимостью. Такие кристаллы изготавливаются с помощью внесения примесей с атомами трехвалентного или пятивалентного химического элемента</a:t>
            </a:r>
            <a:br>
              <a:rPr lang="ru-RU" sz="2400" b="1" smtClean="0"/>
            </a:br>
            <a:r>
              <a:rPr lang="ru-RU" sz="2000" b="1" smtClean="0"/>
              <a:t/>
            </a:r>
            <a:br>
              <a:rPr lang="ru-RU" sz="2000" b="1" smtClean="0"/>
            </a:br>
            <a:r>
              <a:rPr lang="ru-RU" sz="2000" b="1" smtClean="0"/>
              <a:t/>
            </a:r>
            <a:br>
              <a:rPr lang="ru-RU" sz="2000" b="1" smtClean="0"/>
            </a:br>
            <a:r>
              <a:rPr lang="ru-RU" sz="2000" b="1" smtClean="0"/>
              <a:t> </a:t>
            </a:r>
            <a:r>
              <a:rPr lang="ru-RU" sz="2400" b="1" smtClean="0"/>
              <a:t>Полупроводник </a:t>
            </a:r>
            <a:r>
              <a:rPr lang="en-US" sz="2400" b="1" smtClean="0"/>
              <a:t>n-</a:t>
            </a:r>
            <a:r>
              <a:rPr lang="ru-RU" sz="2400" b="1" smtClean="0"/>
              <a:t>типа                              Полупроводник </a:t>
            </a:r>
            <a:r>
              <a:rPr lang="en-US" sz="2400" b="1" smtClean="0"/>
              <a:t>p-</a:t>
            </a:r>
            <a:r>
              <a:rPr lang="ru-RU" sz="2400" b="1" smtClean="0"/>
              <a:t>типа</a:t>
            </a:r>
          </a:p>
        </p:txBody>
      </p:sp>
      <p:pic>
        <p:nvPicPr>
          <p:cNvPr id="20482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428625" y="4500563"/>
            <a:ext cx="2643188" cy="2041525"/>
          </a:xfrm>
        </p:spPr>
      </p:pic>
      <p:pic>
        <p:nvPicPr>
          <p:cNvPr id="20483" name="Picture 3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/>
          <a:srcRect/>
          <a:stretch>
            <a:fillRect/>
          </a:stretch>
        </p:blipFill>
        <p:spPr>
          <a:xfrm>
            <a:off x="4857750" y="4357688"/>
            <a:ext cx="2857500" cy="2282825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4348" y="500042"/>
            <a:ext cx="5786478" cy="4714932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2800" dirty="0" smtClean="0"/>
              <a:t> основным стимулом для изучения полупроводников является производство полупроводниковых приборов и интегральных микросхем — это в первую очередь относится к кремнию, но затрагивает и другие соединения (</a:t>
            </a:r>
            <a:r>
              <a:rPr lang="ru-RU" sz="2800" dirty="0" err="1" smtClean="0"/>
              <a:t>Ge</a:t>
            </a:r>
            <a:r>
              <a:rPr lang="ru-RU" sz="2800" dirty="0" smtClean="0"/>
              <a:t>, </a:t>
            </a:r>
            <a:r>
              <a:rPr lang="ru-RU" sz="2800" dirty="0" err="1" smtClean="0"/>
              <a:t>GaAs</a:t>
            </a:r>
            <a:r>
              <a:rPr lang="ru-RU" sz="2800" dirty="0" smtClean="0"/>
              <a:t>, </a:t>
            </a:r>
            <a:r>
              <a:rPr lang="ru-RU" sz="2800" dirty="0" err="1" smtClean="0"/>
              <a:t>InP</a:t>
            </a:r>
            <a:r>
              <a:rPr lang="ru-RU" sz="2800" dirty="0" smtClean="0"/>
              <a:t>, </a:t>
            </a:r>
            <a:r>
              <a:rPr lang="ru-RU" sz="2800" dirty="0" err="1" smtClean="0"/>
              <a:t>InSb</a:t>
            </a:r>
            <a:r>
              <a:rPr lang="ru-RU" sz="2000" dirty="0" smtClean="0"/>
              <a:t>).</a:t>
            </a:r>
            <a:endParaRPr lang="ru-RU" sz="2000" dirty="0"/>
          </a:p>
        </p:txBody>
      </p:sp>
      <p:pic>
        <p:nvPicPr>
          <p:cNvPr id="21506" name="Рисунок 3" descr="w2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786563" y="500063"/>
            <a:ext cx="2095500" cy="4891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Поток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ppt/theme/themeOverride2.xml><?xml version="1.0" encoding="utf-8"?>
<a:themeOverride xmlns:a="http://schemas.openxmlformats.org/drawingml/2006/main">
  <a:clrScheme name="Поток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147</TotalTime>
  <Words>414</Words>
  <Application>Microsoft Office PowerPoint</Application>
  <PresentationFormat>Экран (4:3)</PresentationFormat>
  <Paragraphs>16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5" baseType="lpstr">
      <vt:lpstr>Arial</vt:lpstr>
      <vt:lpstr>Calibri</vt:lpstr>
      <vt:lpstr>Constantia</vt:lpstr>
      <vt:lpstr>Wingdings 2</vt:lpstr>
      <vt:lpstr>Поток</vt:lpstr>
      <vt:lpstr>полупроводники</vt:lpstr>
      <vt:lpstr>Полупроводники́ — материалы, которые по своей удельной проводимости занимают промежуточное место между проводниками и диэлектриками.  Основным свойством этих материалов является увеличение электрической проводимости с ростом температуры. </vt:lpstr>
      <vt:lpstr>Почти все неорганические вещества окружающего нас мира — полупроводники.</vt:lpstr>
      <vt:lpstr>Кремний – очень распространенный элемент. Например, он является основным элементом в составе песка и кварца. Если Вы посмотрите на положение кремния в периодической таблице Д.И. Менделеева, то увидите, что он находится за алюминием - Al, ниже углерода - C и выше германия - Ge. </vt:lpstr>
      <vt:lpstr>Строение кремния</vt:lpstr>
      <vt:lpstr>собственная электрическая проводимость полупроводников</vt:lpstr>
      <vt:lpstr>Полупроводники, в которых свободные электроны и «дырки» появляются в процессе ионизации атомов, из которых построен весь кристалл, называют полупроводниками с собственной проводимостью. В полупроводниках с собственной проводимостью концентрация свободных электронов равняется  концентрации «дырок».</vt:lpstr>
      <vt:lpstr>Примесная проводимость  Для создания полупроводниковых приборов часто используют кристаллы с примесной проводимостью. Такие кристаллы изготавливаются с помощью внесения примесей с атомами трехвалентного или пятивалентного химического элемента    Полупроводник n-типа                              Полупроводник p-типа</vt:lpstr>
      <vt:lpstr> основным стимулом для изучения полупроводников является производство полупроводниковых приборов и интегральных микросхем — это в первую очередь относится к кремнию, но затрагивает и другие соединения (Ge, GaAs, InP, InSb).</vt:lpstr>
      <vt:lpstr>Презентация PowerPoint</vt:lpstr>
    </vt:vector>
  </TitlesOfParts>
  <Company>Microsoft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полупроводники</dc:title>
  <dc:creator>Admin</dc:creator>
  <cp:lastModifiedBy>Пользователь</cp:lastModifiedBy>
  <cp:revision>20</cp:revision>
  <dcterms:created xsi:type="dcterms:W3CDTF">2012-05-22T18:20:44Z</dcterms:created>
  <dcterms:modified xsi:type="dcterms:W3CDTF">2020-05-11T13:07:13Z</dcterms:modified>
</cp:coreProperties>
</file>