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9" r:id="rId4"/>
    <p:sldId id="259" r:id="rId5"/>
    <p:sldId id="260" r:id="rId6"/>
    <p:sldId id="277" r:id="rId7"/>
    <p:sldId id="262" r:id="rId8"/>
    <p:sldId id="270" r:id="rId9"/>
    <p:sldId id="272" r:id="rId10"/>
    <p:sldId id="263" r:id="rId11"/>
    <p:sldId id="274" r:id="rId12"/>
    <p:sldId id="273" r:id="rId13"/>
    <p:sldId id="271" r:id="rId14"/>
    <p:sldId id="275" r:id="rId15"/>
    <p:sldId id="276" r:id="rId16"/>
    <p:sldId id="264" r:id="rId17"/>
    <p:sldId id="265" r:id="rId18"/>
    <p:sldId id="266" r:id="rId19"/>
    <p:sldId id="268" r:id="rId20"/>
    <p:sldId id="278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000000"/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30.05.2013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30.05.2013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30.05.2013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30.05.2013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D3802-3831-4FC9-8538-87D05C71A1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30.05.2013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30.05.2013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30.05.2013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30.05.2013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30.05.2013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30.05.2013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30.05.2013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30.05.2013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5B106E36-FD25-4E2D-B0AA-010F637433A0}" type="datetimeFigureOut">
              <a:rPr lang="ru-RU" smtClean="0"/>
              <a:pPr/>
              <a:t>30.05.2013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Galah(BVS)\&#1056;&#1072;&#1073;&#1086;&#1095;&#1080;&#1081;%20&#1089;&#1090;&#1086;&#1083;\17.04.12&#1075;%20-%20&#1042;&#1058;&#1054;&#1056;&#1053;\&#1076;&#1080;&#1085;&#1072;&#1084;.&#1092;&#1080;&#1079;&#1084;&#1080;&#1085;&#1091;&#1090;&#1082;&#1080;\&#1084;&#1086;&#1076;&#1072;.mp3" TargetMode="External"/><Relationship Id="rId5" Type="http://schemas.openxmlformats.org/officeDocument/2006/relationships/image" Target="../media/image6.wmf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547664" y="692696"/>
            <a:ext cx="639469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kumimoji="0" lang="ru-RU" sz="5400" b="1" i="1" u="none" strike="noStrike" kern="0" cap="none" spc="0" normalizeH="0" baseline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ВИДЫ </a:t>
            </a:r>
          </a:p>
          <a:p>
            <a:pPr algn="ctr"/>
            <a:r>
              <a:rPr kumimoji="0" lang="ru-RU" sz="5400" b="1" i="1" u="none" strike="noStrike" kern="0" cap="none" spc="0" normalizeH="0" baseline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j-lt"/>
                <a:ea typeface="+mj-ea"/>
                <a:cs typeface="+mj-cs"/>
              </a:rPr>
              <a:t>ТРЕУГОЛЬНИКОВ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AutoShape 8"/>
          <p:cNvSpPr>
            <a:spLocks noChangeArrowheads="1"/>
          </p:cNvSpPr>
          <p:nvPr/>
        </p:nvSpPr>
        <p:spPr bwMode="auto">
          <a:xfrm rot="397008">
            <a:off x="2918170" y="3087127"/>
            <a:ext cx="391222" cy="1313290"/>
          </a:xfrm>
          <a:prstGeom prst="rtTriangle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2123728" y="3789040"/>
            <a:ext cx="656902" cy="892811"/>
          </a:xfrm>
          <a:prstGeom prst="rtTriangle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 rot="-3715309">
            <a:off x="6119211" y="5292964"/>
            <a:ext cx="759229" cy="1024602"/>
          </a:xfrm>
          <a:prstGeom prst="rtTriangle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" name="AutoShape 4"/>
          <p:cNvSpPr>
            <a:spLocks noChangeArrowheads="1"/>
          </p:cNvSpPr>
          <p:nvPr/>
        </p:nvSpPr>
        <p:spPr bwMode="auto">
          <a:xfrm rot="8073268">
            <a:off x="5893542" y="4101063"/>
            <a:ext cx="813298" cy="816084"/>
          </a:xfrm>
          <a:prstGeom prst="rtTriangle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7524328" y="4221088"/>
            <a:ext cx="832048" cy="880120"/>
          </a:xfrm>
          <a:prstGeom prst="rtTriangle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11" name="Picture 8" descr="GEOMTRY"/>
          <p:cNvPicPr>
            <a:picLocks noChangeAspect="1" noChangeArrowheads="1"/>
          </p:cNvPicPr>
          <p:nvPr/>
        </p:nvPicPr>
        <p:blipFill>
          <a:blip r:embed="rId2" cstate="print">
            <a:lum contrast="-6000"/>
          </a:blip>
          <a:srcRect/>
          <a:stretch>
            <a:fillRect/>
          </a:stretch>
        </p:blipFill>
        <p:spPr bwMode="auto">
          <a:xfrm>
            <a:off x="2051720" y="3068960"/>
            <a:ext cx="5400675" cy="314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381000"/>
            <a:ext cx="8229600" cy="45259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ru-RU" dirty="0" smtClean="0"/>
              <a:t> </a:t>
            </a:r>
            <a:r>
              <a:rPr lang="ru-RU" sz="40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ВИДЫ  ТРЕУГОЛЬНИКОВ</a:t>
            </a:r>
            <a:endParaRPr lang="ru-RU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buFontTx/>
              <a:buNone/>
              <a:defRPr/>
            </a:pPr>
            <a:endParaRPr lang="ru-RU" sz="4000" b="1" dirty="0" smtClean="0">
              <a:solidFill>
                <a:srgbClr val="8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buFontTx/>
              <a:buChar char="-"/>
              <a:defRPr/>
            </a:pPr>
            <a:r>
              <a:rPr lang="ru-RU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прямоугольный;</a:t>
            </a:r>
          </a:p>
          <a:p>
            <a:pPr algn="ctr" eaLnBrk="1" hangingPunct="1">
              <a:buFontTx/>
              <a:buChar char="-"/>
              <a:defRPr/>
            </a:pPr>
            <a:r>
              <a:rPr lang="ru-RU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разносторонний;</a:t>
            </a:r>
          </a:p>
          <a:p>
            <a:pPr algn="ctr" eaLnBrk="1" hangingPunct="1">
              <a:buFontTx/>
              <a:buChar char="-"/>
              <a:defRPr/>
            </a:pPr>
            <a:r>
              <a:rPr lang="ru-RU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равнобедренный;</a:t>
            </a:r>
          </a:p>
          <a:p>
            <a:pPr algn="ctr" eaLnBrk="1" hangingPunct="1">
              <a:buFontTx/>
              <a:buChar char="-"/>
              <a:defRPr/>
            </a:pPr>
            <a:r>
              <a:rPr lang="ru-RU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равносторонний</a:t>
            </a:r>
          </a:p>
          <a:p>
            <a:pPr eaLnBrk="1" hangingPunct="1">
              <a:defRPr/>
            </a:pPr>
            <a:endParaRPr lang="ru-RU" sz="4000" b="1" dirty="0" smtClean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622" name="Group 238"/>
          <p:cNvGraphicFramePr>
            <a:graphicFrameLocks noGrp="1"/>
          </p:cNvGraphicFramePr>
          <p:nvPr/>
        </p:nvGraphicFramePr>
        <p:xfrm>
          <a:off x="899592" y="4221161"/>
          <a:ext cx="8136458" cy="2554916"/>
        </p:xfrm>
        <a:graphic>
          <a:graphicData uri="http://schemas.openxmlformats.org/drawingml/2006/table">
            <a:tbl>
              <a:tblPr/>
              <a:tblGrid>
                <a:gridCol w="1985513"/>
                <a:gridCol w="1984084"/>
                <a:gridCol w="1984084"/>
                <a:gridCol w="2182777"/>
              </a:tblGrid>
              <a:tr h="7440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Количество сторон одинаковой длины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 (нет)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40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Номер треугольника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40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Название треугольника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489" name="Rectangle 105"/>
          <p:cNvSpPr>
            <a:spLocks noChangeArrowheads="1"/>
          </p:cNvSpPr>
          <p:nvPr/>
        </p:nvSpPr>
        <p:spPr bwMode="auto">
          <a:xfrm>
            <a:off x="3203848" y="5373216"/>
            <a:ext cx="109517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u="none" dirty="0"/>
              <a:t>4,5,6</a:t>
            </a:r>
          </a:p>
        </p:txBody>
      </p:sp>
      <p:sp>
        <p:nvSpPr>
          <p:cNvPr id="16490" name="Rectangle 106"/>
          <p:cNvSpPr>
            <a:spLocks noChangeArrowheads="1"/>
          </p:cNvSpPr>
          <p:nvPr/>
        </p:nvSpPr>
        <p:spPr bwMode="auto">
          <a:xfrm>
            <a:off x="5148064" y="5373216"/>
            <a:ext cx="122393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b="1" u="none" dirty="0"/>
              <a:t>1,2,3</a:t>
            </a:r>
          </a:p>
        </p:txBody>
      </p:sp>
      <p:sp>
        <p:nvSpPr>
          <p:cNvPr id="16491" name="Rectangle 107"/>
          <p:cNvSpPr>
            <a:spLocks noChangeArrowheads="1"/>
          </p:cNvSpPr>
          <p:nvPr/>
        </p:nvSpPr>
        <p:spPr bwMode="auto">
          <a:xfrm>
            <a:off x="7236296" y="5445224"/>
            <a:ext cx="109517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u="none" dirty="0"/>
              <a:t>7,8,9</a:t>
            </a:r>
          </a:p>
        </p:txBody>
      </p:sp>
      <p:sp>
        <p:nvSpPr>
          <p:cNvPr id="16493" name="Rectangle 109"/>
          <p:cNvSpPr>
            <a:spLocks noChangeArrowheads="1"/>
          </p:cNvSpPr>
          <p:nvPr/>
        </p:nvSpPr>
        <p:spPr bwMode="auto">
          <a:xfrm>
            <a:off x="4860032" y="6237312"/>
            <a:ext cx="20050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1800" u="none" dirty="0"/>
              <a:t>равнобедренные</a:t>
            </a:r>
          </a:p>
        </p:txBody>
      </p:sp>
      <p:sp>
        <p:nvSpPr>
          <p:cNvPr id="16495" name="Rectangle 111"/>
          <p:cNvSpPr>
            <a:spLocks noChangeArrowheads="1"/>
          </p:cNvSpPr>
          <p:nvPr/>
        </p:nvSpPr>
        <p:spPr bwMode="auto">
          <a:xfrm>
            <a:off x="2915816" y="6237312"/>
            <a:ext cx="1905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1800" u="none" dirty="0"/>
              <a:t>разносторонние</a:t>
            </a:r>
          </a:p>
        </p:txBody>
      </p:sp>
      <p:sp>
        <p:nvSpPr>
          <p:cNvPr id="16496" name="Rectangle 112"/>
          <p:cNvSpPr>
            <a:spLocks noChangeArrowheads="1"/>
          </p:cNvSpPr>
          <p:nvPr/>
        </p:nvSpPr>
        <p:spPr bwMode="auto">
          <a:xfrm>
            <a:off x="6948264" y="6237312"/>
            <a:ext cx="19224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ru-RU" sz="1800" u="none" dirty="0"/>
              <a:t>равносторонние</a:t>
            </a:r>
          </a:p>
        </p:txBody>
      </p:sp>
      <p:sp>
        <p:nvSpPr>
          <p:cNvPr id="14366" name="Text Box 141"/>
          <p:cNvSpPr txBox="1">
            <a:spLocks noChangeArrowheads="1"/>
          </p:cNvSpPr>
          <p:nvPr/>
        </p:nvSpPr>
        <p:spPr bwMode="auto">
          <a:xfrm>
            <a:off x="3563938" y="38608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1800" u="none"/>
          </a:p>
        </p:txBody>
      </p:sp>
      <p:sp>
        <p:nvSpPr>
          <p:cNvPr id="14367" name="Text Box 142"/>
          <p:cNvSpPr txBox="1">
            <a:spLocks noChangeArrowheads="1"/>
          </p:cNvSpPr>
          <p:nvPr/>
        </p:nvSpPr>
        <p:spPr bwMode="auto">
          <a:xfrm>
            <a:off x="2916238" y="4365625"/>
            <a:ext cx="18716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800" u="none"/>
          </a:p>
        </p:txBody>
      </p:sp>
      <p:sp>
        <p:nvSpPr>
          <p:cNvPr id="14368" name="Text Box 150"/>
          <p:cNvSpPr txBox="1">
            <a:spLocks noChangeArrowheads="1"/>
          </p:cNvSpPr>
          <p:nvPr/>
        </p:nvSpPr>
        <p:spPr bwMode="auto">
          <a:xfrm>
            <a:off x="468313" y="333375"/>
            <a:ext cx="81359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1800" u="none"/>
          </a:p>
        </p:txBody>
      </p:sp>
      <p:sp>
        <p:nvSpPr>
          <p:cNvPr id="14369" name="Text Box 151"/>
          <p:cNvSpPr txBox="1">
            <a:spLocks noChangeArrowheads="1"/>
          </p:cNvSpPr>
          <p:nvPr/>
        </p:nvSpPr>
        <p:spPr bwMode="auto">
          <a:xfrm>
            <a:off x="6156325" y="9080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1800" u="none"/>
          </a:p>
        </p:txBody>
      </p:sp>
      <p:sp>
        <p:nvSpPr>
          <p:cNvPr id="14370" name="Text Box 152"/>
          <p:cNvSpPr txBox="1">
            <a:spLocks noChangeArrowheads="1"/>
          </p:cNvSpPr>
          <p:nvPr/>
        </p:nvSpPr>
        <p:spPr bwMode="auto">
          <a:xfrm>
            <a:off x="683568" y="188640"/>
            <a:ext cx="80645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800" b="1" i="1" u="none" dirty="0">
                <a:solidFill>
                  <a:schemeClr val="accent2"/>
                </a:solidFill>
              </a:rPr>
              <a:t>Задание</a:t>
            </a:r>
            <a:r>
              <a:rPr lang="ru-RU" sz="1800" b="1" u="none" dirty="0"/>
              <a:t>: занеси в таблицу номера треугольников в соответствии с         </a:t>
            </a:r>
          </a:p>
          <a:p>
            <a:r>
              <a:rPr lang="ru-RU" sz="1800" b="1" u="none" dirty="0"/>
              <a:t>                      количеством одинаковых сторон и их названия.  </a:t>
            </a:r>
          </a:p>
        </p:txBody>
      </p:sp>
      <p:sp>
        <p:nvSpPr>
          <p:cNvPr id="14373" name="Text Box 160"/>
          <p:cNvSpPr txBox="1">
            <a:spLocks noChangeArrowheads="1"/>
          </p:cNvSpPr>
          <p:nvPr/>
        </p:nvSpPr>
        <p:spPr bwMode="auto">
          <a:xfrm>
            <a:off x="827088" y="1125538"/>
            <a:ext cx="36734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u="none"/>
          </a:p>
        </p:txBody>
      </p:sp>
      <p:sp>
        <p:nvSpPr>
          <p:cNvPr id="14375" name="Line 171"/>
          <p:cNvSpPr>
            <a:spLocks noChangeShapeType="1"/>
          </p:cNvSpPr>
          <p:nvPr/>
        </p:nvSpPr>
        <p:spPr bwMode="auto">
          <a:xfrm>
            <a:off x="1619672" y="1124744"/>
            <a:ext cx="0" cy="151130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76" name="Line 172"/>
          <p:cNvSpPr>
            <a:spLocks noChangeShapeType="1"/>
          </p:cNvSpPr>
          <p:nvPr/>
        </p:nvSpPr>
        <p:spPr bwMode="auto">
          <a:xfrm>
            <a:off x="1619672" y="1124744"/>
            <a:ext cx="358775" cy="936625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77" name="Line 173"/>
          <p:cNvSpPr>
            <a:spLocks noChangeShapeType="1"/>
          </p:cNvSpPr>
          <p:nvPr/>
        </p:nvSpPr>
        <p:spPr bwMode="auto">
          <a:xfrm flipH="1">
            <a:off x="1619672" y="2060848"/>
            <a:ext cx="358775" cy="576262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78" name="Line 174"/>
          <p:cNvSpPr>
            <a:spLocks noChangeShapeType="1"/>
          </p:cNvSpPr>
          <p:nvPr/>
        </p:nvSpPr>
        <p:spPr bwMode="auto">
          <a:xfrm>
            <a:off x="3491880" y="908720"/>
            <a:ext cx="0" cy="3025775"/>
          </a:xfrm>
          <a:prstGeom prst="line">
            <a:avLst/>
          </a:prstGeom>
          <a:noFill/>
          <a:ln w="57150">
            <a:solidFill>
              <a:srgbClr val="FFC000"/>
            </a:solidFill>
            <a:round/>
            <a:headEnd/>
            <a:tailEnd/>
          </a:ln>
        </p:spPr>
        <p:txBody>
          <a:bodyPr/>
          <a:lstStyle/>
          <a:p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79" name="Line 176"/>
          <p:cNvSpPr>
            <a:spLocks noChangeShapeType="1"/>
          </p:cNvSpPr>
          <p:nvPr/>
        </p:nvSpPr>
        <p:spPr bwMode="auto">
          <a:xfrm>
            <a:off x="6588224" y="980728"/>
            <a:ext cx="0" cy="2952750"/>
          </a:xfrm>
          <a:prstGeom prst="line">
            <a:avLst/>
          </a:prstGeom>
          <a:noFill/>
          <a:ln w="57150">
            <a:solidFill>
              <a:srgbClr val="FFC000"/>
            </a:solidFill>
            <a:round/>
            <a:headEnd/>
            <a:tailEnd/>
          </a:ln>
        </p:spPr>
        <p:txBody>
          <a:bodyPr/>
          <a:lstStyle/>
          <a:p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80" name="Line 177"/>
          <p:cNvSpPr>
            <a:spLocks noChangeShapeType="1"/>
          </p:cNvSpPr>
          <p:nvPr/>
        </p:nvSpPr>
        <p:spPr bwMode="auto">
          <a:xfrm>
            <a:off x="2915816" y="1412776"/>
            <a:ext cx="0" cy="1368425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81" name="Line 178"/>
          <p:cNvSpPr>
            <a:spLocks noChangeShapeType="1"/>
          </p:cNvSpPr>
          <p:nvPr/>
        </p:nvSpPr>
        <p:spPr bwMode="auto">
          <a:xfrm>
            <a:off x="2915816" y="1412776"/>
            <a:ext cx="433387" cy="1584325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82" name="Line 179"/>
          <p:cNvSpPr>
            <a:spLocks noChangeShapeType="1"/>
          </p:cNvSpPr>
          <p:nvPr/>
        </p:nvSpPr>
        <p:spPr bwMode="auto">
          <a:xfrm>
            <a:off x="2915816" y="2780928"/>
            <a:ext cx="433387" cy="215900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83" name="Line 180"/>
          <p:cNvSpPr>
            <a:spLocks noChangeShapeType="1"/>
          </p:cNvSpPr>
          <p:nvPr/>
        </p:nvSpPr>
        <p:spPr bwMode="auto">
          <a:xfrm>
            <a:off x="1907704" y="3140968"/>
            <a:ext cx="1152128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84" name="Line 181"/>
          <p:cNvSpPr>
            <a:spLocks noChangeShapeType="1"/>
          </p:cNvSpPr>
          <p:nvPr/>
        </p:nvSpPr>
        <p:spPr bwMode="auto">
          <a:xfrm>
            <a:off x="1907704" y="3140968"/>
            <a:ext cx="0" cy="648072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85" name="Line 182"/>
          <p:cNvSpPr>
            <a:spLocks noChangeShapeType="1"/>
          </p:cNvSpPr>
          <p:nvPr/>
        </p:nvSpPr>
        <p:spPr bwMode="auto">
          <a:xfrm flipV="1">
            <a:off x="1907704" y="3140967"/>
            <a:ext cx="1152128" cy="64896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567" name="WordArt 183"/>
          <p:cNvSpPr>
            <a:spLocks noChangeArrowheads="1" noChangeShapeType="1" noTextEdit="1"/>
          </p:cNvSpPr>
          <p:nvPr/>
        </p:nvSpPr>
        <p:spPr bwMode="auto">
          <a:xfrm>
            <a:off x="971601" y="3068960"/>
            <a:ext cx="576064" cy="50246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900" kern="10" dirty="0">
                <a:ln w="9525">
                  <a:noFill/>
                  <a:round/>
                  <a:headEnd/>
                  <a:tailEnd/>
                </a:ln>
                <a:latin typeface="Arial"/>
                <a:cs typeface="Arial"/>
              </a:rPr>
              <a:t>4</a:t>
            </a:r>
          </a:p>
        </p:txBody>
      </p:sp>
      <p:sp>
        <p:nvSpPr>
          <p:cNvPr id="16568" name="WordArt 184"/>
          <p:cNvSpPr>
            <a:spLocks noChangeArrowheads="1" noChangeShapeType="1" noTextEdit="1"/>
          </p:cNvSpPr>
          <p:nvPr/>
        </p:nvSpPr>
        <p:spPr bwMode="auto">
          <a:xfrm>
            <a:off x="2411760" y="2420888"/>
            <a:ext cx="360040" cy="35845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900" kern="10" dirty="0">
                <a:ln w="9525">
                  <a:noFill/>
                  <a:round/>
                  <a:headEnd/>
                  <a:tailEnd/>
                </a:ln>
                <a:latin typeface="Arial"/>
                <a:cs typeface="Arial"/>
              </a:rPr>
              <a:t>5</a:t>
            </a:r>
          </a:p>
        </p:txBody>
      </p:sp>
      <p:sp>
        <p:nvSpPr>
          <p:cNvPr id="16569" name="WordArt 185"/>
          <p:cNvSpPr>
            <a:spLocks noChangeArrowheads="1" noChangeShapeType="1" noTextEdit="1"/>
          </p:cNvSpPr>
          <p:nvPr/>
        </p:nvSpPr>
        <p:spPr bwMode="auto">
          <a:xfrm>
            <a:off x="1835696" y="1196752"/>
            <a:ext cx="360040" cy="51428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1707"/>
              </a:avLst>
            </a:prstTxWarp>
          </a:bodyPr>
          <a:lstStyle/>
          <a:p>
            <a:pPr algn="ctr">
              <a:defRPr/>
            </a:pPr>
            <a:r>
              <a:rPr lang="ru-RU" sz="900" kern="10" dirty="0" smtClean="0">
                <a:ln w="9525">
                  <a:noFill/>
                  <a:round/>
                  <a:headEnd/>
                  <a:tailEnd/>
                </a:ln>
                <a:latin typeface="Arial"/>
                <a:cs typeface="Arial"/>
              </a:rPr>
              <a:t>6</a:t>
            </a:r>
            <a:endParaRPr lang="ru-RU" sz="900" kern="10" dirty="0">
              <a:ln w="9525">
                <a:noFill/>
                <a:round/>
                <a:headEnd/>
                <a:tailEnd/>
              </a:ln>
              <a:latin typeface="Arial"/>
              <a:cs typeface="Arial"/>
            </a:endParaRPr>
          </a:p>
        </p:txBody>
      </p:sp>
      <p:sp>
        <p:nvSpPr>
          <p:cNvPr id="14389" name="Line 187"/>
          <p:cNvSpPr>
            <a:spLocks noChangeShapeType="1"/>
          </p:cNvSpPr>
          <p:nvPr/>
        </p:nvSpPr>
        <p:spPr bwMode="auto">
          <a:xfrm>
            <a:off x="4139952" y="1052736"/>
            <a:ext cx="0" cy="1222375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90" name="Line 191"/>
          <p:cNvSpPr>
            <a:spLocks noChangeShapeType="1"/>
          </p:cNvSpPr>
          <p:nvPr/>
        </p:nvSpPr>
        <p:spPr bwMode="auto">
          <a:xfrm>
            <a:off x="5292080" y="3645024"/>
            <a:ext cx="936104" cy="0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91" name="Line 192"/>
          <p:cNvSpPr>
            <a:spLocks noChangeShapeType="1"/>
          </p:cNvSpPr>
          <p:nvPr/>
        </p:nvSpPr>
        <p:spPr bwMode="auto">
          <a:xfrm flipV="1">
            <a:off x="5292080" y="1340768"/>
            <a:ext cx="433387" cy="2305050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92" name="Line 193"/>
          <p:cNvSpPr>
            <a:spLocks noChangeShapeType="1"/>
          </p:cNvSpPr>
          <p:nvPr/>
        </p:nvSpPr>
        <p:spPr bwMode="auto">
          <a:xfrm>
            <a:off x="5724128" y="1340768"/>
            <a:ext cx="503808" cy="2305050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93" name="Line 194"/>
          <p:cNvSpPr>
            <a:spLocks noChangeShapeType="1"/>
          </p:cNvSpPr>
          <p:nvPr/>
        </p:nvSpPr>
        <p:spPr bwMode="auto">
          <a:xfrm>
            <a:off x="3707904" y="2996952"/>
            <a:ext cx="1296144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94" name="Line 195"/>
          <p:cNvSpPr>
            <a:spLocks noChangeShapeType="1"/>
          </p:cNvSpPr>
          <p:nvPr/>
        </p:nvSpPr>
        <p:spPr bwMode="auto">
          <a:xfrm>
            <a:off x="3707904" y="2996952"/>
            <a:ext cx="648072" cy="72008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95" name="Line 196"/>
          <p:cNvSpPr>
            <a:spLocks noChangeShapeType="1"/>
          </p:cNvSpPr>
          <p:nvPr/>
        </p:nvSpPr>
        <p:spPr bwMode="auto">
          <a:xfrm flipH="1">
            <a:off x="4355976" y="2996952"/>
            <a:ext cx="648072" cy="71938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96" name="Line 197"/>
          <p:cNvSpPr>
            <a:spLocks noChangeShapeType="1"/>
          </p:cNvSpPr>
          <p:nvPr/>
        </p:nvSpPr>
        <p:spPr bwMode="auto">
          <a:xfrm flipV="1">
            <a:off x="4139952" y="1700808"/>
            <a:ext cx="504825" cy="576262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97" name="Line 198"/>
          <p:cNvSpPr>
            <a:spLocks noChangeShapeType="1"/>
          </p:cNvSpPr>
          <p:nvPr/>
        </p:nvSpPr>
        <p:spPr bwMode="auto">
          <a:xfrm>
            <a:off x="4139952" y="1052736"/>
            <a:ext cx="504825" cy="64770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583" name="WordArt 199"/>
          <p:cNvSpPr>
            <a:spLocks noChangeArrowheads="1" noChangeShapeType="1" noTextEdit="1"/>
          </p:cNvSpPr>
          <p:nvPr/>
        </p:nvSpPr>
        <p:spPr bwMode="auto">
          <a:xfrm>
            <a:off x="5580112" y="2996952"/>
            <a:ext cx="288032" cy="50405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900" kern="10" dirty="0">
                <a:ln w="9525">
                  <a:noFill/>
                  <a:round/>
                  <a:headEnd/>
                  <a:tailEnd/>
                </a:ln>
                <a:latin typeface="Arial"/>
                <a:cs typeface="Arial"/>
              </a:rPr>
              <a:t>1</a:t>
            </a:r>
          </a:p>
        </p:txBody>
      </p:sp>
      <p:sp>
        <p:nvSpPr>
          <p:cNvPr id="16584" name="WordArt 200"/>
          <p:cNvSpPr>
            <a:spLocks noChangeArrowheads="1" noChangeShapeType="1" noTextEdit="1"/>
          </p:cNvSpPr>
          <p:nvPr/>
        </p:nvSpPr>
        <p:spPr bwMode="auto">
          <a:xfrm>
            <a:off x="4139952" y="2420888"/>
            <a:ext cx="360040" cy="43212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900" kern="10" dirty="0">
                <a:ln w="9525">
                  <a:noFill/>
                  <a:round/>
                  <a:headEnd/>
                  <a:tailEnd/>
                </a:ln>
                <a:latin typeface="Arial"/>
                <a:cs typeface="Arial"/>
              </a:rPr>
              <a:t>2</a:t>
            </a:r>
          </a:p>
        </p:txBody>
      </p:sp>
      <p:sp>
        <p:nvSpPr>
          <p:cNvPr id="16585" name="WordArt 201"/>
          <p:cNvSpPr>
            <a:spLocks noChangeArrowheads="1" noChangeShapeType="1" noTextEdit="1"/>
          </p:cNvSpPr>
          <p:nvPr/>
        </p:nvSpPr>
        <p:spPr bwMode="auto">
          <a:xfrm>
            <a:off x="3707905" y="1412776"/>
            <a:ext cx="288032" cy="4303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900" kern="10" dirty="0">
                <a:ln w="9525">
                  <a:noFill/>
                  <a:round/>
                  <a:headEnd/>
                  <a:tailEnd/>
                </a:ln>
                <a:latin typeface="Arial"/>
                <a:cs typeface="Arial"/>
              </a:rPr>
              <a:t>3</a:t>
            </a:r>
          </a:p>
        </p:txBody>
      </p:sp>
      <p:sp>
        <p:nvSpPr>
          <p:cNvPr id="14401" name="Line 202"/>
          <p:cNvSpPr>
            <a:spLocks noChangeShapeType="1"/>
          </p:cNvSpPr>
          <p:nvPr/>
        </p:nvSpPr>
        <p:spPr bwMode="auto">
          <a:xfrm>
            <a:off x="7308304" y="1268760"/>
            <a:ext cx="1081088" cy="0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02" name="Line 203"/>
          <p:cNvSpPr>
            <a:spLocks noChangeShapeType="1"/>
          </p:cNvSpPr>
          <p:nvPr/>
        </p:nvSpPr>
        <p:spPr bwMode="auto">
          <a:xfrm>
            <a:off x="7308304" y="1268760"/>
            <a:ext cx="576263" cy="720725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03" name="Line 204"/>
          <p:cNvSpPr>
            <a:spLocks noChangeShapeType="1"/>
          </p:cNvSpPr>
          <p:nvPr/>
        </p:nvSpPr>
        <p:spPr bwMode="auto">
          <a:xfrm flipH="1">
            <a:off x="7884368" y="1268760"/>
            <a:ext cx="504825" cy="720725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04" name="Line 205"/>
          <p:cNvSpPr>
            <a:spLocks noChangeShapeType="1"/>
          </p:cNvSpPr>
          <p:nvPr/>
        </p:nvSpPr>
        <p:spPr bwMode="auto">
          <a:xfrm>
            <a:off x="7020272" y="2060848"/>
            <a:ext cx="0" cy="792162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05" name="Line 206"/>
          <p:cNvSpPr>
            <a:spLocks noChangeShapeType="1"/>
          </p:cNvSpPr>
          <p:nvPr/>
        </p:nvSpPr>
        <p:spPr bwMode="auto">
          <a:xfrm>
            <a:off x="7020272" y="2060848"/>
            <a:ext cx="647700" cy="360362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06" name="Line 207"/>
          <p:cNvSpPr>
            <a:spLocks noChangeShapeType="1"/>
          </p:cNvSpPr>
          <p:nvPr/>
        </p:nvSpPr>
        <p:spPr bwMode="auto">
          <a:xfrm flipH="1">
            <a:off x="7020272" y="2420888"/>
            <a:ext cx="647700" cy="4318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07" name="Line 208"/>
          <p:cNvSpPr>
            <a:spLocks noChangeShapeType="1"/>
          </p:cNvSpPr>
          <p:nvPr/>
        </p:nvSpPr>
        <p:spPr bwMode="auto">
          <a:xfrm>
            <a:off x="6876256" y="3789040"/>
            <a:ext cx="1152525" cy="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08" name="Line 209"/>
          <p:cNvSpPr>
            <a:spLocks noChangeShapeType="1"/>
          </p:cNvSpPr>
          <p:nvPr/>
        </p:nvSpPr>
        <p:spPr bwMode="auto">
          <a:xfrm>
            <a:off x="7452320" y="3068960"/>
            <a:ext cx="576262" cy="719138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409" name="Line 210"/>
          <p:cNvSpPr>
            <a:spLocks noChangeShapeType="1"/>
          </p:cNvSpPr>
          <p:nvPr/>
        </p:nvSpPr>
        <p:spPr bwMode="auto">
          <a:xfrm flipH="1">
            <a:off x="6876256" y="3068960"/>
            <a:ext cx="576263" cy="719138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595" name="WordArt 211"/>
          <p:cNvSpPr>
            <a:spLocks noChangeArrowheads="1" noChangeShapeType="1" noTextEdit="1"/>
          </p:cNvSpPr>
          <p:nvPr/>
        </p:nvSpPr>
        <p:spPr bwMode="auto">
          <a:xfrm>
            <a:off x="7020272" y="1268760"/>
            <a:ext cx="288552" cy="43204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900" kern="10" dirty="0">
                <a:ln w="9525">
                  <a:noFill/>
                  <a:round/>
                  <a:headEnd/>
                  <a:tailEnd/>
                </a:ln>
                <a:latin typeface="Arial"/>
                <a:cs typeface="Arial"/>
              </a:rPr>
              <a:t>8</a:t>
            </a:r>
          </a:p>
        </p:txBody>
      </p:sp>
      <p:sp>
        <p:nvSpPr>
          <p:cNvPr id="16596" name="WordArt 212"/>
          <p:cNvSpPr>
            <a:spLocks noChangeArrowheads="1" noChangeShapeType="1" noTextEdit="1"/>
          </p:cNvSpPr>
          <p:nvPr/>
        </p:nvSpPr>
        <p:spPr bwMode="auto">
          <a:xfrm>
            <a:off x="7812360" y="2204864"/>
            <a:ext cx="359295" cy="36003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900" kern="10" dirty="0">
                <a:ln w="9525">
                  <a:noFill/>
                  <a:round/>
                  <a:headEnd/>
                  <a:tailEnd/>
                </a:ln>
                <a:latin typeface="Arial"/>
                <a:cs typeface="Arial"/>
              </a:rPr>
              <a:t>9</a:t>
            </a:r>
          </a:p>
        </p:txBody>
      </p:sp>
      <p:sp>
        <p:nvSpPr>
          <p:cNvPr id="16597" name="WordArt 213"/>
          <p:cNvSpPr>
            <a:spLocks noChangeArrowheads="1" noChangeShapeType="1" noTextEdit="1"/>
          </p:cNvSpPr>
          <p:nvPr/>
        </p:nvSpPr>
        <p:spPr bwMode="auto">
          <a:xfrm>
            <a:off x="7812360" y="3212976"/>
            <a:ext cx="431551" cy="35889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900" kern="10" dirty="0">
                <a:ln w="9525">
                  <a:noFill/>
                  <a:round/>
                  <a:headEnd/>
                  <a:tailEnd/>
                </a:ln>
                <a:latin typeface="Arial"/>
                <a:cs typeface="Arial"/>
              </a:rPr>
              <a:t>7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6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6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6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6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9" grpId="0"/>
      <p:bldP spid="16490" grpId="0"/>
      <p:bldP spid="16491" grpId="0"/>
      <p:bldP spid="16493" grpId="0"/>
      <p:bldP spid="16495" grpId="0"/>
      <p:bldP spid="1649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60" name="Line 48"/>
          <p:cNvSpPr>
            <a:spLocks noChangeShapeType="1"/>
          </p:cNvSpPr>
          <p:nvPr/>
        </p:nvSpPr>
        <p:spPr bwMode="auto">
          <a:xfrm>
            <a:off x="8748713" y="1557338"/>
            <a:ext cx="0" cy="4465637"/>
          </a:xfrm>
          <a:prstGeom prst="line">
            <a:avLst/>
          </a:prstGeom>
          <a:noFill/>
          <a:ln w="57150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9361" name="Line 49"/>
          <p:cNvSpPr>
            <a:spLocks noChangeShapeType="1"/>
          </p:cNvSpPr>
          <p:nvPr/>
        </p:nvSpPr>
        <p:spPr bwMode="auto">
          <a:xfrm flipV="1">
            <a:off x="1043608" y="1844824"/>
            <a:ext cx="71438" cy="4392613"/>
          </a:xfrm>
          <a:prstGeom prst="line">
            <a:avLst/>
          </a:prstGeom>
          <a:noFill/>
          <a:ln w="57150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9387" name="Line 75"/>
          <p:cNvSpPr>
            <a:spLocks noChangeShapeType="1"/>
          </p:cNvSpPr>
          <p:nvPr/>
        </p:nvSpPr>
        <p:spPr bwMode="auto">
          <a:xfrm flipH="1">
            <a:off x="7956550" y="5661025"/>
            <a:ext cx="576263" cy="64770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9388" name="Line 76"/>
          <p:cNvSpPr>
            <a:spLocks noChangeShapeType="1"/>
          </p:cNvSpPr>
          <p:nvPr/>
        </p:nvSpPr>
        <p:spPr bwMode="auto">
          <a:xfrm>
            <a:off x="8459788" y="4005263"/>
            <a:ext cx="73025" cy="1655762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9391" name="Line 79"/>
          <p:cNvSpPr>
            <a:spLocks noChangeShapeType="1"/>
          </p:cNvSpPr>
          <p:nvPr/>
        </p:nvSpPr>
        <p:spPr bwMode="auto">
          <a:xfrm flipH="1">
            <a:off x="7956550" y="4076700"/>
            <a:ext cx="503238" cy="2232025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9392" name="Line 80"/>
          <p:cNvSpPr>
            <a:spLocks noChangeShapeType="1"/>
          </p:cNvSpPr>
          <p:nvPr/>
        </p:nvSpPr>
        <p:spPr bwMode="auto">
          <a:xfrm>
            <a:off x="4139952" y="1916832"/>
            <a:ext cx="0" cy="2448272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9393" name="Line 81"/>
          <p:cNvSpPr>
            <a:spLocks noChangeShapeType="1"/>
          </p:cNvSpPr>
          <p:nvPr/>
        </p:nvSpPr>
        <p:spPr bwMode="auto">
          <a:xfrm>
            <a:off x="4140200" y="4365625"/>
            <a:ext cx="503238" cy="719138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9394" name="Line 82"/>
          <p:cNvSpPr>
            <a:spLocks noChangeShapeType="1"/>
          </p:cNvSpPr>
          <p:nvPr/>
        </p:nvSpPr>
        <p:spPr bwMode="auto">
          <a:xfrm>
            <a:off x="4140200" y="1844675"/>
            <a:ext cx="503238" cy="3240088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9395" name="Line 83"/>
          <p:cNvSpPr>
            <a:spLocks noChangeShapeType="1"/>
          </p:cNvSpPr>
          <p:nvPr/>
        </p:nvSpPr>
        <p:spPr bwMode="auto">
          <a:xfrm>
            <a:off x="2627784" y="2276872"/>
            <a:ext cx="1080194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9396" name="Line 84"/>
          <p:cNvSpPr>
            <a:spLocks noChangeShapeType="1"/>
          </p:cNvSpPr>
          <p:nvPr/>
        </p:nvSpPr>
        <p:spPr bwMode="auto">
          <a:xfrm flipH="1">
            <a:off x="2627312" y="2276872"/>
            <a:ext cx="471" cy="431403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9397" name="Line 85"/>
          <p:cNvSpPr>
            <a:spLocks noChangeShapeType="1"/>
          </p:cNvSpPr>
          <p:nvPr/>
        </p:nvSpPr>
        <p:spPr bwMode="auto">
          <a:xfrm flipH="1">
            <a:off x="2627312" y="2276872"/>
            <a:ext cx="1080591" cy="431403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9398" name="Text Box 86"/>
          <p:cNvSpPr txBox="1">
            <a:spLocks noChangeArrowheads="1"/>
          </p:cNvSpPr>
          <p:nvPr/>
        </p:nvSpPr>
        <p:spPr bwMode="auto">
          <a:xfrm>
            <a:off x="2627784" y="2132856"/>
            <a:ext cx="50405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b="1" u="none" dirty="0"/>
              <a:t>4</a:t>
            </a:r>
          </a:p>
        </p:txBody>
      </p:sp>
      <p:sp>
        <p:nvSpPr>
          <p:cNvPr id="269399" name="Text Box 87"/>
          <p:cNvSpPr txBox="1">
            <a:spLocks noChangeArrowheads="1"/>
          </p:cNvSpPr>
          <p:nvPr/>
        </p:nvSpPr>
        <p:spPr bwMode="auto">
          <a:xfrm>
            <a:off x="4139952" y="3933056"/>
            <a:ext cx="44114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 u="none" dirty="0"/>
              <a:t>5</a:t>
            </a:r>
          </a:p>
        </p:txBody>
      </p:sp>
      <p:sp>
        <p:nvSpPr>
          <p:cNvPr id="269400" name="Text Box 88"/>
          <p:cNvSpPr txBox="1">
            <a:spLocks noChangeArrowheads="1"/>
          </p:cNvSpPr>
          <p:nvPr/>
        </p:nvSpPr>
        <p:spPr bwMode="auto">
          <a:xfrm>
            <a:off x="8100392" y="5229200"/>
            <a:ext cx="44114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 u="none" dirty="0"/>
              <a:t>6</a:t>
            </a:r>
          </a:p>
        </p:txBody>
      </p:sp>
      <p:sp>
        <p:nvSpPr>
          <p:cNvPr id="269401" name="Line 89"/>
          <p:cNvSpPr>
            <a:spLocks noChangeShapeType="1"/>
          </p:cNvSpPr>
          <p:nvPr/>
        </p:nvSpPr>
        <p:spPr bwMode="auto">
          <a:xfrm>
            <a:off x="1619672" y="6453336"/>
            <a:ext cx="792163" cy="0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9402" name="Line 90"/>
          <p:cNvSpPr>
            <a:spLocks noChangeShapeType="1"/>
          </p:cNvSpPr>
          <p:nvPr/>
        </p:nvSpPr>
        <p:spPr bwMode="auto">
          <a:xfrm>
            <a:off x="1907704" y="3789040"/>
            <a:ext cx="504825" cy="2665412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9403" name="Line 91"/>
          <p:cNvSpPr>
            <a:spLocks noChangeShapeType="1"/>
          </p:cNvSpPr>
          <p:nvPr/>
        </p:nvSpPr>
        <p:spPr bwMode="auto">
          <a:xfrm flipH="1">
            <a:off x="1619672" y="3717032"/>
            <a:ext cx="287338" cy="2736304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31" name="Line 92"/>
          <p:cNvSpPr>
            <a:spLocks noChangeShapeType="1"/>
          </p:cNvSpPr>
          <p:nvPr/>
        </p:nvSpPr>
        <p:spPr bwMode="auto">
          <a:xfrm>
            <a:off x="4787900" y="1412875"/>
            <a:ext cx="0" cy="252095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32" name="Line 93"/>
          <p:cNvSpPr>
            <a:spLocks noChangeShapeType="1"/>
          </p:cNvSpPr>
          <p:nvPr/>
        </p:nvSpPr>
        <p:spPr bwMode="auto">
          <a:xfrm>
            <a:off x="4787900" y="1412875"/>
            <a:ext cx="504825" cy="129540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33" name="Line 94"/>
          <p:cNvSpPr>
            <a:spLocks noChangeShapeType="1"/>
          </p:cNvSpPr>
          <p:nvPr/>
        </p:nvSpPr>
        <p:spPr bwMode="auto">
          <a:xfrm flipH="1">
            <a:off x="4787900" y="2708275"/>
            <a:ext cx="504825" cy="122555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9407" name="Line 95"/>
          <p:cNvSpPr>
            <a:spLocks noChangeShapeType="1"/>
          </p:cNvSpPr>
          <p:nvPr/>
        </p:nvSpPr>
        <p:spPr bwMode="auto">
          <a:xfrm>
            <a:off x="2411760" y="5589240"/>
            <a:ext cx="1368549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9416" name="Line 104"/>
          <p:cNvSpPr>
            <a:spLocks noChangeShapeType="1"/>
          </p:cNvSpPr>
          <p:nvPr/>
        </p:nvSpPr>
        <p:spPr bwMode="auto">
          <a:xfrm flipV="1">
            <a:off x="3131840" y="5589240"/>
            <a:ext cx="648271" cy="576064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9417" name="Line 105"/>
          <p:cNvSpPr>
            <a:spLocks noChangeShapeType="1"/>
          </p:cNvSpPr>
          <p:nvPr/>
        </p:nvSpPr>
        <p:spPr bwMode="auto">
          <a:xfrm>
            <a:off x="2411760" y="5589240"/>
            <a:ext cx="720278" cy="575816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9418" name="Text Box 106"/>
          <p:cNvSpPr txBox="1">
            <a:spLocks noChangeArrowheads="1"/>
          </p:cNvSpPr>
          <p:nvPr/>
        </p:nvSpPr>
        <p:spPr bwMode="auto">
          <a:xfrm>
            <a:off x="1763688" y="5661248"/>
            <a:ext cx="44114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 u="none" dirty="0"/>
              <a:t>1</a:t>
            </a:r>
          </a:p>
        </p:txBody>
      </p:sp>
      <p:sp>
        <p:nvSpPr>
          <p:cNvPr id="269419" name="Text Box 107"/>
          <p:cNvSpPr txBox="1">
            <a:spLocks noChangeArrowheads="1"/>
          </p:cNvSpPr>
          <p:nvPr/>
        </p:nvSpPr>
        <p:spPr bwMode="auto">
          <a:xfrm>
            <a:off x="2915816" y="5517232"/>
            <a:ext cx="44114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 u="none" dirty="0"/>
              <a:t>2</a:t>
            </a:r>
          </a:p>
        </p:txBody>
      </p:sp>
      <p:sp>
        <p:nvSpPr>
          <p:cNvPr id="13339" name="Text Box 108"/>
          <p:cNvSpPr txBox="1">
            <a:spLocks noChangeArrowheads="1"/>
          </p:cNvSpPr>
          <p:nvPr/>
        </p:nvSpPr>
        <p:spPr bwMode="auto">
          <a:xfrm>
            <a:off x="4788024" y="2420888"/>
            <a:ext cx="44114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 u="none" dirty="0"/>
              <a:t>3</a:t>
            </a:r>
          </a:p>
        </p:txBody>
      </p:sp>
      <p:sp>
        <p:nvSpPr>
          <p:cNvPr id="269421" name="Line 109"/>
          <p:cNvSpPr>
            <a:spLocks noChangeShapeType="1"/>
          </p:cNvSpPr>
          <p:nvPr/>
        </p:nvSpPr>
        <p:spPr bwMode="auto">
          <a:xfrm>
            <a:off x="1187624" y="3573016"/>
            <a:ext cx="1657350" cy="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9422" name="Line 110"/>
          <p:cNvSpPr>
            <a:spLocks noChangeShapeType="1"/>
          </p:cNvSpPr>
          <p:nvPr/>
        </p:nvSpPr>
        <p:spPr bwMode="auto">
          <a:xfrm>
            <a:off x="1979712" y="2204864"/>
            <a:ext cx="865188" cy="1368425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9423" name="Line 111"/>
          <p:cNvSpPr>
            <a:spLocks noChangeShapeType="1"/>
          </p:cNvSpPr>
          <p:nvPr/>
        </p:nvSpPr>
        <p:spPr bwMode="auto">
          <a:xfrm flipH="1">
            <a:off x="1187624" y="2204864"/>
            <a:ext cx="792162" cy="1368425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9424" name="Line 112"/>
          <p:cNvSpPr>
            <a:spLocks noChangeShapeType="1"/>
          </p:cNvSpPr>
          <p:nvPr/>
        </p:nvSpPr>
        <p:spPr bwMode="auto">
          <a:xfrm>
            <a:off x="5795963" y="4076700"/>
            <a:ext cx="1081087" cy="0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9425" name="Line 113"/>
          <p:cNvSpPr>
            <a:spLocks noChangeShapeType="1"/>
          </p:cNvSpPr>
          <p:nvPr/>
        </p:nvSpPr>
        <p:spPr bwMode="auto">
          <a:xfrm flipH="1" flipV="1">
            <a:off x="5795963" y="4076700"/>
            <a:ext cx="576262" cy="936625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9426" name="Line 114"/>
          <p:cNvSpPr>
            <a:spLocks noChangeShapeType="1"/>
          </p:cNvSpPr>
          <p:nvPr/>
        </p:nvSpPr>
        <p:spPr bwMode="auto">
          <a:xfrm flipH="1">
            <a:off x="6372225" y="4076700"/>
            <a:ext cx="504825" cy="936625"/>
          </a:xfrm>
          <a:prstGeom prst="line">
            <a:avLst/>
          </a:prstGeom>
          <a:noFill/>
          <a:ln w="3810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9427" name="Line 115"/>
          <p:cNvSpPr>
            <a:spLocks noChangeShapeType="1"/>
          </p:cNvSpPr>
          <p:nvPr/>
        </p:nvSpPr>
        <p:spPr bwMode="auto">
          <a:xfrm>
            <a:off x="6876256" y="1988840"/>
            <a:ext cx="72008" cy="792088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9428" name="Line 116"/>
          <p:cNvSpPr>
            <a:spLocks noChangeShapeType="1"/>
          </p:cNvSpPr>
          <p:nvPr/>
        </p:nvSpPr>
        <p:spPr bwMode="auto">
          <a:xfrm>
            <a:off x="6876256" y="1988840"/>
            <a:ext cx="792088" cy="216024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9429" name="Line 117"/>
          <p:cNvSpPr>
            <a:spLocks noChangeShapeType="1"/>
          </p:cNvSpPr>
          <p:nvPr/>
        </p:nvSpPr>
        <p:spPr bwMode="auto">
          <a:xfrm flipH="1">
            <a:off x="6948261" y="2204864"/>
            <a:ext cx="720082" cy="57589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9430" name="Text Box 118"/>
          <p:cNvSpPr txBox="1">
            <a:spLocks noChangeArrowheads="1"/>
          </p:cNvSpPr>
          <p:nvPr/>
        </p:nvSpPr>
        <p:spPr bwMode="auto">
          <a:xfrm>
            <a:off x="1763688" y="2852936"/>
            <a:ext cx="44114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 u="none" dirty="0"/>
              <a:t>7</a:t>
            </a:r>
          </a:p>
        </p:txBody>
      </p:sp>
      <p:sp>
        <p:nvSpPr>
          <p:cNvPr id="269431" name="Text Box 119"/>
          <p:cNvSpPr txBox="1">
            <a:spLocks noChangeArrowheads="1"/>
          </p:cNvSpPr>
          <p:nvPr/>
        </p:nvSpPr>
        <p:spPr bwMode="auto">
          <a:xfrm>
            <a:off x="6156176" y="4077072"/>
            <a:ext cx="44114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 u="none" dirty="0"/>
              <a:t>8</a:t>
            </a:r>
          </a:p>
        </p:txBody>
      </p:sp>
      <p:sp>
        <p:nvSpPr>
          <p:cNvPr id="269432" name="Text Box 120"/>
          <p:cNvSpPr txBox="1">
            <a:spLocks noChangeArrowheads="1"/>
          </p:cNvSpPr>
          <p:nvPr/>
        </p:nvSpPr>
        <p:spPr bwMode="auto">
          <a:xfrm>
            <a:off x="6948264" y="1988840"/>
            <a:ext cx="44114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 u="none" dirty="0"/>
              <a:t>9</a:t>
            </a:r>
          </a:p>
        </p:txBody>
      </p:sp>
      <p:sp>
        <p:nvSpPr>
          <p:cNvPr id="13352" name="Text Box 121"/>
          <p:cNvSpPr txBox="1">
            <a:spLocks noChangeArrowheads="1"/>
          </p:cNvSpPr>
          <p:nvPr/>
        </p:nvSpPr>
        <p:spPr bwMode="auto">
          <a:xfrm>
            <a:off x="827584" y="0"/>
            <a:ext cx="792088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u="none" dirty="0" smtClean="0">
                <a:solidFill>
                  <a:schemeClr val="accent2"/>
                </a:solidFill>
              </a:rPr>
              <a:t>Задание</a:t>
            </a:r>
            <a:r>
              <a:rPr lang="ru-RU" sz="2400" b="1" u="none" dirty="0">
                <a:solidFill>
                  <a:schemeClr val="accent2"/>
                </a:solidFill>
              </a:rPr>
              <a:t>:</a:t>
            </a:r>
            <a:r>
              <a:rPr lang="ru-RU" sz="2400" b="1" u="none" dirty="0"/>
              <a:t> </a:t>
            </a:r>
            <a:r>
              <a:rPr lang="ru-RU" sz="2400" b="1" i="1" u="none" dirty="0"/>
              <a:t>1.Рассмотри треугольники</a:t>
            </a:r>
            <a:r>
              <a:rPr lang="ru-RU" sz="2400" b="1" u="none" dirty="0"/>
              <a:t>.</a:t>
            </a:r>
          </a:p>
          <a:p>
            <a:pPr>
              <a:spcBef>
                <a:spcPct val="50000"/>
              </a:spcBef>
            </a:pPr>
            <a:r>
              <a:rPr lang="ru-RU" sz="2400" b="1" u="none" dirty="0"/>
              <a:t>                 </a:t>
            </a:r>
            <a:r>
              <a:rPr lang="ru-RU" sz="2400" b="1" i="1" u="none" dirty="0"/>
              <a:t>2.Распредели их в три группы по количеству одинаковых сторон</a:t>
            </a:r>
            <a:r>
              <a:rPr lang="ru-RU" sz="2400" b="1" u="none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8906 -0.20995 " pathEditMode="relative" ptsTypes="AA">
                                      <p:cBhvr>
                                        <p:cTn id="6" dur="2000" fill="hold"/>
                                        <p:tgtEl>
                                          <p:spTgt spid="2694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8906 -0.20995 " pathEditMode="relative" ptsTypes="AA">
                                      <p:cBhvr>
                                        <p:cTn id="8" dur="2000" fill="hold"/>
                                        <p:tgtEl>
                                          <p:spTgt spid="2694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8906 -0.20995 " pathEditMode="relative" ptsTypes="AA">
                                      <p:cBhvr>
                                        <p:cTn id="10" dur="2000" fill="hold"/>
                                        <p:tgtEl>
                                          <p:spTgt spid="2694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0.18906 -0.20995 " pathEditMode="relative" ptsTypes="AA">
                                      <p:cBhvr>
                                        <p:cTn id="12" dur="2000" fill="hold"/>
                                        <p:tgtEl>
                                          <p:spTgt spid="2694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71667 0.4412 " pathEditMode="relative" ptsTypes="AA">
                                      <p:cBhvr>
                                        <p:cTn id="14" dur="2000" fill="hold"/>
                                        <p:tgtEl>
                                          <p:spTgt spid="2694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71667 0.4412 " pathEditMode="relative" ptsTypes="AA">
                                      <p:cBhvr>
                                        <p:cTn id="16" dur="2000" fill="hold"/>
                                        <p:tgtEl>
                                          <p:spTgt spid="2694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71667 0.4412 " pathEditMode="relative" ptsTypes="AA">
                                      <p:cBhvr>
                                        <p:cTn id="18" dur="2000" fill="hold"/>
                                        <p:tgtEl>
                                          <p:spTgt spid="2694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71667 0.4412 " pathEditMode="relative" ptsTypes="AA">
                                      <p:cBhvr>
                                        <p:cTn id="20" dur="2000" fill="hold"/>
                                        <p:tgtEl>
                                          <p:spTgt spid="2694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4722 0.23102 " pathEditMode="relative" ptsTypes="AA">
                                      <p:cBhvr>
                                        <p:cTn id="22" dur="2000" fill="hold"/>
                                        <p:tgtEl>
                                          <p:spTgt spid="2694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4722 0.23102 " pathEditMode="relative" ptsTypes="AA">
                                      <p:cBhvr>
                                        <p:cTn id="24" dur="2000" fill="hold"/>
                                        <p:tgtEl>
                                          <p:spTgt spid="2694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4722 0.23102 " pathEditMode="relative" ptsTypes="AA">
                                      <p:cBhvr>
                                        <p:cTn id="26" dur="2000" fill="hold"/>
                                        <p:tgtEl>
                                          <p:spTgt spid="2694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4722 0.23102 " pathEditMode="relative" ptsTypes="AA">
                                      <p:cBhvr>
                                        <p:cTn id="28" dur="2000" fill="hold"/>
                                        <p:tgtEl>
                                          <p:spTgt spid="2694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9688 0 " pathEditMode="relative" ptsTypes="AA">
                                      <p:cBhvr>
                                        <p:cTn id="30" dur="2000" fill="hold"/>
                                        <p:tgtEl>
                                          <p:spTgt spid="2694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9688 0 " pathEditMode="relative" ptsTypes="AA">
                                      <p:cBhvr>
                                        <p:cTn id="32" dur="2000" fill="hold"/>
                                        <p:tgtEl>
                                          <p:spTgt spid="2694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9688 0 " pathEditMode="relative" ptsTypes="AA">
                                      <p:cBhvr>
                                        <p:cTn id="34" dur="2000" fill="hold"/>
                                        <p:tgtEl>
                                          <p:spTgt spid="2694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9688 0 " pathEditMode="relative" ptsTypes="AA">
                                      <p:cBhvr>
                                        <p:cTn id="36" dur="2000" fill="hold"/>
                                        <p:tgtEl>
                                          <p:spTgt spid="2694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7014 -0.15741 " pathEditMode="relative" ptsTypes="AA">
                                      <p:cBhvr>
                                        <p:cTn id="38" dur="2000" fill="hold"/>
                                        <p:tgtEl>
                                          <p:spTgt spid="2694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7014 -0.15741 " pathEditMode="relative" ptsTypes="AA">
                                      <p:cBhvr>
                                        <p:cTn id="40" dur="2000" fill="hold"/>
                                        <p:tgtEl>
                                          <p:spTgt spid="2694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7014 -0.15741 " pathEditMode="relative" ptsTypes="AA">
                                      <p:cBhvr>
                                        <p:cTn id="42" dur="2000" fill="hold"/>
                                        <p:tgtEl>
                                          <p:spTgt spid="2694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7014 -0.15741 " pathEditMode="relative" ptsTypes="AA">
                                      <p:cBhvr>
                                        <p:cTn id="44" dur="2000" fill="hold"/>
                                        <p:tgtEl>
                                          <p:spTgt spid="2694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81111 -0.03148 " pathEditMode="relative" ptsTypes="AA">
                                      <p:cBhvr>
                                        <p:cTn id="46" dur="2000" fill="hold"/>
                                        <p:tgtEl>
                                          <p:spTgt spid="2693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81111 -0.03148 " pathEditMode="relative" ptsTypes="AA">
                                      <p:cBhvr>
                                        <p:cTn id="48" dur="2000" fill="hold"/>
                                        <p:tgtEl>
                                          <p:spTgt spid="2693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81111 -0.03148 " pathEditMode="relative" ptsTypes="AA">
                                      <p:cBhvr>
                                        <p:cTn id="50" dur="2000" fill="hold"/>
                                        <p:tgtEl>
                                          <p:spTgt spid="2693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81111 -0.03148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694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7.40741E-7 L -0.14549 0.54606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2693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" y="273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2.59259E-6 L -0.14167 0.54607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693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" y="273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59259E-6 L -0.14549 0.54607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693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" y="273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1.48148E-6 L -0.14132 0.54468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2693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" y="272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8351 0 " pathEditMode="relative" ptsTypes="AA">
                                      <p:cBhvr>
                                        <p:cTn id="62" dur="2000" fill="hold"/>
                                        <p:tgtEl>
                                          <p:spTgt spid="2693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8351 0 " pathEditMode="relative" ptsTypes="AA">
                                      <p:cBhvr>
                                        <p:cTn id="64" dur="2000" fill="hold"/>
                                        <p:tgtEl>
                                          <p:spTgt spid="2693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8351 0 " pathEditMode="relative" ptsTypes="AA">
                                      <p:cBhvr>
                                        <p:cTn id="66" dur="2000" fill="hold"/>
                                        <p:tgtEl>
                                          <p:spTgt spid="2693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8351 0 " pathEditMode="relative" ptsTypes="AA">
                                      <p:cBhvr>
                                        <p:cTn id="68" dur="2000" fill="hold"/>
                                        <p:tgtEl>
                                          <p:spTgt spid="2693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7.40741E-7 L -0.29132 0.01042 " pathEditMode="relative" ptsTypes="AA">
                                      <p:cBhvr>
                                        <p:cTn id="70" dur="2000" fill="hold"/>
                                        <p:tgtEl>
                                          <p:spTgt spid="2693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11111E-6 L 0.29913 -1.11111E-6 " pathEditMode="relative" ptsTypes="AA">
                                      <p:cBhvr>
                                        <p:cTn id="72" dur="2000" fill="hold"/>
                                        <p:tgtEl>
                                          <p:spTgt spid="2693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9360" grpId="0" animBg="1"/>
      <p:bldP spid="269361" grpId="0" animBg="1"/>
      <p:bldP spid="269387" grpId="0" animBg="1"/>
      <p:bldP spid="269388" grpId="0" animBg="1"/>
      <p:bldP spid="269391" grpId="0" animBg="1"/>
      <p:bldP spid="269392" grpId="0" animBg="1"/>
      <p:bldP spid="269393" grpId="0" animBg="1"/>
      <p:bldP spid="269394" grpId="0" animBg="1"/>
      <p:bldP spid="269395" grpId="0" animBg="1"/>
      <p:bldP spid="269396" grpId="0" animBg="1"/>
      <p:bldP spid="269397" grpId="0" animBg="1"/>
      <p:bldP spid="269398" grpId="0"/>
      <p:bldP spid="269399" grpId="0"/>
      <p:bldP spid="269400" grpId="0"/>
      <p:bldP spid="269401" grpId="0" animBg="1"/>
      <p:bldP spid="269402" grpId="0" animBg="1"/>
      <p:bldP spid="269403" grpId="0" animBg="1"/>
      <p:bldP spid="269407" grpId="0" animBg="1"/>
      <p:bldP spid="269416" grpId="0" animBg="1"/>
      <p:bldP spid="269417" grpId="0" animBg="1"/>
      <p:bldP spid="269418" grpId="0"/>
      <p:bldP spid="269419" grpId="0"/>
      <p:bldP spid="269421" grpId="0" animBg="1"/>
      <p:bldP spid="269422" grpId="0" animBg="1"/>
      <p:bldP spid="269423" grpId="0" animBg="1"/>
      <p:bldP spid="269424" grpId="0" animBg="1"/>
      <p:bldP spid="269425" grpId="0" animBg="1"/>
      <p:bldP spid="269426" grpId="0" animBg="1"/>
      <p:bldP spid="269427" grpId="0" animBg="1"/>
      <p:bldP spid="269428" grpId="0" animBg="1"/>
      <p:bldP spid="269429" grpId="0" animBg="1"/>
      <p:bldP spid="269430" grpId="0"/>
      <p:bldP spid="269431" grpId="0"/>
      <p:bldP spid="26943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043608" y="260649"/>
            <a:ext cx="7560840" cy="144016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000" dirty="0" smtClean="0">
                <a:solidFill>
                  <a:schemeClr val="hlink"/>
                </a:solidFill>
              </a:rPr>
              <a:t>      </a:t>
            </a:r>
            <a:r>
              <a:rPr lang="ru-RU" b="1" dirty="0" smtClean="0">
                <a:solidFill>
                  <a:srgbClr val="00CC00"/>
                </a:solidFill>
              </a:rPr>
              <a:t>Задание:</a:t>
            </a:r>
            <a:r>
              <a:rPr lang="ru-RU" b="1" dirty="0" smtClean="0"/>
              <a:t>   из палочек сложим треугольники. Сделаем вывод.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z="2400" dirty="0" smtClean="0">
              <a:solidFill>
                <a:schemeClr val="hlink"/>
              </a:solidFill>
            </a:endParaRPr>
          </a:p>
        </p:txBody>
      </p:sp>
      <p:sp>
        <p:nvSpPr>
          <p:cNvPr id="320516" name="Line 4"/>
          <p:cNvSpPr>
            <a:spLocks noChangeShapeType="1"/>
          </p:cNvSpPr>
          <p:nvPr/>
        </p:nvSpPr>
        <p:spPr bwMode="auto">
          <a:xfrm>
            <a:off x="1043608" y="2132856"/>
            <a:ext cx="11525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0517" name="Line 5"/>
          <p:cNvSpPr>
            <a:spLocks noChangeShapeType="1"/>
          </p:cNvSpPr>
          <p:nvPr/>
        </p:nvSpPr>
        <p:spPr bwMode="auto">
          <a:xfrm>
            <a:off x="1043608" y="2348880"/>
            <a:ext cx="11525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0518" name="Line 6"/>
          <p:cNvSpPr>
            <a:spLocks noChangeShapeType="1"/>
          </p:cNvSpPr>
          <p:nvPr/>
        </p:nvSpPr>
        <p:spPr bwMode="auto">
          <a:xfrm>
            <a:off x="1043608" y="2564904"/>
            <a:ext cx="11525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0519" name="Line 7"/>
          <p:cNvSpPr>
            <a:spLocks noChangeShapeType="1"/>
          </p:cNvSpPr>
          <p:nvPr/>
        </p:nvSpPr>
        <p:spPr bwMode="auto">
          <a:xfrm>
            <a:off x="1259632" y="4509120"/>
            <a:ext cx="11525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0520" name="Line 8"/>
          <p:cNvSpPr>
            <a:spLocks noChangeShapeType="1"/>
          </p:cNvSpPr>
          <p:nvPr/>
        </p:nvSpPr>
        <p:spPr bwMode="auto">
          <a:xfrm>
            <a:off x="1835696" y="3501008"/>
            <a:ext cx="576262" cy="10080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0521" name="Line 9"/>
          <p:cNvSpPr>
            <a:spLocks noChangeShapeType="1"/>
          </p:cNvSpPr>
          <p:nvPr/>
        </p:nvSpPr>
        <p:spPr bwMode="auto">
          <a:xfrm flipH="1">
            <a:off x="1259632" y="3501008"/>
            <a:ext cx="576263" cy="10080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0522" name="Line 10"/>
          <p:cNvSpPr>
            <a:spLocks noChangeShapeType="1"/>
          </p:cNvSpPr>
          <p:nvPr/>
        </p:nvSpPr>
        <p:spPr bwMode="auto">
          <a:xfrm>
            <a:off x="2555776" y="2132856"/>
            <a:ext cx="1584325" cy="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0523" name="Line 11"/>
          <p:cNvSpPr>
            <a:spLocks noChangeShapeType="1"/>
          </p:cNvSpPr>
          <p:nvPr/>
        </p:nvSpPr>
        <p:spPr bwMode="auto">
          <a:xfrm flipV="1">
            <a:off x="2555776" y="2348880"/>
            <a:ext cx="1584325" cy="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0524" name="Line 12"/>
          <p:cNvSpPr>
            <a:spLocks noChangeShapeType="1"/>
          </p:cNvSpPr>
          <p:nvPr/>
        </p:nvSpPr>
        <p:spPr bwMode="auto">
          <a:xfrm>
            <a:off x="2627784" y="2564904"/>
            <a:ext cx="1008063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0525" name="Line 13"/>
          <p:cNvSpPr>
            <a:spLocks noChangeShapeType="1"/>
          </p:cNvSpPr>
          <p:nvPr/>
        </p:nvSpPr>
        <p:spPr bwMode="auto">
          <a:xfrm>
            <a:off x="2843808" y="4509120"/>
            <a:ext cx="1008063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0526" name="Line 14"/>
          <p:cNvSpPr>
            <a:spLocks noChangeShapeType="1"/>
          </p:cNvSpPr>
          <p:nvPr/>
        </p:nvSpPr>
        <p:spPr bwMode="auto">
          <a:xfrm>
            <a:off x="3347864" y="2996952"/>
            <a:ext cx="503238" cy="1512887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0527" name="Line 15"/>
          <p:cNvSpPr>
            <a:spLocks noChangeShapeType="1"/>
          </p:cNvSpPr>
          <p:nvPr/>
        </p:nvSpPr>
        <p:spPr bwMode="auto">
          <a:xfrm flipH="1">
            <a:off x="2843808" y="2996952"/>
            <a:ext cx="504825" cy="1512887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0528" name="Line 16"/>
          <p:cNvSpPr>
            <a:spLocks noChangeShapeType="1"/>
          </p:cNvSpPr>
          <p:nvPr/>
        </p:nvSpPr>
        <p:spPr bwMode="auto">
          <a:xfrm>
            <a:off x="6876256" y="2132856"/>
            <a:ext cx="1657350" cy="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0529" name="Line 17"/>
          <p:cNvSpPr>
            <a:spLocks noChangeShapeType="1"/>
          </p:cNvSpPr>
          <p:nvPr/>
        </p:nvSpPr>
        <p:spPr bwMode="auto">
          <a:xfrm>
            <a:off x="6948264" y="2564904"/>
            <a:ext cx="1223963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0530" name="Line 18"/>
          <p:cNvSpPr>
            <a:spLocks noChangeShapeType="1"/>
          </p:cNvSpPr>
          <p:nvPr/>
        </p:nvSpPr>
        <p:spPr bwMode="auto">
          <a:xfrm>
            <a:off x="6876256" y="2348880"/>
            <a:ext cx="792163" cy="0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0531" name="Line 19"/>
          <p:cNvSpPr>
            <a:spLocks noChangeShapeType="1"/>
          </p:cNvSpPr>
          <p:nvPr/>
        </p:nvSpPr>
        <p:spPr bwMode="auto">
          <a:xfrm>
            <a:off x="7596336" y="4077072"/>
            <a:ext cx="1223963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0532" name="Line 20"/>
          <p:cNvSpPr>
            <a:spLocks noChangeShapeType="1"/>
          </p:cNvSpPr>
          <p:nvPr/>
        </p:nvSpPr>
        <p:spPr bwMode="auto">
          <a:xfrm flipH="1" flipV="1">
            <a:off x="7092280" y="3573016"/>
            <a:ext cx="504825" cy="503238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0533" name="Line 21"/>
          <p:cNvSpPr>
            <a:spLocks noChangeShapeType="1"/>
          </p:cNvSpPr>
          <p:nvPr/>
        </p:nvSpPr>
        <p:spPr bwMode="auto">
          <a:xfrm>
            <a:off x="7092280" y="3573016"/>
            <a:ext cx="1728788" cy="503238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0534" name="Line 22"/>
          <p:cNvSpPr>
            <a:spLocks noChangeShapeType="1"/>
          </p:cNvSpPr>
          <p:nvPr/>
        </p:nvSpPr>
        <p:spPr bwMode="auto">
          <a:xfrm>
            <a:off x="4572000" y="2132856"/>
            <a:ext cx="1728788" cy="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0535" name="Line 23"/>
          <p:cNvSpPr>
            <a:spLocks noChangeShapeType="1"/>
          </p:cNvSpPr>
          <p:nvPr/>
        </p:nvSpPr>
        <p:spPr bwMode="auto">
          <a:xfrm>
            <a:off x="4644008" y="2564904"/>
            <a:ext cx="504825" cy="0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0536" name="Line 24"/>
          <p:cNvSpPr>
            <a:spLocks noChangeShapeType="1"/>
          </p:cNvSpPr>
          <p:nvPr/>
        </p:nvSpPr>
        <p:spPr bwMode="auto">
          <a:xfrm>
            <a:off x="4572000" y="2348880"/>
            <a:ext cx="792163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0537" name="Line 25"/>
          <p:cNvSpPr>
            <a:spLocks noChangeShapeType="1"/>
          </p:cNvSpPr>
          <p:nvPr/>
        </p:nvSpPr>
        <p:spPr bwMode="auto">
          <a:xfrm>
            <a:off x="4572000" y="4005064"/>
            <a:ext cx="1728788" cy="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0538" name="Line 26"/>
          <p:cNvSpPr>
            <a:spLocks noChangeShapeType="1"/>
          </p:cNvSpPr>
          <p:nvPr/>
        </p:nvSpPr>
        <p:spPr bwMode="auto">
          <a:xfrm flipV="1">
            <a:off x="4572000" y="3789040"/>
            <a:ext cx="431800" cy="215900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0539" name="Line 27"/>
          <p:cNvSpPr>
            <a:spLocks noChangeShapeType="1"/>
          </p:cNvSpPr>
          <p:nvPr/>
        </p:nvSpPr>
        <p:spPr bwMode="auto">
          <a:xfrm flipH="1" flipV="1">
            <a:off x="5364088" y="3573016"/>
            <a:ext cx="936625" cy="431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68" name="Text Box 29"/>
          <p:cNvSpPr txBox="1">
            <a:spLocks noChangeArrowheads="1"/>
          </p:cNvSpPr>
          <p:nvPr/>
        </p:nvSpPr>
        <p:spPr bwMode="auto">
          <a:xfrm>
            <a:off x="755650" y="1341438"/>
            <a:ext cx="5032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u="none"/>
          </a:p>
        </p:txBody>
      </p:sp>
      <p:sp>
        <p:nvSpPr>
          <p:cNvPr id="10269" name="Text Box 31"/>
          <p:cNvSpPr txBox="1">
            <a:spLocks noChangeArrowheads="1"/>
          </p:cNvSpPr>
          <p:nvPr/>
        </p:nvSpPr>
        <p:spPr bwMode="auto">
          <a:xfrm>
            <a:off x="6262688" y="5300663"/>
            <a:ext cx="2881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u="none"/>
          </a:p>
        </p:txBody>
      </p:sp>
      <p:sp>
        <p:nvSpPr>
          <p:cNvPr id="10271" name="Text Box 33"/>
          <p:cNvSpPr txBox="1">
            <a:spLocks noChangeArrowheads="1"/>
          </p:cNvSpPr>
          <p:nvPr/>
        </p:nvSpPr>
        <p:spPr bwMode="auto">
          <a:xfrm flipV="1">
            <a:off x="4930775" y="5949950"/>
            <a:ext cx="4213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>
            <a:spAutoFit/>
          </a:bodyPr>
          <a:lstStyle/>
          <a:p>
            <a:endParaRPr lang="ru-RU" u="none"/>
          </a:p>
        </p:txBody>
      </p:sp>
      <p:sp>
        <p:nvSpPr>
          <p:cNvPr id="10272" name="Text Box 34"/>
          <p:cNvSpPr txBox="1">
            <a:spLocks noChangeArrowheads="1"/>
          </p:cNvSpPr>
          <p:nvPr/>
        </p:nvSpPr>
        <p:spPr bwMode="auto">
          <a:xfrm rot="10800000">
            <a:off x="4067944" y="4437112"/>
            <a:ext cx="29527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>
            <a:spAutoFit/>
          </a:bodyPr>
          <a:lstStyle/>
          <a:p>
            <a:endParaRPr lang="ru-RU" u="none"/>
          </a:p>
        </p:txBody>
      </p:sp>
      <p:sp>
        <p:nvSpPr>
          <p:cNvPr id="33" name="Содержимое 2"/>
          <p:cNvSpPr txBox="1">
            <a:spLocks/>
          </p:cNvSpPr>
          <p:nvPr/>
        </p:nvSpPr>
        <p:spPr>
          <a:xfrm>
            <a:off x="971600" y="4653136"/>
            <a:ext cx="7848872" cy="1988840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Script" pitchFamily="34" charset="0"/>
                <a:ea typeface="+mn-ea"/>
                <a:cs typeface="+mn-cs"/>
              </a:rPr>
              <a:t>Запомни!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Сумма длин двух любых сторон                           треугольника всегда больше длины  третьей стороны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20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20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20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20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20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20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20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20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20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20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20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20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20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20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20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20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20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320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320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320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320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320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320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320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320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320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320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0516" grpId="0" animBg="1"/>
      <p:bldP spid="320517" grpId="0" animBg="1"/>
      <p:bldP spid="320518" grpId="0" animBg="1"/>
      <p:bldP spid="320519" grpId="0" animBg="1"/>
      <p:bldP spid="320520" grpId="0" animBg="1"/>
      <p:bldP spid="320521" grpId="0" animBg="1"/>
      <p:bldP spid="320522" grpId="0" animBg="1"/>
      <p:bldP spid="320523" grpId="0" animBg="1"/>
      <p:bldP spid="320524" grpId="0" animBg="1"/>
      <p:bldP spid="320525" grpId="0" animBg="1"/>
      <p:bldP spid="320526" grpId="0" animBg="1"/>
      <p:bldP spid="320527" grpId="0" animBg="1"/>
      <p:bldP spid="320528" grpId="0" animBg="1"/>
      <p:bldP spid="320529" grpId="0" animBg="1"/>
      <p:bldP spid="320530" grpId="0" animBg="1"/>
      <p:bldP spid="320531" grpId="0" animBg="1"/>
      <p:bldP spid="320532" grpId="0" animBg="1"/>
      <p:bldP spid="320533" grpId="0" animBg="1"/>
      <p:bldP spid="320534" grpId="0" animBg="1"/>
      <p:bldP spid="320535" grpId="0" animBg="1"/>
      <p:bldP spid="320536" grpId="0" animBg="1"/>
      <p:bldP spid="320537" grpId="0" animBg="1"/>
      <p:bldP spid="320538" grpId="0" animBg="1"/>
      <p:bldP spid="320539" grpId="0" animBg="1"/>
      <p:bldP spid="3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301625"/>
            <a:ext cx="2935287" cy="820738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chemeClr val="accent2"/>
                </a:solidFill>
              </a:rPr>
              <a:t>Задача: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87675" y="188912"/>
            <a:ext cx="5976813" cy="208796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dirty="0" smtClean="0"/>
              <a:t> -  </a:t>
            </a:r>
            <a:r>
              <a:rPr lang="ru-RU" dirty="0" smtClean="0"/>
              <a:t>Догадайся из какого куска проволоки (1,2,3) сделали каждый треугольник.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dirty="0" smtClean="0"/>
              <a:t>  - Найди периметры этих треугольников.</a:t>
            </a:r>
          </a:p>
        </p:txBody>
      </p:sp>
      <p:sp>
        <p:nvSpPr>
          <p:cNvPr id="16388" name="Line 8"/>
          <p:cNvSpPr>
            <a:spLocks noChangeShapeType="1"/>
          </p:cNvSpPr>
          <p:nvPr/>
        </p:nvSpPr>
        <p:spPr bwMode="auto">
          <a:xfrm>
            <a:off x="1187450" y="6381750"/>
            <a:ext cx="43211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89" name="Line 9"/>
          <p:cNvSpPr>
            <a:spLocks noChangeShapeType="1"/>
          </p:cNvSpPr>
          <p:nvPr/>
        </p:nvSpPr>
        <p:spPr bwMode="auto">
          <a:xfrm>
            <a:off x="1187450" y="6308725"/>
            <a:ext cx="0" cy="144463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0" name="Line 11"/>
          <p:cNvSpPr>
            <a:spLocks noChangeShapeType="1"/>
          </p:cNvSpPr>
          <p:nvPr/>
        </p:nvSpPr>
        <p:spPr bwMode="auto">
          <a:xfrm>
            <a:off x="1692275" y="6308725"/>
            <a:ext cx="0" cy="144463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1" name="Line 12"/>
          <p:cNvSpPr>
            <a:spLocks noChangeShapeType="1"/>
          </p:cNvSpPr>
          <p:nvPr/>
        </p:nvSpPr>
        <p:spPr bwMode="auto">
          <a:xfrm>
            <a:off x="3708400" y="630872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2" name="Line 13"/>
          <p:cNvSpPr>
            <a:spLocks noChangeShapeType="1"/>
          </p:cNvSpPr>
          <p:nvPr/>
        </p:nvSpPr>
        <p:spPr bwMode="auto">
          <a:xfrm>
            <a:off x="3708400" y="6308725"/>
            <a:ext cx="0" cy="144463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3" name="Line 14"/>
          <p:cNvSpPr>
            <a:spLocks noChangeShapeType="1"/>
          </p:cNvSpPr>
          <p:nvPr/>
        </p:nvSpPr>
        <p:spPr bwMode="auto">
          <a:xfrm>
            <a:off x="5508625" y="6308725"/>
            <a:ext cx="0" cy="144463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4" name="Text Box 15"/>
          <p:cNvSpPr txBox="1">
            <a:spLocks noChangeArrowheads="1"/>
          </p:cNvSpPr>
          <p:nvPr/>
        </p:nvSpPr>
        <p:spPr bwMode="auto">
          <a:xfrm>
            <a:off x="755576" y="6021288"/>
            <a:ext cx="3850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u="none" dirty="0">
                <a:solidFill>
                  <a:srgbClr val="C00000"/>
                </a:solidFill>
              </a:rPr>
              <a:t>3</a:t>
            </a:r>
          </a:p>
        </p:txBody>
      </p:sp>
      <p:sp>
        <p:nvSpPr>
          <p:cNvPr id="16395" name="Text Box 16"/>
          <p:cNvSpPr txBox="1">
            <a:spLocks noChangeArrowheads="1"/>
          </p:cNvSpPr>
          <p:nvPr/>
        </p:nvSpPr>
        <p:spPr bwMode="auto">
          <a:xfrm>
            <a:off x="1115616" y="5877272"/>
            <a:ext cx="129688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u="none" dirty="0"/>
              <a:t>10</a:t>
            </a:r>
          </a:p>
        </p:txBody>
      </p:sp>
      <p:sp>
        <p:nvSpPr>
          <p:cNvPr id="16396" name="Text Box 17"/>
          <p:cNvSpPr txBox="1">
            <a:spLocks noChangeArrowheads="1"/>
          </p:cNvSpPr>
          <p:nvPr/>
        </p:nvSpPr>
        <p:spPr bwMode="auto">
          <a:xfrm>
            <a:off x="2555776" y="5949280"/>
            <a:ext cx="122403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u="none" dirty="0"/>
              <a:t>40</a:t>
            </a:r>
          </a:p>
        </p:txBody>
      </p:sp>
      <p:sp>
        <p:nvSpPr>
          <p:cNvPr id="16397" name="Text Box 18"/>
          <p:cNvSpPr txBox="1">
            <a:spLocks noChangeArrowheads="1"/>
          </p:cNvSpPr>
          <p:nvPr/>
        </p:nvSpPr>
        <p:spPr bwMode="auto">
          <a:xfrm>
            <a:off x="4499992" y="5949280"/>
            <a:ext cx="8127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u="none" dirty="0"/>
              <a:t>35</a:t>
            </a:r>
          </a:p>
        </p:txBody>
      </p:sp>
      <p:sp>
        <p:nvSpPr>
          <p:cNvPr id="16398" name="Line 19"/>
          <p:cNvSpPr>
            <a:spLocks noChangeShapeType="1"/>
          </p:cNvSpPr>
          <p:nvPr/>
        </p:nvSpPr>
        <p:spPr bwMode="auto">
          <a:xfrm>
            <a:off x="1187450" y="5876925"/>
            <a:ext cx="446405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9" name="Line 20"/>
          <p:cNvSpPr>
            <a:spLocks noChangeShapeType="1"/>
          </p:cNvSpPr>
          <p:nvPr/>
        </p:nvSpPr>
        <p:spPr bwMode="auto">
          <a:xfrm>
            <a:off x="1187450" y="5805488"/>
            <a:ext cx="0" cy="14446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00" name="Line 21"/>
          <p:cNvSpPr>
            <a:spLocks noChangeShapeType="1"/>
          </p:cNvSpPr>
          <p:nvPr/>
        </p:nvSpPr>
        <p:spPr bwMode="auto">
          <a:xfrm>
            <a:off x="2700338" y="5805488"/>
            <a:ext cx="0" cy="14446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01" name="Line 22"/>
          <p:cNvSpPr>
            <a:spLocks noChangeShapeType="1"/>
          </p:cNvSpPr>
          <p:nvPr/>
        </p:nvSpPr>
        <p:spPr bwMode="auto">
          <a:xfrm>
            <a:off x="4284663" y="5805488"/>
            <a:ext cx="0" cy="14446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02" name="Line 23"/>
          <p:cNvSpPr>
            <a:spLocks noChangeShapeType="1"/>
          </p:cNvSpPr>
          <p:nvPr/>
        </p:nvSpPr>
        <p:spPr bwMode="auto">
          <a:xfrm>
            <a:off x="5651500" y="5876925"/>
            <a:ext cx="215900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03" name="Line 24"/>
          <p:cNvSpPr>
            <a:spLocks noChangeShapeType="1"/>
          </p:cNvSpPr>
          <p:nvPr/>
        </p:nvSpPr>
        <p:spPr bwMode="auto">
          <a:xfrm>
            <a:off x="5867400" y="5805488"/>
            <a:ext cx="0" cy="14446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04" name="Text Box 25"/>
          <p:cNvSpPr txBox="1">
            <a:spLocks noChangeArrowheads="1"/>
          </p:cNvSpPr>
          <p:nvPr/>
        </p:nvSpPr>
        <p:spPr bwMode="auto">
          <a:xfrm>
            <a:off x="755576" y="5589240"/>
            <a:ext cx="4349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u="none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16405" name="Text Box 26"/>
          <p:cNvSpPr txBox="1">
            <a:spLocks noChangeArrowheads="1"/>
          </p:cNvSpPr>
          <p:nvPr/>
        </p:nvSpPr>
        <p:spPr bwMode="auto">
          <a:xfrm>
            <a:off x="1691680" y="5445224"/>
            <a:ext cx="63991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u="none" dirty="0"/>
              <a:t>30</a:t>
            </a:r>
          </a:p>
        </p:txBody>
      </p:sp>
      <p:sp>
        <p:nvSpPr>
          <p:cNvPr id="16406" name="Text Box 27"/>
          <p:cNvSpPr txBox="1">
            <a:spLocks noChangeArrowheads="1"/>
          </p:cNvSpPr>
          <p:nvPr/>
        </p:nvSpPr>
        <p:spPr bwMode="auto">
          <a:xfrm>
            <a:off x="3419872" y="5445224"/>
            <a:ext cx="63991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u="none" dirty="0"/>
              <a:t>30</a:t>
            </a:r>
          </a:p>
        </p:txBody>
      </p:sp>
      <p:sp>
        <p:nvSpPr>
          <p:cNvPr id="16407" name="Text Box 28"/>
          <p:cNvSpPr txBox="1">
            <a:spLocks noChangeArrowheads="1"/>
          </p:cNvSpPr>
          <p:nvPr/>
        </p:nvSpPr>
        <p:spPr bwMode="auto">
          <a:xfrm>
            <a:off x="4932040" y="5445224"/>
            <a:ext cx="63991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u="none" dirty="0"/>
              <a:t>30</a:t>
            </a:r>
          </a:p>
        </p:txBody>
      </p:sp>
      <p:sp>
        <p:nvSpPr>
          <p:cNvPr id="16408" name="Line 29"/>
          <p:cNvSpPr>
            <a:spLocks noChangeShapeType="1"/>
          </p:cNvSpPr>
          <p:nvPr/>
        </p:nvSpPr>
        <p:spPr bwMode="auto">
          <a:xfrm>
            <a:off x="1116013" y="537368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09" name="Line 30"/>
          <p:cNvSpPr>
            <a:spLocks noChangeShapeType="1"/>
          </p:cNvSpPr>
          <p:nvPr/>
        </p:nvSpPr>
        <p:spPr bwMode="auto">
          <a:xfrm>
            <a:off x="1187450" y="5373688"/>
            <a:ext cx="5976938" cy="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10" name="Line 34"/>
          <p:cNvSpPr>
            <a:spLocks noChangeShapeType="1"/>
          </p:cNvSpPr>
          <p:nvPr/>
        </p:nvSpPr>
        <p:spPr bwMode="auto">
          <a:xfrm>
            <a:off x="1187450" y="5300663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11" name="Line 35"/>
          <p:cNvSpPr>
            <a:spLocks noChangeShapeType="1"/>
          </p:cNvSpPr>
          <p:nvPr/>
        </p:nvSpPr>
        <p:spPr bwMode="auto">
          <a:xfrm>
            <a:off x="1187450" y="5300663"/>
            <a:ext cx="0" cy="14446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12" name="Line 36"/>
          <p:cNvSpPr>
            <a:spLocks noChangeShapeType="1"/>
          </p:cNvSpPr>
          <p:nvPr/>
        </p:nvSpPr>
        <p:spPr bwMode="auto">
          <a:xfrm>
            <a:off x="3635375" y="5300663"/>
            <a:ext cx="0" cy="144462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13" name="Line 37"/>
          <p:cNvSpPr>
            <a:spLocks noChangeShapeType="1"/>
          </p:cNvSpPr>
          <p:nvPr/>
        </p:nvSpPr>
        <p:spPr bwMode="auto">
          <a:xfrm>
            <a:off x="6156325" y="5300663"/>
            <a:ext cx="0" cy="144462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14" name="Line 38"/>
          <p:cNvSpPr>
            <a:spLocks noChangeShapeType="1"/>
          </p:cNvSpPr>
          <p:nvPr/>
        </p:nvSpPr>
        <p:spPr bwMode="auto">
          <a:xfrm>
            <a:off x="7164388" y="5300663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15" name="Line 39"/>
          <p:cNvSpPr>
            <a:spLocks noChangeShapeType="1"/>
          </p:cNvSpPr>
          <p:nvPr/>
        </p:nvSpPr>
        <p:spPr bwMode="auto">
          <a:xfrm>
            <a:off x="7164388" y="5300663"/>
            <a:ext cx="0" cy="14446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16" name="Text Box 40"/>
          <p:cNvSpPr txBox="1">
            <a:spLocks noChangeArrowheads="1"/>
          </p:cNvSpPr>
          <p:nvPr/>
        </p:nvSpPr>
        <p:spPr bwMode="auto">
          <a:xfrm>
            <a:off x="1619672" y="4797152"/>
            <a:ext cx="69762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u="none" dirty="0"/>
              <a:t>50</a:t>
            </a:r>
          </a:p>
        </p:txBody>
      </p:sp>
      <p:sp>
        <p:nvSpPr>
          <p:cNvPr id="16417" name="Text Box 41"/>
          <p:cNvSpPr txBox="1">
            <a:spLocks noChangeArrowheads="1"/>
          </p:cNvSpPr>
          <p:nvPr/>
        </p:nvSpPr>
        <p:spPr bwMode="auto">
          <a:xfrm>
            <a:off x="4067944" y="4797152"/>
            <a:ext cx="69762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u="none" dirty="0"/>
              <a:t>50</a:t>
            </a:r>
          </a:p>
        </p:txBody>
      </p:sp>
      <p:sp>
        <p:nvSpPr>
          <p:cNvPr id="16418" name="Text Box 42"/>
          <p:cNvSpPr txBox="1">
            <a:spLocks noChangeArrowheads="1"/>
          </p:cNvSpPr>
          <p:nvPr/>
        </p:nvSpPr>
        <p:spPr bwMode="auto">
          <a:xfrm>
            <a:off x="6372200" y="4797152"/>
            <a:ext cx="63991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u="none" dirty="0"/>
              <a:t>20</a:t>
            </a:r>
          </a:p>
        </p:txBody>
      </p:sp>
      <p:sp>
        <p:nvSpPr>
          <p:cNvPr id="16419" name="Text Box 43"/>
          <p:cNvSpPr txBox="1">
            <a:spLocks noChangeArrowheads="1"/>
          </p:cNvSpPr>
          <p:nvPr/>
        </p:nvSpPr>
        <p:spPr bwMode="auto">
          <a:xfrm>
            <a:off x="755576" y="5157192"/>
            <a:ext cx="3079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u="none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16420" name="Line 44"/>
          <p:cNvSpPr>
            <a:spLocks noChangeShapeType="1"/>
          </p:cNvSpPr>
          <p:nvPr/>
        </p:nvSpPr>
        <p:spPr bwMode="auto">
          <a:xfrm>
            <a:off x="1187450" y="4508500"/>
            <a:ext cx="14398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21" name="Line 45"/>
          <p:cNvSpPr>
            <a:spLocks noChangeShapeType="1"/>
          </p:cNvSpPr>
          <p:nvPr/>
        </p:nvSpPr>
        <p:spPr bwMode="auto">
          <a:xfrm flipH="1">
            <a:off x="1187450" y="3213100"/>
            <a:ext cx="720725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22" name="Line 46"/>
          <p:cNvSpPr>
            <a:spLocks noChangeShapeType="1"/>
          </p:cNvSpPr>
          <p:nvPr/>
        </p:nvSpPr>
        <p:spPr bwMode="auto">
          <a:xfrm>
            <a:off x="1908175" y="3213100"/>
            <a:ext cx="719138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23" name="Line 48"/>
          <p:cNvSpPr>
            <a:spLocks noChangeShapeType="1"/>
          </p:cNvSpPr>
          <p:nvPr/>
        </p:nvSpPr>
        <p:spPr bwMode="auto">
          <a:xfrm>
            <a:off x="3563938" y="4508500"/>
            <a:ext cx="20161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24" name="Line 49"/>
          <p:cNvSpPr>
            <a:spLocks noChangeShapeType="1"/>
          </p:cNvSpPr>
          <p:nvPr/>
        </p:nvSpPr>
        <p:spPr bwMode="auto">
          <a:xfrm flipV="1">
            <a:off x="3563938" y="4076700"/>
            <a:ext cx="287337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25" name="Line 50"/>
          <p:cNvSpPr>
            <a:spLocks noChangeShapeType="1"/>
          </p:cNvSpPr>
          <p:nvPr/>
        </p:nvSpPr>
        <p:spPr bwMode="auto">
          <a:xfrm>
            <a:off x="3851275" y="4076700"/>
            <a:ext cx="1728788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26" name="Line 51"/>
          <p:cNvSpPr>
            <a:spLocks noChangeShapeType="1"/>
          </p:cNvSpPr>
          <p:nvPr/>
        </p:nvSpPr>
        <p:spPr bwMode="auto">
          <a:xfrm>
            <a:off x="7308850" y="2492375"/>
            <a:ext cx="0" cy="9366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27" name="Line 53"/>
          <p:cNvSpPr>
            <a:spLocks noChangeShapeType="1"/>
          </p:cNvSpPr>
          <p:nvPr/>
        </p:nvSpPr>
        <p:spPr bwMode="auto">
          <a:xfrm>
            <a:off x="4859338" y="2997200"/>
            <a:ext cx="2449512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28" name="Line 54"/>
          <p:cNvSpPr>
            <a:spLocks noChangeShapeType="1"/>
          </p:cNvSpPr>
          <p:nvPr/>
        </p:nvSpPr>
        <p:spPr bwMode="auto">
          <a:xfrm flipV="1">
            <a:off x="4859338" y="2492375"/>
            <a:ext cx="2449512" cy="5048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29" name="Text Box 55"/>
          <p:cNvSpPr txBox="1">
            <a:spLocks noChangeArrowheads="1"/>
          </p:cNvSpPr>
          <p:nvPr/>
        </p:nvSpPr>
        <p:spPr bwMode="auto">
          <a:xfrm>
            <a:off x="900113" y="4313238"/>
            <a:ext cx="3587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 u="none" dirty="0">
                <a:solidFill>
                  <a:srgbClr val="C00000"/>
                </a:solidFill>
              </a:rPr>
              <a:t>А</a:t>
            </a:r>
          </a:p>
        </p:txBody>
      </p:sp>
      <p:sp>
        <p:nvSpPr>
          <p:cNvPr id="16430" name="Text Box 56"/>
          <p:cNvSpPr txBox="1">
            <a:spLocks noChangeArrowheads="1"/>
          </p:cNvSpPr>
          <p:nvPr/>
        </p:nvSpPr>
        <p:spPr bwMode="auto">
          <a:xfrm>
            <a:off x="1691680" y="2780928"/>
            <a:ext cx="45164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b="1" u="none" dirty="0">
                <a:solidFill>
                  <a:srgbClr val="C00000"/>
                </a:solidFill>
              </a:rPr>
              <a:t>В</a:t>
            </a:r>
          </a:p>
        </p:txBody>
      </p:sp>
      <p:sp>
        <p:nvSpPr>
          <p:cNvPr id="16431" name="Text Box 57"/>
          <p:cNvSpPr txBox="1">
            <a:spLocks noChangeArrowheads="1"/>
          </p:cNvSpPr>
          <p:nvPr/>
        </p:nvSpPr>
        <p:spPr bwMode="auto">
          <a:xfrm>
            <a:off x="2555875" y="4292600"/>
            <a:ext cx="4730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 u="none" dirty="0">
                <a:solidFill>
                  <a:srgbClr val="C00000"/>
                </a:solidFill>
              </a:rPr>
              <a:t>С</a:t>
            </a:r>
          </a:p>
        </p:txBody>
      </p:sp>
      <p:sp>
        <p:nvSpPr>
          <p:cNvPr id="16432" name="Text Box 59"/>
          <p:cNvSpPr txBox="1">
            <a:spLocks noChangeArrowheads="1"/>
          </p:cNvSpPr>
          <p:nvPr/>
        </p:nvSpPr>
        <p:spPr bwMode="auto">
          <a:xfrm>
            <a:off x="3275856" y="4365104"/>
            <a:ext cx="50405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b="1" u="none" dirty="0">
                <a:solidFill>
                  <a:srgbClr val="C00000"/>
                </a:solidFill>
              </a:rPr>
              <a:t>О</a:t>
            </a:r>
          </a:p>
        </p:txBody>
      </p:sp>
      <p:sp>
        <p:nvSpPr>
          <p:cNvPr id="16433" name="Text Box 60"/>
          <p:cNvSpPr txBox="1">
            <a:spLocks noChangeArrowheads="1"/>
          </p:cNvSpPr>
          <p:nvPr/>
        </p:nvSpPr>
        <p:spPr bwMode="auto">
          <a:xfrm>
            <a:off x="3635896" y="3573016"/>
            <a:ext cx="59677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b="1" u="none" dirty="0">
                <a:solidFill>
                  <a:srgbClr val="C00000"/>
                </a:solidFill>
              </a:rPr>
              <a:t>М</a:t>
            </a:r>
          </a:p>
        </p:txBody>
      </p:sp>
      <p:sp>
        <p:nvSpPr>
          <p:cNvPr id="16434" name="Text Box 61"/>
          <p:cNvSpPr txBox="1">
            <a:spLocks noChangeArrowheads="1"/>
          </p:cNvSpPr>
          <p:nvPr/>
        </p:nvSpPr>
        <p:spPr bwMode="auto">
          <a:xfrm>
            <a:off x="5364163" y="4437063"/>
            <a:ext cx="59213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 u="none" dirty="0">
                <a:solidFill>
                  <a:srgbClr val="C00000"/>
                </a:solidFill>
              </a:rPr>
              <a:t>Т</a:t>
            </a:r>
          </a:p>
        </p:txBody>
      </p:sp>
      <p:sp>
        <p:nvSpPr>
          <p:cNvPr id="16435" name="Text Box 62"/>
          <p:cNvSpPr txBox="1">
            <a:spLocks noChangeArrowheads="1"/>
          </p:cNvSpPr>
          <p:nvPr/>
        </p:nvSpPr>
        <p:spPr bwMode="auto">
          <a:xfrm>
            <a:off x="4427984" y="2636912"/>
            <a:ext cx="4764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u="none" dirty="0">
                <a:solidFill>
                  <a:srgbClr val="C00000"/>
                </a:solidFill>
              </a:rPr>
              <a:t>Д</a:t>
            </a:r>
          </a:p>
        </p:txBody>
      </p:sp>
      <p:sp>
        <p:nvSpPr>
          <p:cNvPr id="16436" name="Text Box 63"/>
          <p:cNvSpPr txBox="1">
            <a:spLocks noChangeArrowheads="1"/>
          </p:cNvSpPr>
          <p:nvPr/>
        </p:nvSpPr>
        <p:spPr bwMode="auto">
          <a:xfrm>
            <a:off x="7308304" y="2132856"/>
            <a:ext cx="603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 u="none" dirty="0">
                <a:solidFill>
                  <a:srgbClr val="C00000"/>
                </a:solidFill>
              </a:rPr>
              <a:t>Е</a:t>
            </a:r>
          </a:p>
        </p:txBody>
      </p:sp>
      <p:sp>
        <p:nvSpPr>
          <p:cNvPr id="16437" name="Text Box 64"/>
          <p:cNvSpPr txBox="1">
            <a:spLocks noChangeArrowheads="1"/>
          </p:cNvSpPr>
          <p:nvPr/>
        </p:nvSpPr>
        <p:spPr bwMode="auto">
          <a:xfrm>
            <a:off x="7380312" y="3356992"/>
            <a:ext cx="431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 u="none" dirty="0">
                <a:solidFill>
                  <a:srgbClr val="C00000"/>
                </a:solidFill>
              </a:rPr>
              <a:t>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2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920"/>
                            </p:stCondLst>
                            <p:childTnLst>
                              <p:par>
                                <p:cTn id="1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6"/>
          <p:cNvSpPr txBox="1">
            <a:spLocks noChangeArrowheads="1"/>
          </p:cNvSpPr>
          <p:nvPr/>
        </p:nvSpPr>
        <p:spPr bwMode="auto">
          <a:xfrm>
            <a:off x="2103438" y="568325"/>
            <a:ext cx="58531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800" u="none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Проверь.</a:t>
            </a: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1"/>
            <a:ext cx="8075613" cy="2692896"/>
          </a:xfrm>
        </p:spPr>
        <p:txBody>
          <a:bodyPr/>
          <a:lstStyle/>
          <a:p>
            <a:pPr lvl="1" eaLnBrk="1" hangingPunct="1">
              <a:buFontTx/>
              <a:buNone/>
              <a:defRPr/>
            </a:pPr>
            <a:r>
              <a:rPr lang="ru-RU" sz="4000" dirty="0" smtClean="0"/>
              <a:t>1. 50+50+20=120(см) - </a:t>
            </a:r>
            <a:r>
              <a:rPr lang="ru-RU" sz="4000" b="1" dirty="0" smtClean="0"/>
              <a:t>Р</a:t>
            </a:r>
          </a:p>
          <a:p>
            <a:pPr lvl="1" eaLnBrk="1" hangingPunct="1">
              <a:buFontTx/>
              <a:buNone/>
              <a:defRPr/>
            </a:pPr>
            <a:r>
              <a:rPr lang="ru-RU" sz="4000" dirty="0" smtClean="0"/>
              <a:t>2. 30 • 3=90(см) - </a:t>
            </a:r>
            <a:r>
              <a:rPr lang="ru-RU" sz="4000" b="1" dirty="0" smtClean="0"/>
              <a:t>Р</a:t>
            </a:r>
          </a:p>
          <a:p>
            <a:pPr lvl="1" eaLnBrk="1" hangingPunct="1">
              <a:buFontTx/>
              <a:buNone/>
              <a:defRPr/>
            </a:pPr>
            <a:r>
              <a:rPr lang="ru-RU" sz="4000" dirty="0" smtClean="0"/>
              <a:t>3. 10+40+35=85(см) - </a:t>
            </a:r>
            <a:r>
              <a:rPr lang="ru-RU" sz="4000" b="1" dirty="0" smtClean="0"/>
              <a:t>Р</a:t>
            </a:r>
          </a:p>
        </p:txBody>
      </p:sp>
      <p:sp>
        <p:nvSpPr>
          <p:cNvPr id="17413" name="AutoShape 10"/>
          <p:cNvSpPr>
            <a:spLocks noChangeArrowheads="1"/>
          </p:cNvSpPr>
          <p:nvPr/>
        </p:nvSpPr>
        <p:spPr bwMode="auto">
          <a:xfrm>
            <a:off x="7092280" y="1844824"/>
            <a:ext cx="287338" cy="287337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14" name="Text Box 11"/>
          <p:cNvSpPr txBox="1">
            <a:spLocks noChangeArrowheads="1"/>
          </p:cNvSpPr>
          <p:nvPr/>
        </p:nvSpPr>
        <p:spPr bwMode="auto">
          <a:xfrm>
            <a:off x="7380312" y="1628800"/>
            <a:ext cx="129686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4000" b="1" u="none" dirty="0" smtClean="0">
                <a:solidFill>
                  <a:srgbClr val="C00000"/>
                </a:solidFill>
              </a:rPr>
              <a:t>КДЕ</a:t>
            </a:r>
            <a:endParaRPr lang="ru-RU" sz="4000" b="1" u="none" dirty="0">
              <a:solidFill>
                <a:srgbClr val="C00000"/>
              </a:solidFill>
            </a:endParaRPr>
          </a:p>
        </p:txBody>
      </p:sp>
      <p:sp>
        <p:nvSpPr>
          <p:cNvPr id="17415" name="AutoShape 13"/>
          <p:cNvSpPr>
            <a:spLocks noChangeArrowheads="1"/>
          </p:cNvSpPr>
          <p:nvPr/>
        </p:nvSpPr>
        <p:spPr bwMode="auto">
          <a:xfrm>
            <a:off x="5724128" y="2636912"/>
            <a:ext cx="360362" cy="26670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16" name="Text Box 14"/>
          <p:cNvSpPr txBox="1">
            <a:spLocks noChangeArrowheads="1"/>
          </p:cNvSpPr>
          <p:nvPr/>
        </p:nvSpPr>
        <p:spPr bwMode="auto">
          <a:xfrm>
            <a:off x="7504113" y="1936750"/>
            <a:ext cx="7397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1800" u="none"/>
          </a:p>
        </p:txBody>
      </p:sp>
      <p:sp>
        <p:nvSpPr>
          <p:cNvPr id="17417" name="AutoShape 15"/>
          <p:cNvSpPr>
            <a:spLocks noChangeArrowheads="1"/>
          </p:cNvSpPr>
          <p:nvPr/>
        </p:nvSpPr>
        <p:spPr bwMode="auto">
          <a:xfrm>
            <a:off x="6660232" y="3356992"/>
            <a:ext cx="431800" cy="265113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18" name="Text Box 16"/>
          <p:cNvSpPr txBox="1">
            <a:spLocks noChangeArrowheads="1"/>
          </p:cNvSpPr>
          <p:nvPr/>
        </p:nvSpPr>
        <p:spPr bwMode="auto">
          <a:xfrm>
            <a:off x="7020272" y="3140968"/>
            <a:ext cx="15398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 u="none" dirty="0">
                <a:solidFill>
                  <a:srgbClr val="C00000"/>
                </a:solidFill>
              </a:rPr>
              <a:t>ОМТ</a:t>
            </a:r>
          </a:p>
        </p:txBody>
      </p:sp>
      <p:pic>
        <p:nvPicPr>
          <p:cNvPr id="17420" name="Picture 4" descr="PICT053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3861048"/>
            <a:ext cx="1204739" cy="240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6084168" y="2348880"/>
            <a:ext cx="172878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 u="none" dirty="0" smtClean="0">
                <a:solidFill>
                  <a:srgbClr val="C00000"/>
                </a:solidFill>
              </a:rPr>
              <a:t>АВС</a:t>
            </a:r>
            <a:endParaRPr lang="ru-RU" sz="4000" b="1" u="none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Назови виды треугольников  </a:t>
            </a:r>
          </a:p>
        </p:txBody>
      </p:sp>
      <p:sp>
        <p:nvSpPr>
          <p:cNvPr id="40963" name="AutoShape 3"/>
          <p:cNvSpPr>
            <a:spLocks noChangeArrowheads="1"/>
          </p:cNvSpPr>
          <p:nvPr/>
        </p:nvSpPr>
        <p:spPr bwMode="auto">
          <a:xfrm>
            <a:off x="2743200" y="1524000"/>
            <a:ext cx="6096000" cy="838200"/>
          </a:xfrm>
          <a:prstGeom prst="triangle">
            <a:avLst>
              <a:gd name="adj" fmla="val 50000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0964" name="AutoShape 4"/>
          <p:cNvSpPr>
            <a:spLocks noChangeArrowheads="1"/>
          </p:cNvSpPr>
          <p:nvPr/>
        </p:nvSpPr>
        <p:spPr bwMode="auto">
          <a:xfrm>
            <a:off x="7086600" y="2667000"/>
            <a:ext cx="1371600" cy="251460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0965" name="AutoShape 5"/>
          <p:cNvSpPr>
            <a:spLocks noChangeArrowheads="1"/>
          </p:cNvSpPr>
          <p:nvPr/>
        </p:nvSpPr>
        <p:spPr bwMode="auto">
          <a:xfrm rot="6789454">
            <a:off x="1371600" y="2438400"/>
            <a:ext cx="1981200" cy="1981200"/>
          </a:xfrm>
          <a:prstGeom prst="rtTriangle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 rot="-3531789">
            <a:off x="3771900" y="3390900"/>
            <a:ext cx="3657600" cy="1600200"/>
          </a:xfrm>
          <a:prstGeom prst="rtTriangle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0967" name="AutoShape 7"/>
          <p:cNvSpPr>
            <a:spLocks noChangeArrowheads="1"/>
          </p:cNvSpPr>
          <p:nvPr/>
        </p:nvSpPr>
        <p:spPr bwMode="auto">
          <a:xfrm rot="8676996">
            <a:off x="1676400" y="4267200"/>
            <a:ext cx="2590800" cy="2057400"/>
          </a:xfrm>
          <a:prstGeom prst="triangle">
            <a:avLst>
              <a:gd name="adj" fmla="val 50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0968" name="WordArt 8"/>
          <p:cNvSpPr>
            <a:spLocks noChangeArrowheads="1" noChangeShapeType="1" noTextEdit="1"/>
          </p:cNvSpPr>
          <p:nvPr/>
        </p:nvSpPr>
        <p:spPr bwMode="auto">
          <a:xfrm>
            <a:off x="1981200" y="2590800"/>
            <a:ext cx="2571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1</a:t>
            </a:r>
          </a:p>
        </p:txBody>
      </p:sp>
      <p:sp>
        <p:nvSpPr>
          <p:cNvPr id="40969" name="WordArt 9"/>
          <p:cNvSpPr>
            <a:spLocks noChangeArrowheads="1" noChangeShapeType="1" noTextEdit="1"/>
          </p:cNvSpPr>
          <p:nvPr/>
        </p:nvSpPr>
        <p:spPr bwMode="auto">
          <a:xfrm>
            <a:off x="2514600" y="4572000"/>
            <a:ext cx="333375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2</a:t>
            </a:r>
          </a:p>
        </p:txBody>
      </p:sp>
      <p:sp>
        <p:nvSpPr>
          <p:cNvPr id="40970" name="WordArt 10"/>
          <p:cNvSpPr>
            <a:spLocks noChangeArrowheads="1" noChangeShapeType="1" noTextEdit="1"/>
          </p:cNvSpPr>
          <p:nvPr/>
        </p:nvSpPr>
        <p:spPr bwMode="auto">
          <a:xfrm>
            <a:off x="7620000" y="4191000"/>
            <a:ext cx="276225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3</a:t>
            </a:r>
          </a:p>
        </p:txBody>
      </p:sp>
      <p:sp>
        <p:nvSpPr>
          <p:cNvPr id="40971" name="WordArt 11"/>
          <p:cNvSpPr>
            <a:spLocks noChangeArrowheads="1" noChangeShapeType="1" noTextEdit="1"/>
          </p:cNvSpPr>
          <p:nvPr/>
        </p:nvSpPr>
        <p:spPr bwMode="auto">
          <a:xfrm>
            <a:off x="5715000" y="1676400"/>
            <a:ext cx="314325" cy="628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4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4</a:t>
            </a:r>
          </a:p>
        </p:txBody>
      </p:sp>
      <p:sp>
        <p:nvSpPr>
          <p:cNvPr id="40972" name="WordArt 12"/>
          <p:cNvSpPr>
            <a:spLocks noChangeArrowheads="1" noChangeShapeType="1" noTextEdit="1"/>
          </p:cNvSpPr>
          <p:nvPr/>
        </p:nvSpPr>
        <p:spPr bwMode="auto">
          <a:xfrm>
            <a:off x="5105400" y="4876800"/>
            <a:ext cx="409575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5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 rot="6747078">
            <a:off x="4122737" y="2735263"/>
            <a:ext cx="1539875" cy="1860550"/>
            <a:chOff x="2688" y="960"/>
            <a:chExt cx="1872" cy="2400"/>
          </a:xfrm>
        </p:grpSpPr>
        <p:sp>
          <p:nvSpPr>
            <p:cNvPr id="40974" name="Line 14"/>
            <p:cNvSpPr>
              <a:spLocks noChangeShapeType="1"/>
            </p:cNvSpPr>
            <p:nvPr/>
          </p:nvSpPr>
          <p:spPr bwMode="auto">
            <a:xfrm>
              <a:off x="2688" y="960"/>
              <a:ext cx="0" cy="24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0975" name="Line 15"/>
            <p:cNvSpPr>
              <a:spLocks noChangeShapeType="1"/>
            </p:cNvSpPr>
            <p:nvPr/>
          </p:nvSpPr>
          <p:spPr bwMode="auto">
            <a:xfrm>
              <a:off x="2688" y="3360"/>
              <a:ext cx="1872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Прямоугольник 1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404664"/>
            <a:ext cx="68707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6" name="мода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0896871">
            <a:off x="3414722" y="2230801"/>
            <a:ext cx="2696850" cy="3062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audi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8136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051720" y="2924944"/>
            <a:ext cx="5867400" cy="1396752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  <a:defRPr/>
            </a:pPr>
            <a:r>
              <a:rPr lang="ru-RU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с….  </a:t>
            </a:r>
            <a:endParaRPr lang="ru-RU" sz="4400" b="1" dirty="0" smtClean="0">
              <a:solidFill>
                <a:srgbClr val="8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44036" name="Picture 4" descr="image017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4008" y="3861048"/>
            <a:ext cx="2469231" cy="2541076"/>
          </a:xfrm>
          <a:noFill/>
        </p:spPr>
      </p:pic>
      <p:sp>
        <p:nvSpPr>
          <p:cNvPr id="5" name="Прямоугольник 4"/>
          <p:cNvSpPr/>
          <p:nvPr/>
        </p:nvSpPr>
        <p:spPr>
          <a:xfrm>
            <a:off x="1265721" y="1700808"/>
            <a:ext cx="742703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Работа по учебнику</a:t>
            </a:r>
            <a:r>
              <a:rPr lang="ru-RU" sz="4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:</a:t>
            </a:r>
            <a:endParaRPr lang="ru-RU" sz="4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egoe Scrip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46083" name="AutoShape 5"/>
          <p:cNvSpPr>
            <a:spLocks noChangeArrowheads="1"/>
          </p:cNvSpPr>
          <p:nvPr/>
        </p:nvSpPr>
        <p:spPr bwMode="auto">
          <a:xfrm>
            <a:off x="5652120" y="3429000"/>
            <a:ext cx="2209800" cy="259080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6084" name="AutoShape 6"/>
          <p:cNvSpPr>
            <a:spLocks noChangeArrowheads="1"/>
          </p:cNvSpPr>
          <p:nvPr/>
        </p:nvSpPr>
        <p:spPr bwMode="auto">
          <a:xfrm rot="8676996">
            <a:off x="1255404" y="4380658"/>
            <a:ext cx="2741794" cy="1854828"/>
          </a:xfrm>
          <a:prstGeom prst="triangle">
            <a:avLst>
              <a:gd name="adj" fmla="val 50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6085" name="WordArt 7"/>
          <p:cNvSpPr>
            <a:spLocks noChangeArrowheads="1" noChangeShapeType="1" noTextEdit="1"/>
          </p:cNvSpPr>
          <p:nvPr/>
        </p:nvSpPr>
        <p:spPr bwMode="auto">
          <a:xfrm>
            <a:off x="1835696" y="4653136"/>
            <a:ext cx="1295400" cy="9144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ru-RU" sz="3600" kern="10" spc="-3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" 4 "</a:t>
            </a:r>
          </a:p>
        </p:txBody>
      </p:sp>
      <p:sp>
        <p:nvSpPr>
          <p:cNvPr id="46086" name="WordArt 10"/>
          <p:cNvSpPr>
            <a:spLocks noChangeArrowheads="1" noChangeShapeType="1" noTextEdit="1"/>
          </p:cNvSpPr>
          <p:nvPr/>
        </p:nvSpPr>
        <p:spPr bwMode="auto">
          <a:xfrm>
            <a:off x="6228184" y="5013176"/>
            <a:ext cx="1066800" cy="7620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ru-RU" sz="3600" kern="10" spc="-3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" 3 "</a:t>
            </a:r>
          </a:p>
        </p:txBody>
      </p:sp>
      <p:sp>
        <p:nvSpPr>
          <p:cNvPr id="46087" name="AutoShape 11"/>
          <p:cNvSpPr>
            <a:spLocks noChangeArrowheads="1"/>
          </p:cNvSpPr>
          <p:nvPr/>
        </p:nvSpPr>
        <p:spPr bwMode="auto">
          <a:xfrm rot="6789454">
            <a:off x="2774950" y="958850"/>
            <a:ext cx="3048000" cy="3276600"/>
          </a:xfrm>
          <a:prstGeom prst="rtTriangle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6088" name="WordArt 12"/>
          <p:cNvSpPr>
            <a:spLocks noChangeArrowheads="1" noChangeShapeType="1" noTextEdit="1"/>
          </p:cNvSpPr>
          <p:nvPr/>
        </p:nvSpPr>
        <p:spPr bwMode="auto">
          <a:xfrm>
            <a:off x="3276600" y="1295400"/>
            <a:ext cx="1295400" cy="9144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ru-RU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" 5 "</a:t>
            </a:r>
          </a:p>
        </p:txBody>
      </p:sp>
      <p:sp>
        <p:nvSpPr>
          <p:cNvPr id="9" name="WordArt 4"/>
          <p:cNvSpPr>
            <a:spLocks noChangeArrowheads="1" noChangeShapeType="1" noTextEdit="1"/>
          </p:cNvSpPr>
          <p:nvPr/>
        </p:nvSpPr>
        <p:spPr bwMode="auto">
          <a:xfrm>
            <a:off x="3275856" y="2492896"/>
            <a:ext cx="4128120" cy="1379984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ru-RU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рефлексия</a:t>
            </a:r>
            <a:endParaRPr lang="ru-RU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Impac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dirty="0" smtClean="0">
                <a:solidFill>
                  <a:srgbClr val="FF0000"/>
                </a:solidFill>
              </a:rPr>
              <a:t>ЦЕЛИ: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295400"/>
            <a:ext cx="8305800" cy="5029200"/>
          </a:xfrm>
        </p:spPr>
        <p:txBody>
          <a:bodyPr/>
          <a:lstStyle/>
          <a:p>
            <a:pPr eaLnBrk="1" hangingPunct="1"/>
            <a:r>
              <a:rPr lang="ru-RU" sz="3600" b="1" dirty="0" smtClean="0"/>
              <a:t>ознакомиться с названиями треугольников,</a:t>
            </a:r>
          </a:p>
          <a:p>
            <a:pPr eaLnBrk="1" hangingPunct="1"/>
            <a:r>
              <a:rPr lang="ru-RU" sz="3600" b="1" dirty="0" smtClean="0"/>
              <a:t>учиться распознавать треугольники и сравнивать их,</a:t>
            </a:r>
          </a:p>
          <a:p>
            <a:pPr eaLnBrk="1" hangingPunct="1"/>
            <a:r>
              <a:rPr lang="ru-RU" sz="3600" b="1" dirty="0" smtClean="0"/>
              <a:t>решать примеры и задачи на повторение,</a:t>
            </a:r>
          </a:p>
          <a:p>
            <a:pPr eaLnBrk="1" hangingPunct="1"/>
            <a:r>
              <a:rPr lang="ru-RU" sz="3600" b="1" dirty="0" smtClean="0"/>
              <a:t>тренировать мышление и память.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50180" name="WordArt 4"/>
          <p:cNvSpPr>
            <a:spLocks noChangeArrowheads="1" noChangeShapeType="1" noTextEdit="1"/>
          </p:cNvSpPr>
          <p:nvPr/>
        </p:nvSpPr>
        <p:spPr bwMode="auto">
          <a:xfrm>
            <a:off x="1524000" y="1905000"/>
            <a:ext cx="6172200" cy="33528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М О Л О Д Ц Ы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93762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 smtClean="0">
                <a:solidFill>
                  <a:schemeClr val="accent2"/>
                </a:solidFill>
                <a:latin typeface="Segoe Script" pitchFamily="34" charset="0"/>
              </a:rPr>
              <a:t>Логическая задача.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268760"/>
            <a:ext cx="5122912" cy="4824536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 dirty="0" smtClean="0"/>
              <a:t>Часто знает и дошкольник,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 dirty="0" smtClean="0"/>
              <a:t>Что такое треугольник.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 dirty="0" smtClean="0"/>
              <a:t>А уж вам-то как не знать?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 dirty="0" smtClean="0"/>
              <a:t>Но совсем другое дело-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 dirty="0" smtClean="0"/>
              <a:t>Быстро, точно и умело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 dirty="0" smtClean="0"/>
              <a:t>Треугольники считать.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 dirty="0" smtClean="0"/>
              <a:t>Например, в фигуре этой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 dirty="0" smtClean="0"/>
              <a:t>Сколько разных?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 dirty="0" smtClean="0"/>
              <a:t>Рассмотри!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 dirty="0" smtClean="0"/>
              <a:t>Всё  внимательно исследуй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 dirty="0" smtClean="0"/>
              <a:t>И по краю и внутри.</a:t>
            </a:r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 flipH="1">
            <a:off x="4643438" y="1989138"/>
            <a:ext cx="2736850" cy="3095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>
            <a:off x="7380288" y="1989138"/>
            <a:ext cx="1512887" cy="39608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>
            <a:off x="4679950" y="5084763"/>
            <a:ext cx="4213225" cy="865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 flipH="1">
            <a:off x="7019925" y="1989138"/>
            <a:ext cx="360363" cy="2376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 flipH="1">
            <a:off x="4643438" y="4365625"/>
            <a:ext cx="2376487" cy="719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>
            <a:off x="7019925" y="4365625"/>
            <a:ext cx="1873250" cy="1584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0298" name="AutoShape 10"/>
          <p:cNvSpPr>
            <a:spLocks noChangeArrowheads="1"/>
          </p:cNvSpPr>
          <p:nvPr/>
        </p:nvSpPr>
        <p:spPr bwMode="auto">
          <a:xfrm rot="7825964">
            <a:off x="4425950" y="3267075"/>
            <a:ext cx="4165600" cy="1308100"/>
          </a:xfrm>
          <a:prstGeom prst="triangle">
            <a:avLst>
              <a:gd name="adj" fmla="val 50000"/>
            </a:avLst>
          </a:prstGeom>
          <a:solidFill>
            <a:srgbClr val="00CC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0299" name="AutoShape 11"/>
          <p:cNvSpPr>
            <a:spLocks noChangeArrowheads="1"/>
          </p:cNvSpPr>
          <p:nvPr/>
        </p:nvSpPr>
        <p:spPr bwMode="auto">
          <a:xfrm rot="-6677194">
            <a:off x="5403850" y="3533776"/>
            <a:ext cx="4319587" cy="1230312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0300" name="AutoShape 12"/>
          <p:cNvSpPr>
            <a:spLocks noChangeArrowheads="1"/>
          </p:cNvSpPr>
          <p:nvPr/>
        </p:nvSpPr>
        <p:spPr bwMode="auto">
          <a:xfrm rot="687474">
            <a:off x="4681538" y="4365625"/>
            <a:ext cx="4360862" cy="1150938"/>
          </a:xfrm>
          <a:prstGeom prst="triangle">
            <a:avLst>
              <a:gd name="adj" fmla="val 50000"/>
            </a:avLst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0301" name="AutoShape 13"/>
          <p:cNvSpPr>
            <a:spLocks noChangeArrowheads="1"/>
          </p:cNvSpPr>
          <p:nvPr/>
        </p:nvSpPr>
        <p:spPr bwMode="auto">
          <a:xfrm rot="645710">
            <a:off x="4859338" y="1700213"/>
            <a:ext cx="4537075" cy="3959225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2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40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40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40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640"/>
                            </p:stCondLst>
                            <p:childTnLst>
                              <p:par>
                                <p:cTn id="1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40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40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40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480"/>
                            </p:stCondLst>
                            <p:childTnLst>
                              <p:par>
                                <p:cTn id="23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40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40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40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320"/>
                            </p:stCondLst>
                            <p:childTnLst>
                              <p:par>
                                <p:cTn id="2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40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40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40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120"/>
                            </p:stCondLst>
                            <p:childTnLst>
                              <p:par>
                                <p:cTn id="3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140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140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140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880"/>
                            </p:stCondLst>
                            <p:childTnLst>
                              <p:par>
                                <p:cTn id="4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140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140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140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720"/>
                            </p:stCondLst>
                            <p:childTnLst>
                              <p:par>
                                <p:cTn id="4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40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40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40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560"/>
                            </p:stCondLst>
                            <p:childTnLst>
                              <p:par>
                                <p:cTn id="53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140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140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140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7160"/>
                            </p:stCondLst>
                            <p:childTnLst>
                              <p:par>
                                <p:cTn id="5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140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140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140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600"/>
                            </p:stCondLst>
                            <p:childTnLst>
                              <p:par>
                                <p:cTn id="6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80"/>
                                        <p:tgtEl>
                                          <p:spTgt spid="140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80"/>
                                        <p:tgtEl>
                                          <p:spTgt spid="140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140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8520"/>
                            </p:stCondLst>
                            <p:childTnLst>
                              <p:par>
                                <p:cTn id="7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3" dur="80"/>
                                        <p:tgtEl>
                                          <p:spTgt spid="140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4" dur="80"/>
                                        <p:tgtEl>
                                          <p:spTgt spid="140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80"/>
                                        <p:tgtEl>
                                          <p:spTgt spid="140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140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140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140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140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1000" fill="hold"/>
                                        <p:tgtEl>
                                          <p:spTgt spid="140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140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3000"/>
                            </p:stCondLst>
                            <p:childTnLst>
                              <p:par>
                                <p:cTn id="93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1000" fill="hold"/>
                                        <p:tgtEl>
                                          <p:spTgt spid="140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140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0" grpId="0"/>
      <p:bldP spid="140298" grpId="0" animBg="1"/>
      <p:bldP spid="140299" grpId="0" animBg="1"/>
      <p:bldP spid="140300" grpId="0" animBg="1"/>
      <p:bldP spid="14030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229600" cy="9144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ПРЯМОУГОЛЬНЫЙ ТРЕУГОЛЬНИК</a:t>
            </a:r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1676400" y="1828800"/>
            <a:ext cx="2133600" cy="3505200"/>
          </a:xfrm>
          <a:prstGeom prst="rtTriangle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4953000" y="1524000"/>
            <a:ext cx="2971800" cy="3810000"/>
            <a:chOff x="2688" y="960"/>
            <a:chExt cx="1872" cy="2400"/>
          </a:xfrm>
        </p:grpSpPr>
        <p:sp>
          <p:nvSpPr>
            <p:cNvPr id="34823" name="Line 6"/>
            <p:cNvSpPr>
              <a:spLocks noChangeShapeType="1"/>
            </p:cNvSpPr>
            <p:nvPr/>
          </p:nvSpPr>
          <p:spPr bwMode="auto">
            <a:xfrm>
              <a:off x="2688" y="960"/>
              <a:ext cx="0" cy="24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24" name="Line 8"/>
            <p:cNvSpPr>
              <a:spLocks noChangeShapeType="1"/>
            </p:cNvSpPr>
            <p:nvPr/>
          </p:nvSpPr>
          <p:spPr bwMode="auto">
            <a:xfrm>
              <a:off x="2688" y="3360"/>
              <a:ext cx="1872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131" name="Text Box 11"/>
          <p:cNvSpPr txBox="1">
            <a:spLocks noChangeArrowheads="1"/>
          </p:cNvSpPr>
          <p:nvPr/>
        </p:nvSpPr>
        <p:spPr bwMode="auto">
          <a:xfrm rot="-1964302">
            <a:off x="1676400" y="4572000"/>
            <a:ext cx="990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﴿</a:t>
            </a:r>
          </a:p>
        </p:txBody>
      </p:sp>
      <p:sp>
        <p:nvSpPr>
          <p:cNvPr id="34822" name="Text Box 12"/>
          <p:cNvSpPr txBox="1">
            <a:spLocks noChangeArrowheads="1"/>
          </p:cNvSpPr>
          <p:nvPr/>
        </p:nvSpPr>
        <p:spPr bwMode="auto">
          <a:xfrm>
            <a:off x="4953000" y="4953000"/>
            <a:ext cx="457200" cy="37623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833 1.50289E-6 L 0.35833 1.50289E-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70028E-8 L 0.36493 0.00278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nimBg="1"/>
      <p:bldP spid="51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ОСТРОУГОЛЬНЫЙ ТРЕУГОЛЬНИК</a:t>
            </a:r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4419600" y="2133600"/>
            <a:ext cx="4114800" cy="3505200"/>
          </a:xfrm>
          <a:prstGeom prst="triangle">
            <a:avLst>
              <a:gd name="adj" fmla="val 50000"/>
            </a:avLst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066800" y="2057400"/>
            <a:ext cx="2819400" cy="3581400"/>
            <a:chOff x="2688" y="960"/>
            <a:chExt cx="1872" cy="2400"/>
          </a:xfrm>
        </p:grpSpPr>
        <p:sp>
          <p:nvSpPr>
            <p:cNvPr id="35847" name="Line 6"/>
            <p:cNvSpPr>
              <a:spLocks noChangeShapeType="1"/>
            </p:cNvSpPr>
            <p:nvPr/>
          </p:nvSpPr>
          <p:spPr bwMode="auto">
            <a:xfrm>
              <a:off x="2688" y="960"/>
              <a:ext cx="0" cy="24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48" name="Line 7"/>
            <p:cNvSpPr>
              <a:spLocks noChangeShapeType="1"/>
            </p:cNvSpPr>
            <p:nvPr/>
          </p:nvSpPr>
          <p:spPr bwMode="auto">
            <a:xfrm>
              <a:off x="2688" y="3360"/>
              <a:ext cx="1872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153" name="Text Box 9"/>
          <p:cNvSpPr txBox="1">
            <a:spLocks noChangeArrowheads="1"/>
          </p:cNvSpPr>
          <p:nvPr/>
        </p:nvSpPr>
        <p:spPr bwMode="auto">
          <a:xfrm rot="-1964302">
            <a:off x="1066800" y="4800600"/>
            <a:ext cx="990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﴿</a:t>
            </a:r>
          </a:p>
        </p:txBody>
      </p:sp>
      <p:sp>
        <p:nvSpPr>
          <p:cNvPr id="6155" name="AutoShape 11"/>
          <p:cNvSpPr>
            <a:spLocks noChangeArrowheads="1"/>
          </p:cNvSpPr>
          <p:nvPr/>
        </p:nvSpPr>
        <p:spPr bwMode="auto">
          <a:xfrm rot="-2466725">
            <a:off x="685800" y="4419600"/>
            <a:ext cx="3352800" cy="228600"/>
          </a:xfrm>
          <a:prstGeom prst="leftArrow">
            <a:avLst>
              <a:gd name="adj1" fmla="val 50000"/>
              <a:gd name="adj2" fmla="val 366667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333 -1.56069E-6 L -0.36666 -1.56069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615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74638"/>
            <a:ext cx="7924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ТУПОУГОЛЬНЫЙ ТРЕУГОЛЬНИК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990600" y="3581400"/>
            <a:ext cx="4648200" cy="2743200"/>
            <a:chOff x="720" y="1296"/>
            <a:chExt cx="2928" cy="1728"/>
          </a:xfrm>
        </p:grpSpPr>
        <p:sp>
          <p:nvSpPr>
            <p:cNvPr id="36873" name="Line 4"/>
            <p:cNvSpPr>
              <a:spLocks noChangeShapeType="1"/>
            </p:cNvSpPr>
            <p:nvPr/>
          </p:nvSpPr>
          <p:spPr bwMode="auto">
            <a:xfrm>
              <a:off x="720" y="1296"/>
              <a:ext cx="1440" cy="1728"/>
            </a:xfrm>
            <a:prstGeom prst="line">
              <a:avLst/>
            </a:prstGeom>
            <a:noFill/>
            <a:ln w="7620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74" name="Line 5"/>
            <p:cNvSpPr>
              <a:spLocks noChangeShapeType="1"/>
            </p:cNvSpPr>
            <p:nvPr/>
          </p:nvSpPr>
          <p:spPr bwMode="auto">
            <a:xfrm>
              <a:off x="2160" y="3024"/>
              <a:ext cx="1488" cy="0"/>
            </a:xfrm>
            <a:prstGeom prst="line">
              <a:avLst/>
            </a:prstGeom>
            <a:noFill/>
            <a:ln w="7620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75" name="Line 6"/>
            <p:cNvSpPr>
              <a:spLocks noChangeShapeType="1"/>
            </p:cNvSpPr>
            <p:nvPr/>
          </p:nvSpPr>
          <p:spPr bwMode="auto">
            <a:xfrm>
              <a:off x="720" y="1296"/>
              <a:ext cx="2928" cy="1728"/>
            </a:xfrm>
            <a:prstGeom prst="line">
              <a:avLst/>
            </a:prstGeom>
            <a:noFill/>
            <a:ln w="7620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5715000" y="1447800"/>
            <a:ext cx="2971800" cy="3810000"/>
            <a:chOff x="2688" y="960"/>
            <a:chExt cx="1872" cy="2400"/>
          </a:xfrm>
        </p:grpSpPr>
        <p:sp>
          <p:nvSpPr>
            <p:cNvPr id="36871" name="Line 9"/>
            <p:cNvSpPr>
              <a:spLocks noChangeShapeType="1"/>
            </p:cNvSpPr>
            <p:nvPr/>
          </p:nvSpPr>
          <p:spPr bwMode="auto">
            <a:xfrm>
              <a:off x="2688" y="960"/>
              <a:ext cx="0" cy="24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872" name="Line 10"/>
            <p:cNvSpPr>
              <a:spLocks noChangeShapeType="1"/>
            </p:cNvSpPr>
            <p:nvPr/>
          </p:nvSpPr>
          <p:spPr bwMode="auto">
            <a:xfrm>
              <a:off x="2688" y="3360"/>
              <a:ext cx="1872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179" name="Text Box 11"/>
          <p:cNvSpPr txBox="1">
            <a:spLocks noChangeArrowheads="1"/>
          </p:cNvSpPr>
          <p:nvPr/>
        </p:nvSpPr>
        <p:spPr bwMode="auto">
          <a:xfrm rot="-3454063">
            <a:off x="2979738" y="5478462"/>
            <a:ext cx="990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﴿</a:t>
            </a:r>
          </a:p>
        </p:txBody>
      </p:sp>
      <p:sp>
        <p:nvSpPr>
          <p:cNvPr id="7180" name="AutoShape 12"/>
          <p:cNvSpPr>
            <a:spLocks noChangeArrowheads="1"/>
          </p:cNvSpPr>
          <p:nvPr/>
        </p:nvSpPr>
        <p:spPr bwMode="auto">
          <a:xfrm rot="8456986">
            <a:off x="4214111" y="1457607"/>
            <a:ext cx="108656" cy="4341605"/>
          </a:xfrm>
          <a:prstGeom prst="upArrow">
            <a:avLst>
              <a:gd name="adj1" fmla="val 100000"/>
              <a:gd name="adj2" fmla="val 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6.93802E-7 L 0.26771 -0.1572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" y="-7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38889E-6 -3.79278E-7 L 0.2757 -0.14685 " pathEditMode="relative" ptsTypes="AA">
                                      <p:cBhvr>
                                        <p:cTn id="8" dur="2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7848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Найди остроугольные трегольники</a:t>
            </a:r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 rot="1160371">
            <a:off x="914400" y="2057400"/>
            <a:ext cx="6096000" cy="609600"/>
          </a:xfrm>
          <a:prstGeom prst="triangle">
            <a:avLst>
              <a:gd name="adj" fmla="val 50000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892" name="AutoShape 5"/>
          <p:cNvSpPr>
            <a:spLocks noChangeArrowheads="1"/>
          </p:cNvSpPr>
          <p:nvPr/>
        </p:nvSpPr>
        <p:spPr bwMode="auto">
          <a:xfrm>
            <a:off x="1143000" y="2209800"/>
            <a:ext cx="1371600" cy="251460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 rot="6789454">
            <a:off x="6400800" y="990600"/>
            <a:ext cx="1981200" cy="1981200"/>
          </a:xfrm>
          <a:prstGeom prst="rtTriangle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9" name="AutoShape 7"/>
          <p:cNvSpPr>
            <a:spLocks noChangeArrowheads="1"/>
          </p:cNvSpPr>
          <p:nvPr/>
        </p:nvSpPr>
        <p:spPr bwMode="auto">
          <a:xfrm rot="6796780">
            <a:off x="1790700" y="4229100"/>
            <a:ext cx="3657600" cy="1600200"/>
          </a:xfrm>
          <a:prstGeom prst="rtTriangle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895" name="AutoShape 8"/>
          <p:cNvSpPr>
            <a:spLocks noChangeArrowheads="1"/>
          </p:cNvSpPr>
          <p:nvPr/>
        </p:nvSpPr>
        <p:spPr bwMode="auto">
          <a:xfrm rot="8676996">
            <a:off x="6781800" y="3200400"/>
            <a:ext cx="2590800" cy="2057400"/>
          </a:xfrm>
          <a:prstGeom prst="triangle">
            <a:avLst>
              <a:gd name="adj" fmla="val 50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896" name="WordArt 9"/>
          <p:cNvSpPr>
            <a:spLocks noChangeArrowheads="1" noChangeShapeType="1" noTextEdit="1"/>
          </p:cNvSpPr>
          <p:nvPr/>
        </p:nvSpPr>
        <p:spPr bwMode="auto">
          <a:xfrm>
            <a:off x="1676400" y="3505200"/>
            <a:ext cx="2571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1</a:t>
            </a:r>
          </a:p>
        </p:txBody>
      </p:sp>
      <p:sp>
        <p:nvSpPr>
          <p:cNvPr id="37897" name="WordArt 10"/>
          <p:cNvSpPr>
            <a:spLocks noChangeArrowheads="1" noChangeShapeType="1" noTextEdit="1"/>
          </p:cNvSpPr>
          <p:nvPr/>
        </p:nvSpPr>
        <p:spPr bwMode="auto">
          <a:xfrm>
            <a:off x="3581400" y="3810000"/>
            <a:ext cx="333375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2</a:t>
            </a:r>
          </a:p>
        </p:txBody>
      </p:sp>
      <p:sp>
        <p:nvSpPr>
          <p:cNvPr id="37898" name="WordArt 11"/>
          <p:cNvSpPr>
            <a:spLocks noChangeArrowheads="1" noChangeShapeType="1" noTextEdit="1"/>
          </p:cNvSpPr>
          <p:nvPr/>
        </p:nvSpPr>
        <p:spPr bwMode="auto">
          <a:xfrm>
            <a:off x="3886200" y="2133600"/>
            <a:ext cx="2571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3</a:t>
            </a:r>
          </a:p>
        </p:txBody>
      </p:sp>
      <p:sp>
        <p:nvSpPr>
          <p:cNvPr id="37899" name="WordArt 12"/>
          <p:cNvSpPr>
            <a:spLocks noChangeArrowheads="1" noChangeShapeType="1" noTextEdit="1"/>
          </p:cNvSpPr>
          <p:nvPr/>
        </p:nvSpPr>
        <p:spPr bwMode="auto">
          <a:xfrm>
            <a:off x="7162800" y="1143000"/>
            <a:ext cx="2571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4</a:t>
            </a:r>
          </a:p>
        </p:txBody>
      </p:sp>
      <p:sp>
        <p:nvSpPr>
          <p:cNvPr id="37900" name="WordArt 13"/>
          <p:cNvSpPr>
            <a:spLocks noChangeArrowheads="1" noChangeShapeType="1" noTextEdit="1"/>
          </p:cNvSpPr>
          <p:nvPr/>
        </p:nvSpPr>
        <p:spPr bwMode="auto">
          <a:xfrm>
            <a:off x="7620000" y="3733800"/>
            <a:ext cx="409575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5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 rot="6747078">
            <a:off x="5195888" y="4702175"/>
            <a:ext cx="1989137" cy="2322513"/>
            <a:chOff x="2688" y="960"/>
            <a:chExt cx="1872" cy="2400"/>
          </a:xfrm>
        </p:grpSpPr>
        <p:sp>
          <p:nvSpPr>
            <p:cNvPr id="37908" name="Line 15"/>
            <p:cNvSpPr>
              <a:spLocks noChangeShapeType="1"/>
            </p:cNvSpPr>
            <p:nvPr/>
          </p:nvSpPr>
          <p:spPr bwMode="auto">
            <a:xfrm>
              <a:off x="2688" y="960"/>
              <a:ext cx="0" cy="24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7909" name="Line 16"/>
            <p:cNvSpPr>
              <a:spLocks noChangeShapeType="1"/>
            </p:cNvSpPr>
            <p:nvPr/>
          </p:nvSpPr>
          <p:spPr bwMode="auto">
            <a:xfrm>
              <a:off x="2688" y="3360"/>
              <a:ext cx="1872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17"/>
          <p:cNvGrpSpPr>
            <a:grpSpLocks/>
          </p:cNvGrpSpPr>
          <p:nvPr/>
        </p:nvGrpSpPr>
        <p:grpSpPr bwMode="auto">
          <a:xfrm rot="6747078">
            <a:off x="3290888" y="3262312"/>
            <a:ext cx="1989138" cy="2322513"/>
            <a:chOff x="2688" y="960"/>
            <a:chExt cx="1872" cy="2400"/>
          </a:xfrm>
        </p:grpSpPr>
        <p:sp>
          <p:nvSpPr>
            <p:cNvPr id="37906" name="Line 18"/>
            <p:cNvSpPr>
              <a:spLocks noChangeShapeType="1"/>
            </p:cNvSpPr>
            <p:nvPr/>
          </p:nvSpPr>
          <p:spPr bwMode="auto">
            <a:xfrm>
              <a:off x="2688" y="960"/>
              <a:ext cx="0" cy="24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7907" name="Line 19"/>
            <p:cNvSpPr>
              <a:spLocks noChangeShapeType="1"/>
            </p:cNvSpPr>
            <p:nvPr/>
          </p:nvSpPr>
          <p:spPr bwMode="auto">
            <a:xfrm>
              <a:off x="2688" y="3360"/>
              <a:ext cx="1872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20"/>
          <p:cNvGrpSpPr>
            <a:grpSpLocks/>
          </p:cNvGrpSpPr>
          <p:nvPr/>
        </p:nvGrpSpPr>
        <p:grpSpPr bwMode="auto">
          <a:xfrm rot="6747078">
            <a:off x="6567488" y="900112"/>
            <a:ext cx="1989138" cy="2322513"/>
            <a:chOff x="2688" y="960"/>
            <a:chExt cx="1872" cy="2400"/>
          </a:xfrm>
        </p:grpSpPr>
        <p:sp>
          <p:nvSpPr>
            <p:cNvPr id="37904" name="Line 21"/>
            <p:cNvSpPr>
              <a:spLocks noChangeShapeType="1"/>
            </p:cNvSpPr>
            <p:nvPr/>
          </p:nvSpPr>
          <p:spPr bwMode="auto">
            <a:xfrm>
              <a:off x="2688" y="960"/>
              <a:ext cx="0" cy="24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7905" name="Line 22"/>
            <p:cNvSpPr>
              <a:spLocks noChangeShapeType="1"/>
            </p:cNvSpPr>
            <p:nvPr/>
          </p:nvSpPr>
          <p:spPr bwMode="auto">
            <a:xfrm>
              <a:off x="2688" y="3360"/>
              <a:ext cx="1872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decel="10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7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decel="10000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decel="100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7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decel="100000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37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decel="100000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animBg="1"/>
      <p:bldP spid="8198" grpId="0" animBg="1"/>
      <p:bldP spid="819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42" name="Text Box 6"/>
          <p:cNvSpPr txBox="1">
            <a:spLocks noChangeArrowheads="1"/>
          </p:cNvSpPr>
          <p:nvPr/>
        </p:nvSpPr>
        <p:spPr bwMode="auto">
          <a:xfrm>
            <a:off x="4607620" y="0"/>
            <a:ext cx="453638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u="none" dirty="0"/>
              <a:t> </a:t>
            </a:r>
            <a:r>
              <a:rPr lang="ru-RU" sz="3600" b="1" u="none" dirty="0">
                <a:latin typeface="Times New Roman" pitchFamily="18" charset="0"/>
                <a:cs typeface="Times New Roman" pitchFamily="18" charset="0"/>
              </a:rPr>
              <a:t>Виды треугольников по названию  углов:</a:t>
            </a:r>
          </a:p>
          <a:p>
            <a:pPr>
              <a:buFont typeface="Wingdings" pitchFamily="2" charset="2"/>
              <a:buChar char="ü"/>
            </a:pPr>
            <a:r>
              <a:rPr lang="ru-RU" sz="3600" b="1" u="none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остроугольный</a:t>
            </a:r>
            <a:r>
              <a:rPr lang="ru-RU" sz="3600" b="1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b="1" u="none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3600" b="1" u="none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прямоугольный</a:t>
            </a:r>
            <a:endParaRPr lang="ru-RU" sz="3600" b="1" u="none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3600" b="1" u="none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тупоугольный</a:t>
            </a:r>
            <a:r>
              <a:rPr lang="ru-RU" sz="3600" b="1" u="none" dirty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21543" name="Line 7"/>
          <p:cNvSpPr>
            <a:spLocks noChangeShapeType="1"/>
          </p:cNvSpPr>
          <p:nvPr/>
        </p:nvSpPr>
        <p:spPr bwMode="auto">
          <a:xfrm>
            <a:off x="5652120" y="6093296"/>
            <a:ext cx="2879725" cy="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</p:spPr>
        <p:txBody>
          <a:bodyPr/>
          <a:lstStyle/>
          <a:p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1545" name="Line 9"/>
          <p:cNvSpPr>
            <a:spLocks noChangeShapeType="1"/>
          </p:cNvSpPr>
          <p:nvPr/>
        </p:nvSpPr>
        <p:spPr bwMode="auto">
          <a:xfrm flipH="1" flipV="1">
            <a:off x="7164288" y="3501008"/>
            <a:ext cx="1368425" cy="25209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1546" name="Line 10"/>
          <p:cNvSpPr>
            <a:spLocks noChangeShapeType="1"/>
          </p:cNvSpPr>
          <p:nvPr/>
        </p:nvSpPr>
        <p:spPr bwMode="auto">
          <a:xfrm flipH="1">
            <a:off x="5652120" y="3501008"/>
            <a:ext cx="1511300" cy="25209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1547" name="Line 11"/>
          <p:cNvSpPr>
            <a:spLocks noChangeShapeType="1"/>
          </p:cNvSpPr>
          <p:nvPr/>
        </p:nvSpPr>
        <p:spPr bwMode="auto">
          <a:xfrm flipV="1">
            <a:off x="5724128" y="3429000"/>
            <a:ext cx="0" cy="2520950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1548" name="Line 12"/>
          <p:cNvSpPr>
            <a:spLocks noChangeShapeType="1"/>
          </p:cNvSpPr>
          <p:nvPr/>
        </p:nvSpPr>
        <p:spPr bwMode="auto">
          <a:xfrm>
            <a:off x="5724128" y="3429000"/>
            <a:ext cx="2879725" cy="2520950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1549" name="Line 13"/>
          <p:cNvSpPr>
            <a:spLocks noChangeShapeType="1"/>
          </p:cNvSpPr>
          <p:nvPr/>
        </p:nvSpPr>
        <p:spPr bwMode="auto">
          <a:xfrm>
            <a:off x="4139952" y="3573016"/>
            <a:ext cx="1512888" cy="252095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</p:spPr>
        <p:txBody>
          <a:bodyPr/>
          <a:lstStyle/>
          <a:p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1551" name="Line 15"/>
          <p:cNvSpPr>
            <a:spLocks noChangeShapeType="1"/>
          </p:cNvSpPr>
          <p:nvPr/>
        </p:nvSpPr>
        <p:spPr bwMode="auto">
          <a:xfrm>
            <a:off x="4139952" y="3573016"/>
            <a:ext cx="4392613" cy="252095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</p:spPr>
        <p:txBody>
          <a:bodyPr/>
          <a:lstStyle/>
          <a:p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1553" name="Line 17"/>
          <p:cNvSpPr>
            <a:spLocks noChangeShapeType="1"/>
          </p:cNvSpPr>
          <p:nvPr/>
        </p:nvSpPr>
        <p:spPr bwMode="auto">
          <a:xfrm>
            <a:off x="5652120" y="6021288"/>
            <a:ext cx="2881312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1556" name="Line 20"/>
          <p:cNvSpPr>
            <a:spLocks noChangeShapeType="1"/>
          </p:cNvSpPr>
          <p:nvPr/>
        </p:nvSpPr>
        <p:spPr bwMode="auto">
          <a:xfrm>
            <a:off x="5724128" y="5949280"/>
            <a:ext cx="2879725" cy="0"/>
          </a:xfrm>
          <a:prstGeom prst="line">
            <a:avLst/>
          </a:prstGeom>
          <a:noFill/>
          <a:ln w="57150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1559" name="Line 23"/>
          <p:cNvSpPr>
            <a:spLocks noChangeShapeType="1"/>
          </p:cNvSpPr>
          <p:nvPr/>
        </p:nvSpPr>
        <p:spPr bwMode="auto">
          <a:xfrm>
            <a:off x="1187624" y="5733256"/>
            <a:ext cx="28797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1561" name="Line 25"/>
          <p:cNvSpPr>
            <a:spLocks noChangeShapeType="1"/>
          </p:cNvSpPr>
          <p:nvPr/>
        </p:nvSpPr>
        <p:spPr bwMode="auto">
          <a:xfrm>
            <a:off x="2627784" y="3284984"/>
            <a:ext cx="1439862" cy="24479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1562" name="Line 26"/>
          <p:cNvSpPr>
            <a:spLocks noChangeShapeType="1"/>
          </p:cNvSpPr>
          <p:nvPr/>
        </p:nvSpPr>
        <p:spPr bwMode="auto">
          <a:xfrm flipH="1">
            <a:off x="1187624" y="3284984"/>
            <a:ext cx="1439863" cy="24479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1564" name="Arc 28"/>
          <p:cNvSpPr>
            <a:spLocks/>
          </p:cNvSpPr>
          <p:nvPr/>
        </p:nvSpPr>
        <p:spPr bwMode="auto">
          <a:xfrm rot="2508452">
            <a:off x="1213966" y="5266125"/>
            <a:ext cx="611187" cy="744538"/>
          </a:xfrm>
          <a:custGeom>
            <a:avLst/>
            <a:gdLst>
              <a:gd name="T0" fmla="*/ 0 w 15729"/>
              <a:gd name="T1" fmla="*/ 0 h 21600"/>
              <a:gd name="T2" fmla="*/ 23749101 w 15729"/>
              <a:gd name="T3" fmla="*/ 8074583 h 21600"/>
              <a:gd name="T4" fmla="*/ 0 w 15729"/>
              <a:gd name="T5" fmla="*/ 25663742 h 21600"/>
              <a:gd name="T6" fmla="*/ 0 60000 65536"/>
              <a:gd name="T7" fmla="*/ 0 60000 65536"/>
              <a:gd name="T8" fmla="*/ 0 60000 65536"/>
              <a:gd name="T9" fmla="*/ 0 w 15729"/>
              <a:gd name="T10" fmla="*/ 0 h 21600"/>
              <a:gd name="T11" fmla="*/ 15729 w 1572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729" h="21600" fill="none" extrusionOk="0">
                <a:moveTo>
                  <a:pt x="-1" y="0"/>
                </a:moveTo>
                <a:cubicBezTo>
                  <a:pt x="5955" y="0"/>
                  <a:pt x="11647" y="2459"/>
                  <a:pt x="15729" y="6795"/>
                </a:cubicBezTo>
              </a:path>
              <a:path w="15729" h="21600" stroke="0" extrusionOk="0">
                <a:moveTo>
                  <a:pt x="-1" y="0"/>
                </a:moveTo>
                <a:cubicBezTo>
                  <a:pt x="5955" y="0"/>
                  <a:pt x="11647" y="2459"/>
                  <a:pt x="15729" y="6795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21565" name="Arc 29"/>
          <p:cNvSpPr>
            <a:spLocks/>
          </p:cNvSpPr>
          <p:nvPr/>
        </p:nvSpPr>
        <p:spPr bwMode="auto">
          <a:xfrm rot="-5616460">
            <a:off x="3291207" y="5240309"/>
            <a:ext cx="506413" cy="361950"/>
          </a:xfrm>
          <a:custGeom>
            <a:avLst/>
            <a:gdLst>
              <a:gd name="T0" fmla="*/ 0 w 21600"/>
              <a:gd name="T1" fmla="*/ 0 h 21600"/>
              <a:gd name="T2" fmla="*/ 11872875 w 21600"/>
              <a:gd name="T3" fmla="*/ 6065176 h 21600"/>
              <a:gd name="T4" fmla="*/ 0 w 21600"/>
              <a:gd name="T5" fmla="*/ 606517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21566" name="Arc 30"/>
          <p:cNvSpPr>
            <a:spLocks/>
          </p:cNvSpPr>
          <p:nvPr/>
        </p:nvSpPr>
        <p:spPr bwMode="auto">
          <a:xfrm rot="8422404">
            <a:off x="2342699" y="3697553"/>
            <a:ext cx="546100" cy="431800"/>
          </a:xfrm>
          <a:custGeom>
            <a:avLst/>
            <a:gdLst>
              <a:gd name="T0" fmla="*/ 0 w 21600"/>
              <a:gd name="T1" fmla="*/ 0 h 21600"/>
              <a:gd name="T2" fmla="*/ 13806724 w 21600"/>
              <a:gd name="T3" fmla="*/ 8632001 h 21600"/>
              <a:gd name="T4" fmla="*/ 0 w 21600"/>
              <a:gd name="T5" fmla="*/ 8632001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35" name="Text Box 33"/>
          <p:cNvSpPr txBox="1">
            <a:spLocks noChangeArrowheads="1"/>
          </p:cNvSpPr>
          <p:nvPr/>
        </p:nvSpPr>
        <p:spPr bwMode="auto">
          <a:xfrm>
            <a:off x="899592" y="836712"/>
            <a:ext cx="345638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600" b="1" u="none" dirty="0"/>
              <a:t>Признаки треугольника:</a:t>
            </a:r>
          </a:p>
        </p:txBody>
      </p:sp>
      <p:sp>
        <p:nvSpPr>
          <p:cNvPr id="321570" name="Text Box 34"/>
          <p:cNvSpPr txBox="1">
            <a:spLocks noChangeArrowheads="1"/>
          </p:cNvSpPr>
          <p:nvPr/>
        </p:nvSpPr>
        <p:spPr bwMode="auto">
          <a:xfrm>
            <a:off x="1043608" y="1988840"/>
            <a:ext cx="295232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3600" b="1" dirty="0" smtClean="0">
                <a:solidFill>
                  <a:srgbClr val="FF0000"/>
                </a:solidFill>
              </a:rPr>
              <a:t>3</a:t>
            </a:r>
            <a:r>
              <a:rPr lang="ru-RU" sz="3600" b="1" u="none" dirty="0" smtClean="0">
                <a:solidFill>
                  <a:srgbClr val="FF0000"/>
                </a:solidFill>
              </a:rPr>
              <a:t> </a:t>
            </a:r>
            <a:r>
              <a:rPr lang="ru-RU" sz="3600" b="1" u="none" dirty="0">
                <a:solidFill>
                  <a:srgbClr val="FF0000"/>
                </a:solidFill>
              </a:rPr>
              <a:t>стороны</a:t>
            </a:r>
          </a:p>
        </p:txBody>
      </p:sp>
      <p:sp>
        <p:nvSpPr>
          <p:cNvPr id="321571" name="Text Box 35"/>
          <p:cNvSpPr txBox="1">
            <a:spLocks noChangeArrowheads="1"/>
          </p:cNvSpPr>
          <p:nvPr/>
        </p:nvSpPr>
        <p:spPr bwMode="auto">
          <a:xfrm>
            <a:off x="1115616" y="2636912"/>
            <a:ext cx="201622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3600" b="1" dirty="0" smtClean="0">
                <a:solidFill>
                  <a:srgbClr val="7030A0"/>
                </a:solidFill>
              </a:rPr>
              <a:t>3</a:t>
            </a:r>
            <a:r>
              <a:rPr lang="ru-RU" sz="3600" b="1" u="none" dirty="0" smtClean="0">
                <a:solidFill>
                  <a:srgbClr val="7030A0"/>
                </a:solidFill>
              </a:rPr>
              <a:t> </a:t>
            </a:r>
            <a:r>
              <a:rPr lang="ru-RU" sz="3600" b="1" u="none" dirty="0">
                <a:solidFill>
                  <a:srgbClr val="7030A0"/>
                </a:solidFill>
              </a:rPr>
              <a:t>угла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683568" y="188640"/>
            <a:ext cx="3600400" cy="70788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i="1" cap="none" spc="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Повторение</a:t>
            </a:r>
            <a:endParaRPr lang="ru-RU" sz="4000" b="1" cap="none" spc="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egoe Scrip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215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215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215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21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21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21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3215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3215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3215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21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21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21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215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215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215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215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21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21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21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215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215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215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215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21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321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321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215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215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215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215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321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21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321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1543" grpId="0" animBg="1"/>
      <p:bldP spid="321545" grpId="0" animBg="1"/>
      <p:bldP spid="321546" grpId="0" animBg="1"/>
      <p:bldP spid="321547" grpId="0" animBg="1"/>
      <p:bldP spid="321548" grpId="0" animBg="1"/>
      <p:bldP spid="321549" grpId="0" animBg="1"/>
      <p:bldP spid="321551" grpId="0" animBg="1"/>
      <p:bldP spid="321553" grpId="0" animBg="1"/>
      <p:bldP spid="321556" grpId="0" animBg="1"/>
      <p:bldP spid="321559" grpId="0" animBg="1"/>
      <p:bldP spid="321561" grpId="0" animBg="1"/>
      <p:bldP spid="321562" grpId="0" animBg="1"/>
      <p:bldP spid="321564" grpId="0" animBg="1"/>
      <p:bldP spid="321565" grpId="0" animBg="1"/>
      <p:bldP spid="321566" grpId="0" animBg="1"/>
      <p:bldP spid="321570" grpId="0"/>
      <p:bldP spid="32157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99592" y="1124744"/>
            <a:ext cx="6336704" cy="5472608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800" b="1" dirty="0" smtClean="0"/>
              <a:t>Треугольники, у которых </a:t>
            </a:r>
            <a:r>
              <a:rPr lang="ru-RU" sz="2800" b="1" dirty="0" smtClean="0">
                <a:solidFill>
                  <a:srgbClr val="FF0000"/>
                </a:solidFill>
              </a:rPr>
              <a:t>все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dirty="0" smtClean="0"/>
              <a:t> </a:t>
            </a:r>
            <a:r>
              <a:rPr lang="ru-RU" sz="2800" b="1" dirty="0" smtClean="0">
                <a:solidFill>
                  <a:srgbClr val="FF0000"/>
                </a:solidFill>
              </a:rPr>
              <a:t>стороны разной длины</a:t>
            </a:r>
            <a:r>
              <a:rPr lang="ru-RU" sz="2800" b="1" dirty="0" smtClean="0"/>
              <a:t>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dirty="0" smtClean="0"/>
              <a:t> называются </a:t>
            </a:r>
            <a:r>
              <a:rPr lang="ru-RU" sz="2800" b="1" dirty="0" smtClean="0">
                <a:solidFill>
                  <a:srgbClr val="7030A0"/>
                </a:solidFill>
              </a:rPr>
              <a:t>разносторонними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dirty="0" smtClean="0"/>
              <a:t>треугольниками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800" b="1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b="1" dirty="0" smtClean="0"/>
              <a:t>Треугольники, у которых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rgbClr val="FF0000"/>
                </a:solidFill>
              </a:rPr>
              <a:t>равны две стороны</a:t>
            </a:r>
            <a:r>
              <a:rPr lang="ru-RU" sz="2800" b="1" dirty="0" smtClean="0"/>
              <a:t>,  называются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rgbClr val="7030A0"/>
                </a:solidFill>
              </a:rPr>
              <a:t>равнобедренными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dirty="0" smtClean="0"/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b="1" dirty="0" smtClean="0"/>
              <a:t>Треугольники, у которых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rgbClr val="FF0000"/>
                </a:solidFill>
              </a:rPr>
              <a:t>равны все три стороны</a:t>
            </a:r>
            <a:r>
              <a:rPr lang="ru-RU" sz="2800" b="1" dirty="0" smtClean="0"/>
              <a:t>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dirty="0" smtClean="0"/>
              <a:t>называются </a:t>
            </a:r>
            <a:r>
              <a:rPr lang="ru-RU" sz="2800" b="1" dirty="0" smtClean="0">
                <a:solidFill>
                  <a:srgbClr val="7030A0"/>
                </a:solidFill>
              </a:rPr>
              <a:t>равносторонними.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400" b="1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400" b="1" dirty="0" smtClean="0"/>
          </a:p>
        </p:txBody>
      </p:sp>
      <p:sp>
        <p:nvSpPr>
          <p:cNvPr id="12293" name="Line 6"/>
          <p:cNvSpPr>
            <a:spLocks noChangeShapeType="1"/>
          </p:cNvSpPr>
          <p:nvPr/>
        </p:nvSpPr>
        <p:spPr bwMode="auto">
          <a:xfrm>
            <a:off x="7885113" y="134143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3120" name="Line 16"/>
          <p:cNvSpPr>
            <a:spLocks noChangeShapeType="1"/>
          </p:cNvSpPr>
          <p:nvPr/>
        </p:nvSpPr>
        <p:spPr bwMode="auto">
          <a:xfrm>
            <a:off x="6588224" y="1556792"/>
            <a:ext cx="2303463" cy="360363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3121" name="Line 17"/>
          <p:cNvSpPr>
            <a:spLocks noChangeShapeType="1"/>
          </p:cNvSpPr>
          <p:nvPr/>
        </p:nvSpPr>
        <p:spPr bwMode="auto">
          <a:xfrm>
            <a:off x="6588224" y="1556792"/>
            <a:ext cx="503238" cy="720725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3122" name="Line 18"/>
          <p:cNvSpPr>
            <a:spLocks noChangeShapeType="1"/>
          </p:cNvSpPr>
          <p:nvPr/>
        </p:nvSpPr>
        <p:spPr bwMode="auto">
          <a:xfrm flipV="1">
            <a:off x="7092280" y="1916832"/>
            <a:ext cx="1800225" cy="360362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3123" name="Line 19"/>
          <p:cNvSpPr>
            <a:spLocks noChangeShapeType="1"/>
          </p:cNvSpPr>
          <p:nvPr/>
        </p:nvSpPr>
        <p:spPr bwMode="auto">
          <a:xfrm>
            <a:off x="6588224" y="3645024"/>
            <a:ext cx="2159000" cy="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3124" name="Line 20"/>
          <p:cNvSpPr>
            <a:spLocks noChangeShapeType="1"/>
          </p:cNvSpPr>
          <p:nvPr/>
        </p:nvSpPr>
        <p:spPr bwMode="auto">
          <a:xfrm flipV="1">
            <a:off x="6588224" y="3212976"/>
            <a:ext cx="1079500" cy="43180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3125" name="Line 21"/>
          <p:cNvSpPr>
            <a:spLocks noChangeShapeType="1"/>
          </p:cNvSpPr>
          <p:nvPr/>
        </p:nvSpPr>
        <p:spPr bwMode="auto">
          <a:xfrm>
            <a:off x="7668344" y="3212976"/>
            <a:ext cx="1079500" cy="43180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3126" name="Line 22"/>
          <p:cNvSpPr>
            <a:spLocks noChangeShapeType="1"/>
          </p:cNvSpPr>
          <p:nvPr/>
        </p:nvSpPr>
        <p:spPr bwMode="auto">
          <a:xfrm>
            <a:off x="6948264" y="5589240"/>
            <a:ext cx="1584325" cy="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3127" name="Line 23"/>
          <p:cNvSpPr>
            <a:spLocks noChangeShapeType="1"/>
          </p:cNvSpPr>
          <p:nvPr/>
        </p:nvSpPr>
        <p:spPr bwMode="auto">
          <a:xfrm flipV="1">
            <a:off x="6948264" y="4653136"/>
            <a:ext cx="792162" cy="936625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3128" name="Line 24"/>
          <p:cNvSpPr>
            <a:spLocks noChangeShapeType="1"/>
          </p:cNvSpPr>
          <p:nvPr/>
        </p:nvSpPr>
        <p:spPr bwMode="auto">
          <a:xfrm>
            <a:off x="7740352" y="4653136"/>
            <a:ext cx="792163" cy="936625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971600" y="188640"/>
            <a:ext cx="728757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egoe Script" pitchFamily="34" charset="0"/>
              </a:rPr>
              <a:t>Виды треугольников</a:t>
            </a:r>
            <a:endParaRPr lang="ru-RU" sz="4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egoe Scrip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03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03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03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303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303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303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800"/>
                            </p:stCondLst>
                            <p:childTnLst>
                              <p:par>
                                <p:cTn id="3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303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303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303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840"/>
                            </p:stCondLst>
                            <p:childTnLst>
                              <p:par>
                                <p:cTn id="4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303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303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303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440"/>
                            </p:stCondLst>
                            <p:childTnLst>
                              <p:par>
                                <p:cTn id="5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303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303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303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320"/>
                            </p:stCondLst>
                            <p:childTnLst>
                              <p:par>
                                <p:cTn id="5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303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303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303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400"/>
                            </p:stCondLst>
                            <p:childTnLst>
                              <p:par>
                                <p:cTn id="6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303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303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303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6040"/>
                            </p:stCondLst>
                            <p:childTnLst>
                              <p:par>
                                <p:cTn id="6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303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303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303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6080"/>
                            </p:stCondLst>
                            <p:childTnLst>
                              <p:par>
                                <p:cTn id="7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6" dur="80"/>
                                        <p:tgtEl>
                                          <p:spTgt spid="303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7" dur="80"/>
                                        <p:tgtEl>
                                          <p:spTgt spid="303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80"/>
                                        <p:tgtEl>
                                          <p:spTgt spid="303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6960"/>
                            </p:stCondLst>
                            <p:childTnLst>
                              <p:par>
                                <p:cTn id="8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2" dur="80"/>
                                        <p:tgtEl>
                                          <p:spTgt spid="3031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3" dur="80"/>
                                        <p:tgtEl>
                                          <p:spTgt spid="3031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80"/>
                                        <p:tgtEl>
                                          <p:spTgt spid="3031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7760"/>
                            </p:stCondLst>
                            <p:childTnLst>
                              <p:par>
                                <p:cTn id="8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8" dur="80"/>
                                        <p:tgtEl>
                                          <p:spTgt spid="3031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9" dur="80"/>
                                        <p:tgtEl>
                                          <p:spTgt spid="3031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80"/>
                                        <p:tgtEl>
                                          <p:spTgt spid="3031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3107" grpId="0" build="p"/>
      <p:bldP spid="303120" grpId="0" animBg="1"/>
      <p:bldP spid="303121" grpId="0" animBg="1"/>
      <p:bldP spid="303122" grpId="0" animBg="1"/>
      <p:bldP spid="303123" grpId="0" animBg="1"/>
      <p:bldP spid="303124" grpId="0" animBg="1"/>
      <p:bldP spid="303125" grpId="0" animBg="1"/>
      <p:bldP spid="303126" grpId="0" animBg="1"/>
      <p:bldP spid="303127" grpId="0" animBg="1"/>
      <p:bldP spid="303128" grpId="0" animBg="1"/>
    </p:bldLst>
  </p:timing>
</p:sld>
</file>

<file path=ppt/theme/theme1.xml><?xml version="1.0" encoding="utf-8"?>
<a:theme xmlns:a="http://schemas.openxmlformats.org/drawingml/2006/main" name="Тема1треу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Тема1треу</Template>
  <TotalTime>188</TotalTime>
  <Words>361</Words>
  <Application>Microsoft Office PowerPoint</Application>
  <PresentationFormat>Экран (4:3)</PresentationFormat>
  <Paragraphs>140</Paragraphs>
  <Slides>20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Тема1треу</vt:lpstr>
      <vt:lpstr>Слайд 1</vt:lpstr>
      <vt:lpstr>ЦЕЛИ:</vt:lpstr>
      <vt:lpstr>Логическая задача.</vt:lpstr>
      <vt:lpstr>ПРЯМОУГОЛЬНЫЙ ТРЕУГОЛЬНИК</vt:lpstr>
      <vt:lpstr>ОСТРОУГОЛЬНЫЙ ТРЕУГОЛЬНИК</vt:lpstr>
      <vt:lpstr>ТУПОУГОЛЬНЫЙ ТРЕУГОЛЬНИК</vt:lpstr>
      <vt:lpstr>Найди остроугольные трегольники</vt:lpstr>
      <vt:lpstr>Слайд 8</vt:lpstr>
      <vt:lpstr>Слайд 9</vt:lpstr>
      <vt:lpstr>Слайд 10</vt:lpstr>
      <vt:lpstr>Слайд 11</vt:lpstr>
      <vt:lpstr>Слайд 12</vt:lpstr>
      <vt:lpstr>Слайд 13</vt:lpstr>
      <vt:lpstr>Задача:</vt:lpstr>
      <vt:lpstr>Проверь.</vt:lpstr>
      <vt:lpstr>Назови виды треугольников  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Преподаватель</dc:creator>
  <cp:lastModifiedBy>Преподаватель</cp:lastModifiedBy>
  <cp:revision>21</cp:revision>
  <dcterms:created xsi:type="dcterms:W3CDTF">2013-01-30T18:13:28Z</dcterms:created>
  <dcterms:modified xsi:type="dcterms:W3CDTF">2013-05-29T22:12:58Z</dcterms:modified>
</cp:coreProperties>
</file>