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300" r:id="rId4"/>
    <p:sldId id="309" r:id="rId5"/>
    <p:sldId id="294" r:id="rId6"/>
    <p:sldId id="280" r:id="rId7"/>
    <p:sldId id="308" r:id="rId8"/>
    <p:sldId id="299" r:id="rId9"/>
    <p:sldId id="283" r:id="rId10"/>
    <p:sldId id="284" r:id="rId11"/>
    <p:sldId id="278" r:id="rId12"/>
    <p:sldId id="277" r:id="rId13"/>
    <p:sldId id="288" r:id="rId14"/>
    <p:sldId id="290" r:id="rId15"/>
    <p:sldId id="291" r:id="rId16"/>
    <p:sldId id="289" r:id="rId17"/>
    <p:sldId id="293" r:id="rId18"/>
    <p:sldId id="292" r:id="rId19"/>
    <p:sldId id="296" r:id="rId20"/>
    <p:sldId id="282" r:id="rId21"/>
    <p:sldId id="307" r:id="rId22"/>
    <p:sldId id="298" r:id="rId23"/>
    <p:sldId id="295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00FF"/>
    <a:srgbClr val="FF0000"/>
    <a:srgbClr val="00CC00"/>
    <a:srgbClr val="00FFCC"/>
    <a:srgbClr val="D3C2DC"/>
    <a:srgbClr val="FEB0A0"/>
    <a:srgbClr val="FAC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0" autoAdjust="0"/>
    <p:restoredTop sz="94660"/>
  </p:normalViewPr>
  <p:slideViewPr>
    <p:cSldViewPr>
      <p:cViewPr varScale="1">
        <p:scale>
          <a:sx n="74" d="100"/>
          <a:sy n="74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NUL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6.wmf"/><Relationship Id="rId5" Type="http://schemas.openxmlformats.org/officeDocument/2006/relationships/image" Target="NULL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NULL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0.wmf"/><Relationship Id="rId7" Type="http://schemas.openxmlformats.org/officeDocument/2006/relationships/image" Target="../media/image23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NULL"/><Relationship Id="rId9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5.wmf"/><Relationship Id="rId1" Type="http://schemas.openxmlformats.org/officeDocument/2006/relationships/image" Target="../media/image26.wmf"/><Relationship Id="rId5" Type="http://schemas.openxmlformats.org/officeDocument/2006/relationships/image" Target="../media/image28.wmf"/><Relationship Id="rId4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9DB057F-5751-4D76-8A89-97559607CB00}" type="datetimeFigureOut">
              <a:rPr lang="ru-RU"/>
              <a:pPr>
                <a:defRPr/>
              </a:pPr>
              <a:t>26.03.2020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69E0034-A063-4F8E-9676-55ECD46E44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839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104D14-DDFD-4AF5-8912-6231FE796AE1}" type="slidenum">
              <a:rPr lang="ru-RU" smtClean="0"/>
              <a:pPr/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305769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90431C-5693-42B9-A6E0-0E54914E4E29}" type="slidenum">
              <a:rPr lang="ru-RU" smtClean="0"/>
              <a:pPr/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895044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B58CB0-142D-4A22-BAAA-EF2EE5D65060}" type="slidenum">
              <a:rPr lang="ru-RU" smtClean="0"/>
              <a:pPr/>
              <a:t>20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52114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7D3A4-A92C-4F57-9440-B4DB080D8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1DAF2-E458-4BE7-B3E6-151EFECAC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DF6D0-F283-4599-8A06-D7F38D0B8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45DC3-D3A0-4EC0-AEDF-7C37B14AED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0CBC4-A7F6-42EF-A601-B2AB8963A0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ECA5A-BC07-4D25-8448-E385F8216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4666E-7E62-444C-A8FF-09C1D6F4F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6BC68-BC46-461F-9889-338AE9021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6B9E9-B79F-42DA-9432-1D2B8978C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6F5D1-046E-4F33-9557-D02B1548F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AC8B6-F87E-4BC7-BCB3-E3C82951A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72171-F26B-4DAE-BF10-0D8B719C5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FDA91-A825-4E68-AADB-56A7B9980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90A1720-3594-4D0C-8F3A-CB74C4E41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17.xml"/><Relationship Id="rId7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2.xml"/><Relationship Id="rId5" Type="http://schemas.openxmlformats.org/officeDocument/2006/relationships/slide" Target="slide16.xml"/><Relationship Id="rId4" Type="http://schemas.openxmlformats.org/officeDocument/2006/relationships/slide" Target="slide18.xml"/><Relationship Id="rId9" Type="http://schemas.openxmlformats.org/officeDocument/2006/relationships/slide" Target="slide1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9.wmf"/><Relationship Id="rId12" Type="http://schemas.openxmlformats.org/officeDocument/2006/relationships/slide" Target="slide1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6" Type="http://schemas.openxmlformats.org/officeDocument/2006/relationships/slide" Target="slide1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6.wmf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slide" Target="slide11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slide" Target="slide11.xml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11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oleObject" Target="../embeddings/oleObject24.bin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11" Type="http://schemas.openxmlformats.org/officeDocument/2006/relationships/image" Target="../media/image28.wmf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pultus.ucoz.ru/publ/ehto_interesno/zhzl/20" TargetMode="External"/><Relationship Id="rId2" Type="http://schemas.openxmlformats.org/officeDocument/2006/relationships/hyperlink" Target="http://fordclub.by/forum/index.php?topic=8782.1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900igr.net/kartinki/fizika/Rychagi-v-bytu/018-Ravnovesie-rychaga.html" TargetMode="External"/><Relationship Id="rId4" Type="http://schemas.openxmlformats.org/officeDocument/2006/relationships/hyperlink" Target="http://clubs.ya.ru/4611686018427420342/replies.xml?item_no=7264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package" Target="../embeddings/_________Microsoft_Word1.docx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124200" y="4267200"/>
            <a:ext cx="2971800" cy="5334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ru-RU" sz="5400" smtClean="0">
                <a:solidFill>
                  <a:srgbClr val="C41E75"/>
                </a:solidFill>
                <a:latin typeface="Times New Roman" pitchFamily="18" charset="0"/>
              </a:rPr>
              <a:t>7 класс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ru-RU" sz="5400" smtClean="0">
              <a:solidFill>
                <a:srgbClr val="BBA627"/>
              </a:solidFill>
              <a:latin typeface="Times New Roman" pitchFamily="18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ru-RU" smtClean="0"/>
          </a:p>
        </p:txBody>
      </p:sp>
      <p:pic>
        <p:nvPicPr>
          <p:cNvPr id="2051" name="Picture 7" descr="800px-Palanca-ejemp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125" y="117475"/>
            <a:ext cx="823595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WordArt 8"/>
          <p:cNvSpPr>
            <a:spLocks noChangeArrowheads="1" noChangeShapeType="1" noTextEdit="1"/>
          </p:cNvSpPr>
          <p:nvPr/>
        </p:nvSpPr>
        <p:spPr bwMode="auto">
          <a:xfrm>
            <a:off x="3200400" y="609600"/>
            <a:ext cx="5257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Момент силы</a:t>
            </a:r>
          </a:p>
        </p:txBody>
      </p:sp>
      <p:sp>
        <p:nvSpPr>
          <p:cNvPr id="2053" name="Text Box 9"/>
          <p:cNvSpPr txBox="1">
            <a:spLocks noChangeArrowheads="1"/>
          </p:cNvSpPr>
          <p:nvPr/>
        </p:nvSpPr>
        <p:spPr bwMode="auto">
          <a:xfrm>
            <a:off x="6308725" y="581025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№5. Момент силы </a:t>
            </a:r>
            <a:r>
              <a:rPr lang="en-US" sz="2800"/>
              <a:t>F</a:t>
            </a:r>
            <a:r>
              <a:rPr lang="en-US" sz="1800"/>
              <a:t>1</a:t>
            </a:r>
            <a:r>
              <a:rPr lang="ru-RU" sz="2800"/>
              <a:t> равен 1 Нм. На каком расстоянии справа от оси вращения нужно прикрепить груз  весом 4Н, чтобы рычаг находился в равновесии?</a:t>
            </a: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1600200" y="2209800"/>
            <a:ext cx="57150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AutoShape 6"/>
          <p:cNvSpPr>
            <a:spLocks noChangeArrowheads="1"/>
          </p:cNvSpPr>
          <p:nvPr/>
        </p:nvSpPr>
        <p:spPr bwMode="auto">
          <a:xfrm>
            <a:off x="3581400" y="2362200"/>
            <a:ext cx="3048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Line 8"/>
          <p:cNvSpPr>
            <a:spLocks noChangeShapeType="1"/>
          </p:cNvSpPr>
          <p:nvPr/>
        </p:nvSpPr>
        <p:spPr bwMode="auto">
          <a:xfrm>
            <a:off x="1600200" y="2209800"/>
            <a:ext cx="0" cy="1828800"/>
          </a:xfrm>
          <a:prstGeom prst="line">
            <a:avLst/>
          </a:prstGeom>
          <a:noFill/>
          <a:ln w="57150">
            <a:solidFill>
              <a:srgbClr val="C41E75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0" name="AutoShape 9"/>
          <p:cNvSpPr>
            <a:spLocks noChangeArrowheads="1"/>
          </p:cNvSpPr>
          <p:nvPr/>
        </p:nvSpPr>
        <p:spPr bwMode="auto">
          <a:xfrm>
            <a:off x="5638800" y="3048000"/>
            <a:ext cx="1143000" cy="6096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4 H</a:t>
            </a:r>
            <a:endParaRPr lang="ru-RU" sz="2800"/>
          </a:p>
        </p:txBody>
      </p:sp>
      <p:sp>
        <p:nvSpPr>
          <p:cNvPr id="11271" name="Line 10"/>
          <p:cNvSpPr>
            <a:spLocks noChangeShapeType="1"/>
          </p:cNvSpPr>
          <p:nvPr/>
        </p:nvSpPr>
        <p:spPr bwMode="auto">
          <a:xfrm flipV="1">
            <a:off x="6172200" y="22098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1371600" y="4181475"/>
            <a:ext cx="496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F</a:t>
            </a:r>
            <a:r>
              <a:rPr lang="en-US" sz="1800"/>
              <a:t>1</a:t>
            </a:r>
            <a:endParaRPr lang="ru-RU" sz="1800"/>
          </a:p>
        </p:txBody>
      </p:sp>
      <p:sp>
        <p:nvSpPr>
          <p:cNvPr id="11273" name="Line 13"/>
          <p:cNvSpPr>
            <a:spLocks noChangeShapeType="1"/>
          </p:cNvSpPr>
          <p:nvPr/>
        </p:nvSpPr>
        <p:spPr bwMode="auto">
          <a:xfrm>
            <a:off x="14478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2498725" y="4410075"/>
            <a:ext cx="2181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33CC"/>
                </a:solidFill>
              </a:rPr>
              <a:t>Ответ: 25 см.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810000" y="30480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A8F6B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4</a:t>
            </a:r>
          </a:p>
        </p:txBody>
      </p:sp>
      <p:sp>
        <p:nvSpPr>
          <p:cNvPr id="12291" name="AutoShape 2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810000" y="42672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D3C2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6</a:t>
            </a:r>
          </a:p>
        </p:txBody>
      </p:sp>
      <p:sp>
        <p:nvSpPr>
          <p:cNvPr id="12292" name="AutoShap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876800" y="36576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AAEBF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7</a:t>
            </a:r>
          </a:p>
        </p:txBody>
      </p:sp>
      <p:sp>
        <p:nvSpPr>
          <p:cNvPr id="12293" name="AutoShape 2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743200" y="36576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F27AE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5</a:t>
            </a:r>
          </a:p>
        </p:txBody>
      </p:sp>
      <p:sp>
        <p:nvSpPr>
          <p:cNvPr id="12294" name="AutoShape 2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743200" y="24384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FAFD7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1</a:t>
            </a:r>
          </a:p>
        </p:txBody>
      </p:sp>
      <p:sp>
        <p:nvSpPr>
          <p:cNvPr id="12295" name="AutoShape 2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876800" y="24384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FEB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3</a:t>
            </a:r>
          </a:p>
        </p:txBody>
      </p:sp>
      <p:sp>
        <p:nvSpPr>
          <p:cNvPr id="12296" name="AutoShape 25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3810000" y="1828800"/>
            <a:ext cx="1447800" cy="1219200"/>
          </a:xfrm>
          <a:prstGeom prst="hexagon">
            <a:avLst>
              <a:gd name="adj" fmla="val 29688"/>
              <a:gd name="vf" fmla="val 115470"/>
            </a:avLst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2</a:t>
            </a:r>
          </a:p>
        </p:txBody>
      </p:sp>
      <p:sp>
        <p:nvSpPr>
          <p:cNvPr id="12297" name="Rectangle 2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Проверим свои знания</a:t>
            </a:r>
          </a:p>
        </p:txBody>
      </p:sp>
      <p:sp>
        <p:nvSpPr>
          <p:cNvPr id="12298" name="Text Box 35"/>
          <p:cNvSpPr txBox="1">
            <a:spLocks noChangeArrowheads="1"/>
          </p:cNvSpPr>
          <p:nvPr/>
        </p:nvSpPr>
        <p:spPr bwMode="auto">
          <a:xfrm>
            <a:off x="2133600" y="1143000"/>
            <a:ext cx="4568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/>
              <a:t>Мозаика «Момент силы»</a:t>
            </a:r>
          </a:p>
        </p:txBody>
      </p:sp>
      <p:sp>
        <p:nvSpPr>
          <p:cNvPr id="12299" name="AutoShape 36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7696200" y="5638800"/>
            <a:ext cx="990600" cy="457200"/>
          </a:xfrm>
          <a:prstGeom prst="curvedDownArrow">
            <a:avLst>
              <a:gd name="adj1" fmla="val 43333"/>
              <a:gd name="adj2" fmla="val 8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2971800" y="0"/>
            <a:ext cx="3200400" cy="8382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№1</a:t>
            </a:r>
          </a:p>
        </p:txBody>
      </p:sp>
      <p:graphicFrame>
        <p:nvGraphicFramePr>
          <p:cNvPr id="13315" name="Rectangle 26"/>
          <p:cNvGraphicFramePr>
            <a:graphicFrameLocks noGrp="1"/>
          </p:cNvGraphicFramePr>
          <p:nvPr>
            <p:ph sz="quarter" idx="1"/>
          </p:nvPr>
        </p:nvGraphicFramePr>
        <p:xfrm>
          <a:off x="836613" y="1600200"/>
          <a:ext cx="3279775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Формула" r:id="rId3" imgW="0" imgH="0" progId="Equation.3">
                  <p:embed/>
                </p:oleObj>
              </mc:Choice>
              <mc:Fallback>
                <p:oleObj name="Формула" r:id="rId3" imgW="0" imgH="0" progId="Equation.3">
                  <p:embed/>
                  <p:pic>
                    <p:nvPicPr>
                      <p:cNvPr id="0" name="Rectangle 26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1600200"/>
                        <a:ext cx="3279775" cy="218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2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95400" y="2514600"/>
          <a:ext cx="2057400" cy="163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Формула" r:id="rId4" imgW="495085" imgH="393529" progId="Equation.3">
                  <p:embed/>
                </p:oleObj>
              </mc:Choice>
              <mc:Fallback>
                <p:oleObj name="Формула" r:id="rId4" imgW="495085" imgH="39352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057400" cy="163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715000" y="2667000"/>
          <a:ext cx="1905000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Формула" r:id="rId6" imgW="533169" imgH="431613" progId="Equation.3">
                  <p:embed/>
                </p:oleObj>
              </mc:Choice>
              <mc:Fallback>
                <p:oleObj name="Формула" r:id="rId6" imgW="533169" imgH="431613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67000"/>
                        <a:ext cx="1905000" cy="154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21"/>
          <p:cNvSpPr txBox="1">
            <a:spLocks noChangeArrowheads="1"/>
          </p:cNvSpPr>
          <p:nvPr/>
        </p:nvSpPr>
        <p:spPr bwMode="auto">
          <a:xfrm>
            <a:off x="381000" y="1066800"/>
            <a:ext cx="815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600"/>
              <a:t>По какой формуле определяется момент силы?</a:t>
            </a:r>
          </a:p>
        </p:txBody>
      </p:sp>
      <p:graphicFrame>
        <p:nvGraphicFramePr>
          <p:cNvPr id="13319" name="Object 34"/>
          <p:cNvGraphicFramePr>
            <a:graphicFrameLocks noChangeAspect="1"/>
          </p:cNvGraphicFramePr>
          <p:nvPr/>
        </p:nvGraphicFramePr>
        <p:xfrm>
          <a:off x="1219200" y="46482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Формула" r:id="rId8" imgW="647419" imgH="177723" progId="Equation.3">
                  <p:embed/>
                </p:oleObj>
              </mc:Choice>
              <mc:Fallback>
                <p:oleObj name="Формула" r:id="rId8" imgW="647419" imgH="177723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281940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3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715000" y="4495800"/>
          <a:ext cx="236378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Формула" r:id="rId10" imgW="583693" imgH="177646" progId="Equation.3">
                  <p:embed/>
                </p:oleObj>
              </mc:Choice>
              <mc:Fallback>
                <p:oleObj name="Формула" r:id="rId10" imgW="583693" imgH="177646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495800"/>
                        <a:ext cx="2363788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8" name="AutoShape 38"/>
          <p:cNvSpPr>
            <a:spLocks noChangeArrowheads="1"/>
          </p:cNvSpPr>
          <p:nvPr/>
        </p:nvSpPr>
        <p:spPr bwMode="auto">
          <a:xfrm>
            <a:off x="685800" y="31242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40" name="AutoShape 40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5181600" y="46482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41" name="AutoShape 41"/>
          <p:cNvSpPr>
            <a:spLocks noChangeArrowheads="1"/>
          </p:cNvSpPr>
          <p:nvPr/>
        </p:nvSpPr>
        <p:spPr bwMode="auto">
          <a:xfrm>
            <a:off x="5105400" y="32004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42" name="AutoShape 42"/>
          <p:cNvSpPr>
            <a:spLocks noChangeArrowheads="1"/>
          </p:cNvSpPr>
          <p:nvPr/>
        </p:nvSpPr>
        <p:spPr bwMode="auto">
          <a:xfrm>
            <a:off x="685800" y="48006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3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56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56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4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6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4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56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3000" fill="hold"/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40"/>
                  </p:tgtEl>
                </p:cond>
              </p:nextCondLst>
            </p:seq>
          </p:childTnLst>
        </p:cTn>
      </p:par>
    </p:tnLst>
    <p:bldLst>
      <p:bldP spid="256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Grp="1" noChangeArrowheads="1"/>
          </p:cNvSpPr>
          <p:nvPr>
            <p:ph type="title" sz="quarter"/>
          </p:nvPr>
        </p:nvSpPr>
        <p:spPr>
          <a:xfrm>
            <a:off x="3200400" y="0"/>
            <a:ext cx="2743200" cy="8382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№2  </a:t>
            </a:r>
          </a:p>
        </p:txBody>
      </p:sp>
      <p:graphicFrame>
        <p:nvGraphicFramePr>
          <p:cNvPr id="14339" name="Object 2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752600" y="2057400"/>
          <a:ext cx="862013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Формула" r:id="rId3" imgW="203112" imgH="393529" progId="Equation.3">
                  <p:embed/>
                </p:oleObj>
              </mc:Choice>
              <mc:Fallback>
                <p:oleObj name="Формула" r:id="rId3" imgW="203112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57400"/>
                        <a:ext cx="862013" cy="167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2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858000" y="1905000"/>
          <a:ext cx="822325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Формула" r:id="rId5" imgW="203112" imgH="393529" progId="Equation.3">
                  <p:embed/>
                </p:oleObj>
              </mc:Choice>
              <mc:Fallback>
                <p:oleObj name="Формула" r:id="rId5" imgW="203112" imgH="39352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905000"/>
                        <a:ext cx="822325" cy="159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2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676400" y="4419600"/>
          <a:ext cx="15240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Формула" r:id="rId7" imgW="368140" imgH="177723" progId="Equation.3">
                  <p:embed/>
                </p:oleObj>
              </mc:Choice>
              <mc:Fallback>
                <p:oleObj name="Формула" r:id="rId7" imgW="368140" imgH="177723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19600"/>
                        <a:ext cx="15240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4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2584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Формула" r:id="rId9" imgW="114151" imgH="215619" progId="Equation.3">
                  <p:embed/>
                </p:oleObj>
              </mc:Choice>
              <mc:Fallback>
                <p:oleObj name="Формула" r:id="rId9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844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Rectangle 7"/>
          <p:cNvGraphicFramePr>
            <a:graphicFrameLocks noGrp="1"/>
          </p:cNvGraphicFramePr>
          <p:nvPr>
            <p:ph sz="quarter" idx="4294967295"/>
          </p:nvPr>
        </p:nvGraphicFramePr>
        <p:xfrm>
          <a:off x="5864225" y="1600200"/>
          <a:ext cx="3279775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Формула" r:id="rId11" imgW="0" imgH="0" progId="Equation.3">
                  <p:embed/>
                </p:oleObj>
              </mc:Choice>
              <mc:Fallback>
                <p:oleObj name="Формула" r:id="rId11" imgW="0" imgH="0" progId="Equation.3">
                  <p:embed/>
                  <p:pic>
                    <p:nvPicPr>
                      <p:cNvPr id="0" name="Rectangle 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225" y="1600200"/>
                        <a:ext cx="3279775" cy="218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Rectangle 10"/>
          <p:cNvGraphicFramePr>
            <a:graphicFrameLocks noGrp="1"/>
          </p:cNvGraphicFramePr>
          <p:nvPr>
            <p:ph sz="quarter" idx="4294967295"/>
          </p:nvPr>
        </p:nvGraphicFramePr>
        <p:xfrm>
          <a:off x="0" y="3938588"/>
          <a:ext cx="3281363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Формула" r:id="rId12" imgW="0" imgH="0" progId="Equation.3">
                  <p:embed/>
                </p:oleObj>
              </mc:Choice>
              <mc:Fallback>
                <p:oleObj name="Формула" r:id="rId12" imgW="0" imgH="0" progId="Equation.3">
                  <p:embed/>
                  <p:pic>
                    <p:nvPicPr>
                      <p:cNvPr id="0" name="Rectangle 10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938588"/>
                        <a:ext cx="3281363" cy="218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21"/>
          <p:cNvSpPr txBox="1">
            <a:spLocks noChangeArrowheads="1"/>
          </p:cNvSpPr>
          <p:nvPr/>
        </p:nvSpPr>
        <p:spPr bwMode="auto">
          <a:xfrm>
            <a:off x="0" y="1339850"/>
            <a:ext cx="8840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/>
              <a:t>В каких единицах измеряется момент силы?</a:t>
            </a:r>
          </a:p>
        </p:txBody>
      </p:sp>
      <p:graphicFrame>
        <p:nvGraphicFramePr>
          <p:cNvPr id="14346" name="Rectangle 29"/>
          <p:cNvGraphicFramePr>
            <a:graphicFrameLocks noGrp="1"/>
          </p:cNvGraphicFramePr>
          <p:nvPr>
            <p:ph sz="quarter" idx="4"/>
          </p:nvPr>
        </p:nvGraphicFramePr>
        <p:xfrm>
          <a:off x="5026025" y="3938588"/>
          <a:ext cx="3281363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Формула" r:id="rId13" imgW="0" imgH="0" progId="Equation.3">
                  <p:embed/>
                </p:oleObj>
              </mc:Choice>
              <mc:Fallback>
                <p:oleObj name="Формула" r:id="rId13" imgW="0" imgH="0" progId="Equation.3">
                  <p:embed/>
                  <p:pic>
                    <p:nvPicPr>
                      <p:cNvPr id="0" name="Rectangle 29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025" y="3938588"/>
                        <a:ext cx="3281363" cy="218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31"/>
          <p:cNvGraphicFramePr>
            <a:graphicFrameLocks noChangeAspect="1"/>
          </p:cNvGraphicFramePr>
          <p:nvPr/>
        </p:nvGraphicFramePr>
        <p:xfrm>
          <a:off x="7010400" y="4267200"/>
          <a:ext cx="7620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Формула" r:id="rId14" imgW="177492" imgH="164814" progId="Equation.3">
                  <p:embed/>
                </p:oleObj>
              </mc:Choice>
              <mc:Fallback>
                <p:oleObj name="Формула" r:id="rId14" imgW="177492" imgH="164814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267200"/>
                        <a:ext cx="7620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4" name="AutoShape 32"/>
          <p:cNvSpPr>
            <a:spLocks noChangeArrowheads="1"/>
          </p:cNvSpPr>
          <p:nvPr/>
        </p:nvSpPr>
        <p:spPr bwMode="auto">
          <a:xfrm>
            <a:off x="1066800" y="27432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85" name="AutoShape 33"/>
          <p:cNvSpPr>
            <a:spLocks noChangeArrowheads="1"/>
          </p:cNvSpPr>
          <p:nvPr/>
        </p:nvSpPr>
        <p:spPr bwMode="auto">
          <a:xfrm>
            <a:off x="6324600" y="44196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86" name="AutoShape 34"/>
          <p:cNvSpPr>
            <a:spLocks noChangeArrowheads="1"/>
          </p:cNvSpPr>
          <p:nvPr/>
        </p:nvSpPr>
        <p:spPr bwMode="auto">
          <a:xfrm>
            <a:off x="6248400" y="25908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AutoShape 35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990600" y="45720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8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9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8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9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8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№3</a:t>
            </a:r>
          </a:p>
        </p:txBody>
      </p:sp>
      <p:graphicFrame>
        <p:nvGraphicFramePr>
          <p:cNvPr id="15363" name="Rectangle 13"/>
          <p:cNvGraphicFramePr>
            <a:graphicFrameLocks noGrp="1"/>
          </p:cNvGraphicFramePr>
          <p:nvPr>
            <p:ph sz="half" idx="1"/>
          </p:nvPr>
        </p:nvGraphicFramePr>
        <p:xfrm>
          <a:off x="457200" y="2516188"/>
          <a:ext cx="40386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Формула" r:id="rId3" imgW="0" imgH="0" progId="Equation.3">
                  <p:embed/>
                </p:oleObj>
              </mc:Choice>
              <mc:Fallback>
                <p:oleObj name="Формула" r:id="rId3" imgW="0" imgH="0" progId="Equation.3">
                  <p:embed/>
                  <p:pic>
                    <p:nvPicPr>
                      <p:cNvPr id="0" name="Rectangle 13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16188"/>
                        <a:ext cx="4038600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Rectangle 8"/>
          <p:cNvSpPr>
            <a:spLocks noChangeArrowheads="1"/>
          </p:cNvSpPr>
          <p:nvPr/>
        </p:nvSpPr>
        <p:spPr bwMode="auto">
          <a:xfrm>
            <a:off x="1295400" y="2819400"/>
            <a:ext cx="5638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Line 9"/>
          <p:cNvSpPr>
            <a:spLocks noChangeShapeType="1"/>
          </p:cNvSpPr>
          <p:nvPr/>
        </p:nvSpPr>
        <p:spPr bwMode="auto">
          <a:xfrm flipV="1">
            <a:off x="3276600" y="23622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6" name="Line 10"/>
          <p:cNvSpPr>
            <a:spLocks noChangeShapeType="1"/>
          </p:cNvSpPr>
          <p:nvPr/>
        </p:nvSpPr>
        <p:spPr bwMode="auto">
          <a:xfrm>
            <a:off x="2819400" y="23622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7" name="Line 12"/>
          <p:cNvSpPr>
            <a:spLocks noChangeShapeType="1"/>
          </p:cNvSpPr>
          <p:nvPr/>
        </p:nvSpPr>
        <p:spPr bwMode="auto">
          <a:xfrm>
            <a:off x="6934200" y="2819400"/>
            <a:ext cx="0" cy="1371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5368" name="Object 15"/>
          <p:cNvGraphicFramePr>
            <a:graphicFrameLocks noGrp="1" noChangeAspect="1"/>
          </p:cNvGraphicFramePr>
          <p:nvPr>
            <p:ph sz="half" idx="2"/>
          </p:nvPr>
        </p:nvGraphicFramePr>
        <p:xfrm>
          <a:off x="7086600" y="3124200"/>
          <a:ext cx="63976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Формула" r:id="rId4" imgW="164885" imgH="215619" progId="Equation.3">
                  <p:embed/>
                </p:oleObj>
              </mc:Choice>
              <mc:Fallback>
                <p:oleObj name="Формула" r:id="rId4" imgW="164885" imgH="21561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124200"/>
                        <a:ext cx="639763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Text Box 18"/>
          <p:cNvSpPr txBox="1">
            <a:spLocks noChangeArrowheads="1"/>
          </p:cNvSpPr>
          <p:nvPr/>
        </p:nvSpPr>
        <p:spPr bwMode="auto">
          <a:xfrm>
            <a:off x="3048000" y="28194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О</a:t>
            </a:r>
          </a:p>
        </p:txBody>
      </p:sp>
      <p:sp>
        <p:nvSpPr>
          <p:cNvPr id="15370" name="Text Box 19"/>
          <p:cNvSpPr txBox="1">
            <a:spLocks noChangeArrowheads="1"/>
          </p:cNvSpPr>
          <p:nvPr/>
        </p:nvSpPr>
        <p:spPr bwMode="auto">
          <a:xfrm>
            <a:off x="304800" y="9906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Каким образом двигается рычаг под действием силы?</a:t>
            </a:r>
          </a:p>
        </p:txBody>
      </p:sp>
      <p:sp>
        <p:nvSpPr>
          <p:cNvPr id="51220" name="AutoShape 20"/>
          <p:cNvSpPr>
            <a:spLocks noChangeArrowheads="1"/>
          </p:cNvSpPr>
          <p:nvPr/>
        </p:nvSpPr>
        <p:spPr bwMode="auto">
          <a:xfrm>
            <a:off x="990600" y="46482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AutoShape 2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90600" y="57150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3" name="AutoShape 23"/>
          <p:cNvSpPr>
            <a:spLocks noChangeArrowheads="1"/>
          </p:cNvSpPr>
          <p:nvPr/>
        </p:nvSpPr>
        <p:spPr bwMode="auto">
          <a:xfrm>
            <a:off x="5029200" y="57150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4" name="AutoShape 24"/>
          <p:cNvSpPr>
            <a:spLocks noChangeArrowheads="1"/>
          </p:cNvSpPr>
          <p:nvPr/>
        </p:nvSpPr>
        <p:spPr bwMode="auto">
          <a:xfrm>
            <a:off x="5029200" y="45720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Text Box 26"/>
          <p:cNvSpPr txBox="1">
            <a:spLocks noChangeArrowheads="1"/>
          </p:cNvSpPr>
          <p:nvPr/>
        </p:nvSpPr>
        <p:spPr bwMode="auto">
          <a:xfrm>
            <a:off x="1752600" y="4510088"/>
            <a:ext cx="873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вниз</a:t>
            </a:r>
          </a:p>
        </p:txBody>
      </p:sp>
      <p:sp>
        <p:nvSpPr>
          <p:cNvPr id="15376" name="Text Box 27"/>
          <p:cNvSpPr txBox="1">
            <a:spLocks noChangeArrowheads="1"/>
          </p:cNvSpPr>
          <p:nvPr/>
        </p:nvSpPr>
        <p:spPr bwMode="auto">
          <a:xfrm>
            <a:off x="1600200" y="5486400"/>
            <a:ext cx="3140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вращается по часовой стрелке</a:t>
            </a:r>
          </a:p>
        </p:txBody>
      </p:sp>
      <p:sp>
        <p:nvSpPr>
          <p:cNvPr id="15377" name="Text Box 28"/>
          <p:cNvSpPr txBox="1">
            <a:spLocks noChangeArrowheads="1"/>
          </p:cNvSpPr>
          <p:nvPr/>
        </p:nvSpPr>
        <p:spPr bwMode="auto">
          <a:xfrm>
            <a:off x="5638800" y="5486400"/>
            <a:ext cx="327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вращается против  часовой стрелки</a:t>
            </a:r>
          </a:p>
        </p:txBody>
      </p:sp>
      <p:sp>
        <p:nvSpPr>
          <p:cNvPr id="15378" name="Text Box 29"/>
          <p:cNvSpPr txBox="1">
            <a:spLocks noChangeArrowheads="1"/>
          </p:cNvSpPr>
          <p:nvPr/>
        </p:nvSpPr>
        <p:spPr bwMode="auto">
          <a:xfrm>
            <a:off x="5699125" y="45862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/>
          </a:p>
        </p:txBody>
      </p:sp>
      <p:sp>
        <p:nvSpPr>
          <p:cNvPr id="15379" name="Text Box 30"/>
          <p:cNvSpPr txBox="1">
            <a:spLocks noChangeArrowheads="1"/>
          </p:cNvSpPr>
          <p:nvPr/>
        </p:nvSpPr>
        <p:spPr bwMode="auto">
          <a:xfrm>
            <a:off x="5791200" y="4495800"/>
            <a:ext cx="122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вправо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1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1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№4</a:t>
            </a: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441325" y="904875"/>
            <a:ext cx="7821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800"/>
              <a:t>Чему равен момент силы, приложенной к рычагу?</a:t>
            </a:r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2057400" y="2209800"/>
            <a:ext cx="5410200" cy="152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Line 9"/>
          <p:cNvSpPr>
            <a:spLocks noChangeShapeType="1"/>
          </p:cNvSpPr>
          <p:nvPr/>
        </p:nvSpPr>
        <p:spPr bwMode="auto">
          <a:xfrm flipV="1">
            <a:off x="4724400" y="2209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0" name="Line 10"/>
          <p:cNvSpPr>
            <a:spLocks noChangeShapeType="1"/>
          </p:cNvSpPr>
          <p:nvPr/>
        </p:nvSpPr>
        <p:spPr bwMode="auto">
          <a:xfrm flipV="1">
            <a:off x="3352800" y="2209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1" name="Line 11"/>
          <p:cNvSpPr>
            <a:spLocks noChangeShapeType="1"/>
          </p:cNvSpPr>
          <p:nvPr/>
        </p:nvSpPr>
        <p:spPr bwMode="auto">
          <a:xfrm flipV="1">
            <a:off x="6019800" y="2209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2" name="AutoShape 12"/>
          <p:cNvSpPr>
            <a:spLocks noChangeArrowheads="1"/>
          </p:cNvSpPr>
          <p:nvPr/>
        </p:nvSpPr>
        <p:spPr bwMode="auto">
          <a:xfrm>
            <a:off x="3200400" y="2362200"/>
            <a:ext cx="304800" cy="5334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>
            <a:off x="2057400" y="1447800"/>
            <a:ext cx="1011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10 см</a:t>
            </a:r>
          </a:p>
        </p:txBody>
      </p:sp>
      <p:sp>
        <p:nvSpPr>
          <p:cNvPr id="16394" name="AutoShape 14"/>
          <p:cNvSpPr>
            <a:spLocks/>
          </p:cNvSpPr>
          <p:nvPr/>
        </p:nvSpPr>
        <p:spPr bwMode="auto">
          <a:xfrm rot="5400000">
            <a:off x="2552700" y="1409700"/>
            <a:ext cx="304800" cy="1295400"/>
          </a:xfrm>
          <a:prstGeom prst="leftBrace">
            <a:avLst>
              <a:gd name="adj1" fmla="val 47222"/>
              <a:gd name="adj2" fmla="val 4652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5" name="Line 15"/>
          <p:cNvSpPr>
            <a:spLocks noChangeShapeType="1"/>
          </p:cNvSpPr>
          <p:nvPr/>
        </p:nvSpPr>
        <p:spPr bwMode="auto">
          <a:xfrm flipV="1">
            <a:off x="6019800" y="1524000"/>
            <a:ext cx="0" cy="6858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240" name="AutoShape 16"/>
          <p:cNvSpPr>
            <a:spLocks noChangeArrowheads="1"/>
          </p:cNvSpPr>
          <p:nvPr/>
        </p:nvSpPr>
        <p:spPr bwMode="auto">
          <a:xfrm>
            <a:off x="685800" y="44196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241" name="AutoShape 17"/>
          <p:cNvSpPr>
            <a:spLocks noChangeArrowheads="1"/>
          </p:cNvSpPr>
          <p:nvPr/>
        </p:nvSpPr>
        <p:spPr bwMode="auto">
          <a:xfrm>
            <a:off x="685800" y="55626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8" name="AutoShape 1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953000" y="54864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243" name="AutoShape 19"/>
          <p:cNvSpPr>
            <a:spLocks noChangeArrowheads="1"/>
          </p:cNvSpPr>
          <p:nvPr/>
        </p:nvSpPr>
        <p:spPr bwMode="auto">
          <a:xfrm>
            <a:off x="4953000" y="44196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0" name="Text Box 20"/>
          <p:cNvSpPr txBox="1">
            <a:spLocks noChangeArrowheads="1"/>
          </p:cNvSpPr>
          <p:nvPr/>
        </p:nvSpPr>
        <p:spPr bwMode="auto">
          <a:xfrm>
            <a:off x="6019800" y="1462088"/>
            <a:ext cx="619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5Н</a:t>
            </a:r>
          </a:p>
        </p:txBody>
      </p:sp>
      <p:sp>
        <p:nvSpPr>
          <p:cNvPr id="16401" name="Text Box 21"/>
          <p:cNvSpPr txBox="1">
            <a:spLocks noChangeArrowheads="1"/>
          </p:cNvSpPr>
          <p:nvPr/>
        </p:nvSpPr>
        <p:spPr bwMode="auto">
          <a:xfrm>
            <a:off x="1431925" y="4410075"/>
            <a:ext cx="1111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50 Нм</a:t>
            </a:r>
          </a:p>
        </p:txBody>
      </p:sp>
      <p:sp>
        <p:nvSpPr>
          <p:cNvPr id="16402" name="Text Box 22"/>
          <p:cNvSpPr txBox="1">
            <a:spLocks noChangeArrowheads="1"/>
          </p:cNvSpPr>
          <p:nvPr/>
        </p:nvSpPr>
        <p:spPr bwMode="auto">
          <a:xfrm>
            <a:off x="1390650" y="5500688"/>
            <a:ext cx="1300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100 Нм</a:t>
            </a:r>
          </a:p>
        </p:txBody>
      </p:sp>
      <p:sp>
        <p:nvSpPr>
          <p:cNvPr id="16403" name="Text Box 23"/>
          <p:cNvSpPr txBox="1">
            <a:spLocks noChangeArrowheads="1"/>
          </p:cNvSpPr>
          <p:nvPr/>
        </p:nvSpPr>
        <p:spPr bwMode="auto">
          <a:xfrm>
            <a:off x="5791200" y="4357688"/>
            <a:ext cx="941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5 Нм</a:t>
            </a:r>
          </a:p>
        </p:txBody>
      </p:sp>
      <p:sp>
        <p:nvSpPr>
          <p:cNvPr id="16404" name="Text Box 24"/>
          <p:cNvSpPr txBox="1">
            <a:spLocks noChangeArrowheads="1"/>
          </p:cNvSpPr>
          <p:nvPr/>
        </p:nvSpPr>
        <p:spPr bwMode="auto">
          <a:xfrm>
            <a:off x="5867400" y="5424488"/>
            <a:ext cx="941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1 Нм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3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620000" cy="8382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№5</a:t>
            </a:r>
          </a:p>
        </p:txBody>
      </p:sp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669925" y="11572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000"/>
          </a:p>
        </p:txBody>
      </p:sp>
      <p:sp>
        <p:nvSpPr>
          <p:cNvPr id="17412" name="Rectangle 9"/>
          <p:cNvSpPr>
            <a:spLocks noChangeArrowheads="1"/>
          </p:cNvSpPr>
          <p:nvPr/>
        </p:nvSpPr>
        <p:spPr bwMode="auto">
          <a:xfrm>
            <a:off x="1447800" y="3657600"/>
            <a:ext cx="6156325" cy="152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36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7413" name="AutoShape 10"/>
          <p:cNvSpPr>
            <a:spLocks noChangeArrowheads="1"/>
          </p:cNvSpPr>
          <p:nvPr/>
        </p:nvSpPr>
        <p:spPr bwMode="auto">
          <a:xfrm>
            <a:off x="4392613" y="3752850"/>
            <a:ext cx="360362" cy="576263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971800" y="3810000"/>
            <a:ext cx="152400" cy="1143000"/>
          </a:xfrm>
          <a:prstGeom prst="downArrow">
            <a:avLst>
              <a:gd name="adj1" fmla="val 50000"/>
              <a:gd name="adj2" fmla="val 168403"/>
            </a:avLst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AutoShape 12"/>
          <p:cNvSpPr>
            <a:spLocks noChangeArrowheads="1"/>
          </p:cNvSpPr>
          <p:nvPr/>
        </p:nvSpPr>
        <p:spPr bwMode="auto">
          <a:xfrm>
            <a:off x="7467600" y="3810000"/>
            <a:ext cx="144463" cy="612775"/>
          </a:xfrm>
          <a:prstGeom prst="downArrow">
            <a:avLst>
              <a:gd name="adj1" fmla="val 50000"/>
              <a:gd name="adj2" fmla="val 106044"/>
            </a:avLst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Text Box 13"/>
          <p:cNvSpPr txBox="1">
            <a:spLocks noChangeArrowheads="1"/>
          </p:cNvSpPr>
          <p:nvPr/>
        </p:nvSpPr>
        <p:spPr bwMode="auto">
          <a:xfrm>
            <a:off x="1828800" y="4191000"/>
            <a:ext cx="11604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F</a:t>
            </a:r>
            <a:r>
              <a:rPr lang="en-US" sz="2000"/>
              <a:t>1=</a:t>
            </a:r>
            <a:r>
              <a:rPr lang="ru-RU" sz="2000"/>
              <a:t> </a:t>
            </a:r>
            <a:r>
              <a:rPr lang="ru-RU" sz="2800"/>
              <a:t>8</a:t>
            </a:r>
            <a:r>
              <a:rPr lang="en-US" sz="2800"/>
              <a:t>H</a:t>
            </a:r>
            <a:endParaRPr lang="ru-RU" sz="2800"/>
          </a:p>
        </p:txBody>
      </p:sp>
      <p:sp>
        <p:nvSpPr>
          <p:cNvPr id="17417" name="Text Box 14"/>
          <p:cNvSpPr txBox="1">
            <a:spLocks noChangeArrowheads="1"/>
          </p:cNvSpPr>
          <p:nvPr/>
        </p:nvSpPr>
        <p:spPr bwMode="auto">
          <a:xfrm>
            <a:off x="7772400" y="4114800"/>
            <a:ext cx="815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F</a:t>
            </a:r>
            <a:r>
              <a:rPr lang="ru-RU" sz="2000">
                <a:solidFill>
                  <a:srgbClr val="FF0000"/>
                </a:solidFill>
              </a:rPr>
              <a:t>3</a:t>
            </a:r>
            <a:r>
              <a:rPr lang="en-US" sz="2800">
                <a:solidFill>
                  <a:srgbClr val="FF0000"/>
                </a:solidFill>
              </a:rPr>
              <a:t>-</a:t>
            </a:r>
            <a:r>
              <a:rPr lang="en-US" sz="3200">
                <a:solidFill>
                  <a:srgbClr val="FF0000"/>
                </a:solidFill>
              </a:rPr>
              <a:t>?</a:t>
            </a:r>
            <a:endParaRPr lang="ru-RU" sz="3200">
              <a:solidFill>
                <a:srgbClr val="FF0000"/>
              </a:solidFill>
            </a:endParaRPr>
          </a:p>
        </p:txBody>
      </p:sp>
      <p:sp>
        <p:nvSpPr>
          <p:cNvPr id="17418" name="Line 15"/>
          <p:cNvSpPr>
            <a:spLocks noChangeShapeType="1"/>
          </p:cNvSpPr>
          <p:nvPr/>
        </p:nvSpPr>
        <p:spPr bwMode="auto">
          <a:xfrm flipV="1">
            <a:off x="30480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9" name="Line 17"/>
          <p:cNvSpPr>
            <a:spLocks noChangeShapeType="1"/>
          </p:cNvSpPr>
          <p:nvPr/>
        </p:nvSpPr>
        <p:spPr bwMode="auto">
          <a:xfrm flipV="1">
            <a:off x="45720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20" name="Line 18"/>
          <p:cNvSpPr>
            <a:spLocks noChangeShapeType="1"/>
          </p:cNvSpPr>
          <p:nvPr/>
        </p:nvSpPr>
        <p:spPr bwMode="auto">
          <a:xfrm flipV="1">
            <a:off x="61722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21" name="Line 19"/>
          <p:cNvSpPr>
            <a:spLocks noChangeShapeType="1"/>
          </p:cNvSpPr>
          <p:nvPr/>
        </p:nvSpPr>
        <p:spPr bwMode="auto">
          <a:xfrm flipV="1">
            <a:off x="38100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22" name="Line 20"/>
          <p:cNvSpPr>
            <a:spLocks noChangeShapeType="1"/>
          </p:cNvSpPr>
          <p:nvPr/>
        </p:nvSpPr>
        <p:spPr bwMode="auto">
          <a:xfrm flipV="1">
            <a:off x="54102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23" name="Line 21"/>
          <p:cNvSpPr>
            <a:spLocks noChangeShapeType="1"/>
          </p:cNvSpPr>
          <p:nvPr/>
        </p:nvSpPr>
        <p:spPr bwMode="auto">
          <a:xfrm flipV="1">
            <a:off x="22098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24" name="Line 22"/>
          <p:cNvSpPr>
            <a:spLocks noChangeShapeType="1"/>
          </p:cNvSpPr>
          <p:nvPr/>
        </p:nvSpPr>
        <p:spPr bwMode="auto">
          <a:xfrm flipV="1">
            <a:off x="6934200" y="3657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25" name="Text Box 23"/>
          <p:cNvSpPr txBox="1">
            <a:spLocks noChangeArrowheads="1"/>
          </p:cNvSpPr>
          <p:nvPr/>
        </p:nvSpPr>
        <p:spPr bwMode="auto">
          <a:xfrm>
            <a:off x="4343400" y="31146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О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304800" y="914400"/>
            <a:ext cx="88392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Какую силу надо приложить к правому концу рычага, чтобы он находился в равновесии?</a:t>
            </a:r>
            <a:r>
              <a:rPr lang="en-US" sz="3600" dirty="0"/>
              <a:t> </a:t>
            </a:r>
            <a:endParaRPr lang="ru-RU" sz="3600" dirty="0"/>
          </a:p>
          <a:p>
            <a:pPr>
              <a:defRPr/>
            </a:pPr>
            <a:r>
              <a:rPr lang="ru-RU" sz="3600" dirty="0"/>
              <a:t>                         </a:t>
            </a:r>
            <a:r>
              <a:rPr lang="en-US" sz="2800" dirty="0"/>
              <a:t>F</a:t>
            </a:r>
            <a:r>
              <a:rPr lang="ru-RU" sz="1800" dirty="0"/>
              <a:t>2</a:t>
            </a:r>
            <a:r>
              <a:rPr lang="en-US" sz="2800" dirty="0"/>
              <a:t>=</a:t>
            </a:r>
            <a:r>
              <a:rPr lang="ru-RU" sz="2800" dirty="0"/>
              <a:t> 4</a:t>
            </a:r>
            <a:r>
              <a:rPr lang="en-US" sz="2800" dirty="0"/>
              <a:t>H</a:t>
            </a:r>
            <a:endParaRPr lang="ru-RU" sz="2800" dirty="0"/>
          </a:p>
          <a:p>
            <a:pPr>
              <a:defRPr/>
            </a:pPr>
            <a:endParaRPr lang="ru-RU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endParaRPr lang="ru-RU" sz="3600" dirty="0"/>
          </a:p>
        </p:txBody>
      </p:sp>
      <p:sp>
        <p:nvSpPr>
          <p:cNvPr id="50201" name="AutoShape 25"/>
          <p:cNvSpPr>
            <a:spLocks noChangeArrowheads="1"/>
          </p:cNvSpPr>
          <p:nvPr/>
        </p:nvSpPr>
        <p:spPr bwMode="auto">
          <a:xfrm>
            <a:off x="381000" y="57912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8" name="AutoShape 2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105400" y="56388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204" name="AutoShape 28"/>
          <p:cNvSpPr>
            <a:spLocks noChangeArrowheads="1"/>
          </p:cNvSpPr>
          <p:nvPr/>
        </p:nvSpPr>
        <p:spPr bwMode="auto">
          <a:xfrm>
            <a:off x="2667000" y="57150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205" name="AutoShape 29"/>
          <p:cNvSpPr>
            <a:spLocks noChangeArrowheads="1"/>
          </p:cNvSpPr>
          <p:nvPr/>
        </p:nvSpPr>
        <p:spPr bwMode="auto">
          <a:xfrm>
            <a:off x="7086600" y="56388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1" name="Text Box 30"/>
          <p:cNvSpPr txBox="1">
            <a:spLocks noChangeArrowheads="1"/>
          </p:cNvSpPr>
          <p:nvPr/>
        </p:nvSpPr>
        <p:spPr bwMode="auto">
          <a:xfrm>
            <a:off x="838200" y="5683250"/>
            <a:ext cx="857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/>
              <a:t>1 Н</a:t>
            </a:r>
          </a:p>
        </p:txBody>
      </p:sp>
      <p:sp>
        <p:nvSpPr>
          <p:cNvPr id="17432" name="Text Box 31"/>
          <p:cNvSpPr txBox="1">
            <a:spLocks noChangeArrowheads="1"/>
          </p:cNvSpPr>
          <p:nvPr/>
        </p:nvSpPr>
        <p:spPr bwMode="auto">
          <a:xfrm>
            <a:off x="3124200" y="5607050"/>
            <a:ext cx="857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/>
              <a:t>2 Н</a:t>
            </a:r>
          </a:p>
        </p:txBody>
      </p:sp>
      <p:sp>
        <p:nvSpPr>
          <p:cNvPr id="17433" name="Text Box 32"/>
          <p:cNvSpPr txBox="1">
            <a:spLocks noChangeArrowheads="1"/>
          </p:cNvSpPr>
          <p:nvPr/>
        </p:nvSpPr>
        <p:spPr bwMode="auto">
          <a:xfrm>
            <a:off x="5546725" y="5530850"/>
            <a:ext cx="86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/>
              <a:t>3 Н</a:t>
            </a:r>
          </a:p>
        </p:txBody>
      </p:sp>
      <p:sp>
        <p:nvSpPr>
          <p:cNvPr id="17434" name="Text Box 33"/>
          <p:cNvSpPr txBox="1">
            <a:spLocks noChangeArrowheads="1"/>
          </p:cNvSpPr>
          <p:nvPr/>
        </p:nvSpPr>
        <p:spPr bwMode="auto">
          <a:xfrm>
            <a:off x="7620000" y="5562600"/>
            <a:ext cx="86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/>
              <a:t>4 Н</a:t>
            </a:r>
          </a:p>
        </p:txBody>
      </p:sp>
      <p:sp>
        <p:nvSpPr>
          <p:cNvPr id="17435" name="AutoShape 11"/>
          <p:cNvSpPr>
            <a:spLocks noChangeArrowheads="1"/>
          </p:cNvSpPr>
          <p:nvPr/>
        </p:nvSpPr>
        <p:spPr bwMode="auto">
          <a:xfrm flipV="1">
            <a:off x="3733800" y="2971800"/>
            <a:ext cx="152400" cy="685800"/>
          </a:xfrm>
          <a:prstGeom prst="downArrow">
            <a:avLst>
              <a:gd name="adj1" fmla="val 50000"/>
              <a:gd name="adj2" fmla="val 168396"/>
            </a:avLst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0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0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0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5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1676400" y="76200"/>
            <a:ext cx="5791200" cy="6858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№6</a:t>
            </a:r>
          </a:p>
        </p:txBody>
      </p:sp>
      <p:graphicFrame>
        <p:nvGraphicFramePr>
          <p:cNvPr id="18435" name="Object 2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352800" y="2667000"/>
          <a:ext cx="4460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Формула" r:id="rId3" imgW="203024" imgH="253780" progId="Equation.3">
                  <p:embed/>
                </p:oleObj>
              </mc:Choice>
              <mc:Fallback>
                <p:oleObj name="Формула" r:id="rId3" imgW="203024" imgH="2537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67000"/>
                        <a:ext cx="44608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2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447800" y="2895600"/>
          <a:ext cx="3921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Формула" r:id="rId5" imgW="177569" imgH="253670" progId="Equation.3">
                  <p:embed/>
                </p:oleObj>
              </mc:Choice>
              <mc:Fallback>
                <p:oleObj name="Формула" r:id="rId5" imgW="177569" imgH="25367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3921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2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562600" y="1295400"/>
          <a:ext cx="4206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Формула" r:id="rId7" imgW="190335" imgH="266469" progId="Equation.3">
                  <p:embed/>
                </p:oleObj>
              </mc:Choice>
              <mc:Fallback>
                <p:oleObj name="Формула" r:id="rId7" imgW="190335" imgH="26646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295400"/>
                        <a:ext cx="420688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457200" y="7620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Как записывается условие равновесия рычага в этом случае?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1676400" y="2057400"/>
            <a:ext cx="5257800" cy="76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0" name="AutoShape 9"/>
          <p:cNvSpPr>
            <a:spLocks noChangeArrowheads="1"/>
          </p:cNvSpPr>
          <p:nvPr/>
        </p:nvSpPr>
        <p:spPr bwMode="auto">
          <a:xfrm>
            <a:off x="4191000" y="2133600"/>
            <a:ext cx="228600" cy="5334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>
            <a:off x="1676400" y="2057400"/>
            <a:ext cx="0" cy="9144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2" name="Line 11"/>
          <p:cNvSpPr>
            <a:spLocks noChangeShapeType="1"/>
          </p:cNvSpPr>
          <p:nvPr/>
        </p:nvSpPr>
        <p:spPr bwMode="auto">
          <a:xfrm>
            <a:off x="3581400" y="2057400"/>
            <a:ext cx="0" cy="609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 flipV="1">
            <a:off x="5486400" y="1676400"/>
            <a:ext cx="0" cy="4572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4" name="Line 14"/>
          <p:cNvSpPr>
            <a:spLocks noChangeShapeType="1"/>
          </p:cNvSpPr>
          <p:nvPr/>
        </p:nvSpPr>
        <p:spPr bwMode="auto">
          <a:xfrm>
            <a:off x="6934200" y="2057400"/>
            <a:ext cx="0" cy="1905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8445" name="Rectangle 30"/>
          <p:cNvGraphicFramePr>
            <a:graphicFrameLocks noGrp="1"/>
          </p:cNvGraphicFramePr>
          <p:nvPr>
            <p:ph sz="quarter" idx="4"/>
          </p:nvPr>
        </p:nvGraphicFramePr>
        <p:xfrm>
          <a:off x="5026025" y="3938588"/>
          <a:ext cx="3281363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Формула" r:id="rId9" imgW="0" imgH="0" progId="Equation.3">
                  <p:embed/>
                </p:oleObj>
              </mc:Choice>
              <mc:Fallback>
                <p:oleObj name="Формула" r:id="rId9" imgW="0" imgH="0" progId="Equation.3">
                  <p:embed/>
                  <p:pic>
                    <p:nvPicPr>
                      <p:cNvPr id="0" name="Rectangle 30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025" y="3938588"/>
                        <a:ext cx="3281363" cy="218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32"/>
          <p:cNvGraphicFramePr>
            <a:graphicFrameLocks noChangeAspect="1"/>
          </p:cNvGraphicFramePr>
          <p:nvPr/>
        </p:nvGraphicFramePr>
        <p:xfrm>
          <a:off x="7010400" y="3429000"/>
          <a:ext cx="406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Формула" r:id="rId10" imgW="203024" imgH="253780" progId="Equation.3">
                  <p:embed/>
                </p:oleObj>
              </mc:Choice>
              <mc:Fallback>
                <p:oleObj name="Формула" r:id="rId10" imgW="203024" imgH="25378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429000"/>
                        <a:ext cx="406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5" name="AutoShape 33"/>
          <p:cNvSpPr>
            <a:spLocks noChangeArrowheads="1"/>
          </p:cNvSpPr>
          <p:nvPr/>
        </p:nvSpPr>
        <p:spPr bwMode="auto">
          <a:xfrm>
            <a:off x="762000" y="4724400"/>
            <a:ext cx="381000" cy="3810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06" name="AutoShape 34"/>
          <p:cNvSpPr>
            <a:spLocks noChangeArrowheads="1"/>
          </p:cNvSpPr>
          <p:nvPr/>
        </p:nvSpPr>
        <p:spPr bwMode="auto">
          <a:xfrm>
            <a:off x="762000" y="5562600"/>
            <a:ext cx="381000" cy="3810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49" name="AutoShape 35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5257800" y="4648200"/>
            <a:ext cx="381000" cy="3810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08" name="AutoShape 36"/>
          <p:cNvSpPr>
            <a:spLocks noChangeArrowheads="1"/>
          </p:cNvSpPr>
          <p:nvPr/>
        </p:nvSpPr>
        <p:spPr bwMode="auto">
          <a:xfrm>
            <a:off x="5257800" y="5486400"/>
            <a:ext cx="381000" cy="3810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8451" name="Object 37"/>
          <p:cNvGraphicFramePr>
            <a:graphicFrameLocks noChangeAspect="1"/>
          </p:cNvGraphicFramePr>
          <p:nvPr/>
        </p:nvGraphicFramePr>
        <p:xfrm>
          <a:off x="1219200" y="4679950"/>
          <a:ext cx="30480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Формула" r:id="rId13" imgW="1270000" imgH="228600" progId="Equation.3">
                  <p:embed/>
                </p:oleObj>
              </mc:Choice>
              <mc:Fallback>
                <p:oleObj name="Формула" r:id="rId13" imgW="1270000" imgH="2286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79950"/>
                        <a:ext cx="3048000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2" name="Object 38"/>
          <p:cNvGraphicFramePr>
            <a:graphicFrameLocks noChangeAspect="1"/>
          </p:cNvGraphicFramePr>
          <p:nvPr/>
        </p:nvGraphicFramePr>
        <p:xfrm>
          <a:off x="1219200" y="5538788"/>
          <a:ext cx="28194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Формула" r:id="rId15" imgW="1270000" imgH="228600" progId="Equation.3">
                  <p:embed/>
                </p:oleObj>
              </mc:Choice>
              <mc:Fallback>
                <p:oleObj name="Формула" r:id="rId15" imgW="1270000" imgH="2286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538788"/>
                        <a:ext cx="2819400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3" name="Object 40"/>
          <p:cNvGraphicFramePr>
            <a:graphicFrameLocks noChangeAspect="1"/>
          </p:cNvGraphicFramePr>
          <p:nvPr/>
        </p:nvGraphicFramePr>
        <p:xfrm>
          <a:off x="5791200" y="4633913"/>
          <a:ext cx="2819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Формула" r:id="rId17" imgW="1270000" imgH="228600" progId="Equation.3">
                  <p:embed/>
                </p:oleObj>
              </mc:Choice>
              <mc:Fallback>
                <p:oleObj name="Формула" r:id="rId17" imgW="1270000" imgH="2286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33913"/>
                        <a:ext cx="2819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4" name="Object 41"/>
          <p:cNvGraphicFramePr>
            <a:graphicFrameLocks noChangeAspect="1"/>
          </p:cNvGraphicFramePr>
          <p:nvPr/>
        </p:nvGraphicFramePr>
        <p:xfrm>
          <a:off x="5791200" y="5486400"/>
          <a:ext cx="3048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Формула" r:id="rId19" imgW="1270000" imgH="228600" progId="Equation.3">
                  <p:embed/>
                </p:oleObj>
              </mc:Choice>
              <mc:Fallback>
                <p:oleObj name="Формула" r:id="rId19" imgW="1270000" imgH="2286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486400"/>
                        <a:ext cx="30480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4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4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</a:rPr>
              <a:t>Вопрос №7</a:t>
            </a:r>
          </a:p>
        </p:txBody>
      </p:sp>
      <p:graphicFrame>
        <p:nvGraphicFramePr>
          <p:cNvPr id="19459" name="Object 29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892300" y="2355850"/>
          <a:ext cx="1168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Формула" r:id="rId3" imgW="1167893" imgH="672808" progId="Equation.3">
                  <p:embed/>
                </p:oleObj>
              </mc:Choice>
              <mc:Fallback>
                <p:oleObj name="Формула" r:id="rId3" imgW="1167893" imgH="672808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2355850"/>
                        <a:ext cx="1168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419350" y="49244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Формула" r:id="rId5" imgW="114151" imgH="215619" progId="Equation.3">
                  <p:embed/>
                </p:oleObj>
              </mc:Choice>
              <mc:Fallback>
                <p:oleObj name="Формула" r:id="rId5" imgW="114151" imgH="21561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9244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91" name="Object 4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381000" y="4038600"/>
          <a:ext cx="8534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Формула" r:id="rId7" imgW="4203700" imgH="228600" progId="Equation.3">
                  <p:embed/>
                </p:oleObj>
              </mc:Choice>
              <mc:Fallback>
                <p:oleObj name="Формула" r:id="rId7" imgW="4203700" imgH="22860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038600"/>
                        <a:ext cx="8534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1600200" y="2590800"/>
            <a:ext cx="6096000" cy="152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304800" y="6858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Где (слева или справа) и на каком расстоянии от точки О надо приложить силу </a:t>
            </a:r>
            <a:r>
              <a:rPr lang="en-US" sz="2400"/>
              <a:t>F3=4H</a:t>
            </a:r>
            <a:r>
              <a:rPr lang="ru-RU" sz="2400"/>
              <a:t>,</a:t>
            </a:r>
            <a:r>
              <a:rPr lang="en-US" sz="2400"/>
              <a:t> </a:t>
            </a:r>
            <a:r>
              <a:rPr lang="ru-RU" sz="2400"/>
              <a:t>чтобы рычаг находился в равновесии? Длина рычага 2 м.</a:t>
            </a:r>
          </a:p>
        </p:txBody>
      </p:sp>
      <p:sp>
        <p:nvSpPr>
          <p:cNvPr id="19464" name="AutoShape 9"/>
          <p:cNvSpPr>
            <a:spLocks noChangeArrowheads="1"/>
          </p:cNvSpPr>
          <p:nvPr/>
        </p:nvSpPr>
        <p:spPr bwMode="auto">
          <a:xfrm>
            <a:off x="4495800" y="2743200"/>
            <a:ext cx="304800" cy="6096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000"/>
          </a:p>
        </p:txBody>
      </p:sp>
      <p:sp>
        <p:nvSpPr>
          <p:cNvPr id="19465" name="Line 10"/>
          <p:cNvSpPr>
            <a:spLocks noChangeShapeType="1"/>
          </p:cNvSpPr>
          <p:nvPr/>
        </p:nvSpPr>
        <p:spPr bwMode="auto">
          <a:xfrm flipV="1">
            <a:off x="31242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6" name="Line 11"/>
          <p:cNvSpPr>
            <a:spLocks noChangeShapeType="1"/>
          </p:cNvSpPr>
          <p:nvPr/>
        </p:nvSpPr>
        <p:spPr bwMode="auto">
          <a:xfrm flipV="1">
            <a:off x="23622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7" name="Line 13"/>
          <p:cNvSpPr>
            <a:spLocks noChangeShapeType="1"/>
          </p:cNvSpPr>
          <p:nvPr/>
        </p:nvSpPr>
        <p:spPr bwMode="auto">
          <a:xfrm flipV="1">
            <a:off x="46482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8" name="Line 14"/>
          <p:cNvSpPr>
            <a:spLocks noChangeShapeType="1"/>
          </p:cNvSpPr>
          <p:nvPr/>
        </p:nvSpPr>
        <p:spPr bwMode="auto">
          <a:xfrm flipV="1">
            <a:off x="62484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69" name="Line 15"/>
          <p:cNvSpPr>
            <a:spLocks noChangeShapeType="1"/>
          </p:cNvSpPr>
          <p:nvPr/>
        </p:nvSpPr>
        <p:spPr bwMode="auto">
          <a:xfrm flipV="1">
            <a:off x="54864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0" name="Line 16"/>
          <p:cNvSpPr>
            <a:spLocks noChangeShapeType="1"/>
          </p:cNvSpPr>
          <p:nvPr/>
        </p:nvSpPr>
        <p:spPr bwMode="auto">
          <a:xfrm flipV="1">
            <a:off x="70104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1" name="Line 17"/>
          <p:cNvSpPr>
            <a:spLocks noChangeShapeType="1"/>
          </p:cNvSpPr>
          <p:nvPr/>
        </p:nvSpPr>
        <p:spPr bwMode="auto">
          <a:xfrm flipV="1">
            <a:off x="3886200" y="2590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2" name="Line 19"/>
          <p:cNvSpPr>
            <a:spLocks noChangeShapeType="1"/>
          </p:cNvSpPr>
          <p:nvPr/>
        </p:nvSpPr>
        <p:spPr bwMode="auto">
          <a:xfrm flipV="1">
            <a:off x="8763000" y="1752600"/>
            <a:ext cx="0" cy="990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3" name="Line 20"/>
          <p:cNvSpPr>
            <a:spLocks noChangeShapeType="1"/>
          </p:cNvSpPr>
          <p:nvPr/>
        </p:nvSpPr>
        <p:spPr bwMode="auto">
          <a:xfrm>
            <a:off x="1600200" y="2743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4" name="Line 21"/>
          <p:cNvSpPr>
            <a:spLocks noChangeShapeType="1"/>
          </p:cNvSpPr>
          <p:nvPr/>
        </p:nvSpPr>
        <p:spPr bwMode="auto">
          <a:xfrm>
            <a:off x="1600200" y="2590800"/>
            <a:ext cx="0" cy="5334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5" name="Line 22"/>
          <p:cNvSpPr>
            <a:spLocks noChangeShapeType="1"/>
          </p:cNvSpPr>
          <p:nvPr/>
        </p:nvSpPr>
        <p:spPr bwMode="auto">
          <a:xfrm>
            <a:off x="7696200" y="2590800"/>
            <a:ext cx="0" cy="12954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76" name="Text Box 23"/>
          <p:cNvSpPr txBox="1">
            <a:spLocks noChangeArrowheads="1"/>
          </p:cNvSpPr>
          <p:nvPr/>
        </p:nvSpPr>
        <p:spPr bwMode="auto">
          <a:xfrm>
            <a:off x="1089025" y="2971800"/>
            <a:ext cx="1577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F</a:t>
            </a:r>
            <a:r>
              <a:rPr lang="en-US" sz="1800"/>
              <a:t>1</a:t>
            </a:r>
            <a:r>
              <a:rPr lang="en-US" sz="2800"/>
              <a:t>=3H</a:t>
            </a:r>
            <a:endParaRPr lang="ru-RU" sz="2800"/>
          </a:p>
        </p:txBody>
      </p:sp>
      <p:sp>
        <p:nvSpPr>
          <p:cNvPr id="19477" name="Text Box 24"/>
          <p:cNvSpPr txBox="1">
            <a:spLocks noChangeArrowheads="1"/>
          </p:cNvSpPr>
          <p:nvPr/>
        </p:nvSpPr>
        <p:spPr bwMode="auto">
          <a:xfrm>
            <a:off x="7696200" y="3200400"/>
            <a:ext cx="1131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F</a:t>
            </a:r>
            <a:r>
              <a:rPr lang="en-US" sz="1800"/>
              <a:t>2</a:t>
            </a:r>
            <a:r>
              <a:rPr lang="en-US" sz="2800"/>
              <a:t>=5H</a:t>
            </a:r>
            <a:endParaRPr lang="ru-RU" sz="2800"/>
          </a:p>
        </p:txBody>
      </p:sp>
      <p:graphicFrame>
        <p:nvGraphicFramePr>
          <p:cNvPr id="19478" name="Rectangle 37"/>
          <p:cNvGraphicFramePr>
            <a:graphicFrameLocks/>
          </p:cNvGraphicFramePr>
          <p:nvPr/>
        </p:nvGraphicFramePr>
        <p:xfrm>
          <a:off x="1524000" y="14986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Формула" r:id="rId9" imgW="0" imgH="0" progId="Equation.3">
                  <p:embed/>
                </p:oleObj>
              </mc:Choice>
              <mc:Fallback>
                <p:oleObj name="Формула" r:id="rId9" imgW="0" imgH="0" progId="Equation.3">
                  <p:embed/>
                  <p:pic>
                    <p:nvPicPr>
                      <p:cNvPr id="0" name="Rectangle 3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498600"/>
                        <a:ext cx="6096000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94" name="Object 4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04800" y="4495800"/>
          <a:ext cx="86106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Формула" r:id="rId10" imgW="3962400" imgH="444500" progId="Equation.3">
                  <p:embed/>
                </p:oleObj>
              </mc:Choice>
              <mc:Fallback>
                <p:oleObj name="Формула" r:id="rId10" imgW="3962400" imgH="4445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95800"/>
                        <a:ext cx="8610600" cy="966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0" name="Text Box 52"/>
          <p:cNvSpPr txBox="1">
            <a:spLocks noChangeArrowheads="1"/>
          </p:cNvSpPr>
          <p:nvPr/>
        </p:nvSpPr>
        <p:spPr bwMode="auto">
          <a:xfrm>
            <a:off x="762000" y="5607050"/>
            <a:ext cx="10906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25см,</a:t>
            </a:r>
          </a:p>
          <a:p>
            <a:r>
              <a:rPr lang="ru-RU" sz="2800"/>
              <a:t> слева</a:t>
            </a:r>
          </a:p>
        </p:txBody>
      </p:sp>
      <p:sp>
        <p:nvSpPr>
          <p:cNvPr id="19481" name="Text Box 53"/>
          <p:cNvSpPr txBox="1">
            <a:spLocks noChangeArrowheads="1"/>
          </p:cNvSpPr>
          <p:nvPr/>
        </p:nvSpPr>
        <p:spPr bwMode="auto">
          <a:xfrm>
            <a:off x="3124200" y="5638800"/>
            <a:ext cx="10112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50см,</a:t>
            </a:r>
          </a:p>
          <a:p>
            <a:r>
              <a:rPr lang="ru-RU" sz="2800"/>
              <a:t>слева</a:t>
            </a:r>
          </a:p>
        </p:txBody>
      </p:sp>
      <p:sp>
        <p:nvSpPr>
          <p:cNvPr id="19482" name="Text Box 54"/>
          <p:cNvSpPr txBox="1">
            <a:spLocks noChangeArrowheads="1"/>
          </p:cNvSpPr>
          <p:nvPr/>
        </p:nvSpPr>
        <p:spPr bwMode="auto">
          <a:xfrm>
            <a:off x="5257800" y="5607050"/>
            <a:ext cx="11922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25см,</a:t>
            </a:r>
          </a:p>
          <a:p>
            <a:r>
              <a:rPr lang="ru-RU" sz="2800"/>
              <a:t>справа</a:t>
            </a:r>
          </a:p>
        </p:txBody>
      </p:sp>
      <p:sp>
        <p:nvSpPr>
          <p:cNvPr id="19483" name="Text Box 55"/>
          <p:cNvSpPr txBox="1">
            <a:spLocks noChangeArrowheads="1"/>
          </p:cNvSpPr>
          <p:nvPr/>
        </p:nvSpPr>
        <p:spPr bwMode="auto">
          <a:xfrm>
            <a:off x="7162800" y="5607050"/>
            <a:ext cx="11922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50см,</a:t>
            </a:r>
          </a:p>
          <a:p>
            <a:r>
              <a:rPr lang="ru-RU" sz="2800"/>
              <a:t>справа</a:t>
            </a:r>
          </a:p>
        </p:txBody>
      </p:sp>
      <p:sp>
        <p:nvSpPr>
          <p:cNvPr id="53304" name="Line 56"/>
          <p:cNvSpPr>
            <a:spLocks noChangeShapeType="1"/>
          </p:cNvSpPr>
          <p:nvPr/>
        </p:nvSpPr>
        <p:spPr bwMode="auto">
          <a:xfrm flipV="1">
            <a:off x="685800" y="5562600"/>
            <a:ext cx="0" cy="990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305" name="Line 57"/>
          <p:cNvSpPr>
            <a:spLocks noChangeShapeType="1"/>
          </p:cNvSpPr>
          <p:nvPr/>
        </p:nvSpPr>
        <p:spPr bwMode="auto">
          <a:xfrm flipV="1">
            <a:off x="3124200" y="5486400"/>
            <a:ext cx="0" cy="990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306" name="Line 58"/>
          <p:cNvSpPr>
            <a:spLocks noChangeShapeType="1"/>
          </p:cNvSpPr>
          <p:nvPr/>
        </p:nvSpPr>
        <p:spPr bwMode="auto">
          <a:xfrm flipV="1">
            <a:off x="5181600" y="5486400"/>
            <a:ext cx="0" cy="990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307" name="Line 59"/>
          <p:cNvSpPr>
            <a:spLocks noChangeShapeType="1"/>
          </p:cNvSpPr>
          <p:nvPr/>
        </p:nvSpPr>
        <p:spPr bwMode="auto">
          <a:xfrm flipV="1">
            <a:off x="7162800" y="5486400"/>
            <a:ext cx="0" cy="9906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488" name="Text Box 60"/>
          <p:cNvSpPr txBox="1">
            <a:spLocks noChangeArrowheads="1"/>
          </p:cNvSpPr>
          <p:nvPr/>
        </p:nvSpPr>
        <p:spPr bwMode="auto">
          <a:xfrm>
            <a:off x="8137525" y="1690688"/>
            <a:ext cx="619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4Н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3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7269 C 0.07865 0.0301 0.1566 -0.0125 0.21458 -0.06944 C 0.27257 -0.12639 0.32674 -0.19953 0.34913 -0.26944 C 0.37153 -0.33958 0.35104 -0.35185 0.34913 -0.49051 C 0.34722 -0.6287 0.34219 -0.86412 0.33715 -1.09953 " pathEditMode="relative" ptsTypes="aaaaA">
                                      <p:cBhvr>
                                        <p:cTn id="17" dur="2000" fill="hold"/>
                                        <p:tgtEl>
                                          <p:spTgt spid="53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30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3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6991 C -0.01094 -0.22453 -0.02292 -0.37916 0.00312 -0.53194 C 0.02899 -0.68472 0.21371 -0.86157 0.15659 -0.98727 C 0.09948 -1.11296 -0.12032 -1.19953 -0.33993 -1.28611 " pathEditMode="relative" ptsTypes="aaaA">
                                      <p:cBhvr>
                                        <p:cTn id="22" dur="2000" fill="hold"/>
                                        <p:tgtEl>
                                          <p:spTgt spid="53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30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3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6296 C -0.00313 -0.05578 -0.0066 -0.04838 0.00052 -0.09768 C 0.00764 -0.14653 0.03889 -0.29328 0.04375 -0.35717 C 0.04861 -0.42106 0.03021 -0.4206 0.02986 -0.48148 C 0.02951 -0.54236 0.0368 -0.66713 0.04201 -0.72268 C 0.04722 -0.77824 0.05382 -0.79444 0.06093 -0.81481 C 0.06805 -0.83518 0.06059 -0.82546 0.08507 -0.84491 C 0.10955 -0.86389 0.10868 -0.90741 0.20746 -0.92963 C 0.30625 -0.95185 0.49218 -0.96504 0.67812 -0.97801 " pathEditMode="relative" ptsTypes="aaaaaaaaA">
                                      <p:cBhvr>
                                        <p:cTn id="27" dur="2000" fill="hold"/>
                                        <p:tgtEl>
                                          <p:spTgt spid="53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30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3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-0.04236 C -3.33333E-6 -0.02963 0.00243 -0.01666 0.00295 -0.05833 C 0.00348 -0.1 0.01736 -0.23379 0.00122 -0.29282 C -0.01493 -0.35185 -0.07673 -0.38102 -0.09375 -0.4125 C -0.11076 -0.44398 -0.09948 -0.45578 -0.10052 -0.48148 C -0.10156 -0.50717 -0.10104 -0.5368 -0.10052 -0.56643 " pathEditMode="relative" ptsTypes="aaaaaA">
                                      <p:cBhvr>
                                        <p:cTn id="32" dur="2000" fill="hold"/>
                                        <p:tgtEl>
                                          <p:spTgt spid="53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307"/>
                  </p:tgtEl>
                </p:cond>
              </p:nextCondLst>
            </p:seq>
          </p:childTnLst>
        </p:cTn>
      </p:par>
    </p:tnLst>
    <p:bldLst>
      <p:bldP spid="53304" grpId="0" animBg="1"/>
      <p:bldP spid="53305" grpId="0" animBg="1"/>
      <p:bldP spid="53306" grpId="0" animBg="1"/>
      <p:bldP spid="5330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7"/>
          <p:cNvSpPr>
            <a:spLocks noChangeArrowheads="1"/>
          </p:cNvSpPr>
          <p:nvPr/>
        </p:nvSpPr>
        <p:spPr bwMode="auto">
          <a:xfrm>
            <a:off x="914400" y="2667000"/>
            <a:ext cx="1371600" cy="1295400"/>
          </a:xfrm>
          <a:prstGeom prst="octagon">
            <a:avLst>
              <a:gd name="adj" fmla="val 29287"/>
            </a:avLst>
          </a:prstGeom>
          <a:solidFill>
            <a:srgbClr val="ECFB2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AutoShape 8"/>
          <p:cNvSpPr>
            <a:spLocks noChangeArrowheads="1"/>
          </p:cNvSpPr>
          <p:nvPr/>
        </p:nvSpPr>
        <p:spPr bwMode="auto">
          <a:xfrm>
            <a:off x="838200" y="609600"/>
            <a:ext cx="1371600" cy="1295400"/>
          </a:xfrm>
          <a:prstGeom prst="octagon">
            <a:avLst>
              <a:gd name="adj" fmla="val 29287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AutoShape 9"/>
          <p:cNvSpPr>
            <a:spLocks noChangeArrowheads="1"/>
          </p:cNvSpPr>
          <p:nvPr/>
        </p:nvSpPr>
        <p:spPr bwMode="auto">
          <a:xfrm>
            <a:off x="914400" y="4800600"/>
            <a:ext cx="1371600" cy="12954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2667000" y="822325"/>
            <a:ext cx="2878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Все понятно</a:t>
            </a:r>
          </a:p>
        </p:txBody>
      </p:sp>
      <p:sp>
        <p:nvSpPr>
          <p:cNvPr id="20486" name="Text Box 11"/>
          <p:cNvSpPr txBox="1">
            <a:spLocks noChangeArrowheads="1"/>
          </p:cNvSpPr>
          <p:nvPr/>
        </p:nvSpPr>
        <p:spPr bwMode="auto">
          <a:xfrm>
            <a:off x="2667000" y="2667000"/>
            <a:ext cx="5562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В целом понятно, но остались вопросы</a:t>
            </a:r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2743200" y="5029200"/>
            <a:ext cx="4365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Ничего не понял(а)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0_68b23_ee0ed154_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"/>
            <a:ext cx="3733800" cy="4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5105400" y="914400"/>
            <a:ext cx="41148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66"/>
                </a:solidFill>
              </a:rPr>
              <a:t>«- Я землю бы мог повернуть рычагом,</a:t>
            </a:r>
          </a:p>
          <a:p>
            <a:r>
              <a:rPr lang="ru-RU" sz="3200" b="1">
                <a:solidFill>
                  <a:srgbClr val="FF0066"/>
                </a:solidFill>
              </a:rPr>
              <a:t>лишь дайте мне точку опоры».</a:t>
            </a: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5318125" y="3038475"/>
            <a:ext cx="2408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(Прокл, </a:t>
            </a:r>
            <a:r>
              <a:rPr lang="en-US" sz="2800"/>
              <a:t>V</a:t>
            </a:r>
            <a:r>
              <a:rPr lang="ru-RU" sz="2800"/>
              <a:t> век)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Times New Roman" pitchFamily="18" charset="0"/>
              </a:rPr>
              <a:t>Задание на дом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229600" cy="28194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33CC"/>
                </a:solidFill>
                <a:latin typeface="Times New Roman" pitchFamily="18" charset="0"/>
              </a:rPr>
              <a:t>§ 57; </a:t>
            </a:r>
          </a:p>
          <a:p>
            <a:pPr eaLnBrk="1" hangingPunct="1"/>
            <a:r>
              <a:rPr lang="ru-RU" smtClean="0">
                <a:solidFill>
                  <a:srgbClr val="0033CC"/>
                </a:solidFill>
                <a:latin typeface="Times New Roman" pitchFamily="18" charset="0"/>
              </a:rPr>
              <a:t>Упр. 30 (2);</a:t>
            </a:r>
          </a:p>
          <a:p>
            <a:pPr eaLnBrk="1" hangingPunct="1"/>
            <a:r>
              <a:rPr lang="ru-RU" smtClean="0">
                <a:solidFill>
                  <a:srgbClr val="0033CC"/>
                </a:solidFill>
                <a:latin typeface="Times New Roman" pitchFamily="18" charset="0"/>
              </a:rPr>
              <a:t>подготовиться к лабораторной работе №9.</a:t>
            </a:r>
          </a:p>
          <a:p>
            <a:pPr eaLnBrk="1" hangingPunct="1"/>
            <a:r>
              <a:rPr lang="ru-RU" smtClean="0">
                <a:solidFill>
                  <a:srgbClr val="0033CC"/>
                </a:solidFill>
                <a:latin typeface="Times New Roman" pitchFamily="18" charset="0"/>
              </a:rPr>
              <a:t>*Дополнительно (по желанию): задача на </a:t>
            </a:r>
            <a:r>
              <a:rPr lang="ru-RU" smtClean="0">
                <a:solidFill>
                  <a:srgbClr val="FF0000"/>
                </a:solidFill>
                <a:latin typeface="Times New Roman" pitchFamily="18" charset="0"/>
              </a:rPr>
              <a:t>«5»</a:t>
            </a:r>
            <a:endParaRPr lang="ru-RU" sz="240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1508" name="Picture 4" descr="aafb7a6125c0968d8ae59a49df7d74d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457200"/>
            <a:ext cx="12192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3"/>
          </a:xfrm>
        </p:spPr>
        <p:txBody>
          <a:bodyPr/>
          <a:lstStyle/>
          <a:p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на «5»</a:t>
            </a:r>
          </a:p>
        </p:txBody>
      </p:sp>
      <p:pic>
        <p:nvPicPr>
          <p:cNvPr id="22531" name="Picture 4" descr="http://natgenkergaeva.21202s14.edusite.ru/images/p3_clip_image0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52600"/>
            <a:ext cx="3887788" cy="341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Прямоугольник 1"/>
          <p:cNvSpPr>
            <a:spLocks noChangeArrowheads="1"/>
          </p:cNvSpPr>
          <p:nvPr/>
        </p:nvSpPr>
        <p:spPr bwMode="auto">
          <a:xfrm>
            <a:off x="4343400" y="1752600"/>
            <a:ext cx="4572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ru-RU" sz="2400"/>
              <a:t>С какой силой натянута двуглавая мышца руки, если человек удерживает груз массой 2 кг? Считать, что а=5см, </a:t>
            </a:r>
            <a:r>
              <a:rPr lang="en-US" sz="2400"/>
              <a:t>b</a:t>
            </a:r>
            <a:r>
              <a:rPr lang="ru-RU" sz="2400"/>
              <a:t>=35 см.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400"/>
              <a:t>Дает ли такой рычаг выигрыш в силе?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400"/>
              <a:t>Целесообразно ли такое устройство?</a:t>
            </a:r>
          </a:p>
        </p:txBody>
      </p:sp>
      <p:sp>
        <p:nvSpPr>
          <p:cNvPr id="22533" name="TextBox 2"/>
          <p:cNvSpPr txBox="1">
            <a:spLocks noChangeArrowheads="1"/>
          </p:cNvSpPr>
          <p:nvPr/>
        </p:nvSpPr>
        <p:spPr bwMode="auto">
          <a:xfrm>
            <a:off x="762000" y="762000"/>
            <a:ext cx="8001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Известно, что предплечье человека представляет собой рычаг второго рода.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3242626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371600"/>
            <a:ext cx="5181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823913" y="133350"/>
            <a:ext cx="74755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>
                <a:solidFill>
                  <a:srgbClr val="008000"/>
                </a:solidFill>
              </a:rPr>
              <a:t>Спасибо всем за работу на уроке.</a:t>
            </a:r>
          </a:p>
          <a:p>
            <a:pPr algn="ctr"/>
            <a:r>
              <a:rPr lang="ru-RU">
                <a:solidFill>
                  <a:srgbClr val="008000"/>
                </a:solidFill>
              </a:rPr>
              <a:t> До свидания!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pPr eaLnBrk="1" hangingPunct="1"/>
            <a:r>
              <a:rPr lang="ru-RU" sz="3600" smtClean="0"/>
              <a:t>Используемые ресурсы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915400" cy="6096000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ru-RU" sz="2000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b="1" i="1" dirty="0" smtClean="0"/>
              <a:t>Слайд 1 (картинка)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ru-RU" sz="1400" dirty="0" smtClean="0">
                <a:solidFill>
                  <a:srgbClr val="009999"/>
                </a:solidFill>
              </a:rPr>
              <a:t> </a:t>
            </a:r>
            <a:r>
              <a:rPr lang="en-US" sz="1400" dirty="0">
                <a:solidFill>
                  <a:srgbClr val="009999"/>
                </a:solidFill>
                <a:hlinkClick r:id="rId2"/>
              </a:rPr>
              <a:t>http://</a:t>
            </a:r>
            <a:r>
              <a:rPr lang="en-US" sz="1400" dirty="0" smtClean="0">
                <a:solidFill>
                  <a:srgbClr val="009999"/>
                </a:solidFill>
                <a:hlinkClick r:id="rId2"/>
              </a:rPr>
              <a:t>fordclub.by/forum/index.php?topic=8782.15</a:t>
            </a:r>
            <a:endParaRPr lang="ru-RU" sz="1400" dirty="0" smtClean="0">
              <a:solidFill>
                <a:srgbClr val="009999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ru-RU" sz="1400" dirty="0" smtClean="0">
              <a:solidFill>
                <a:srgbClr val="009999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b="1" i="1" dirty="0" smtClean="0">
                <a:cs typeface="Times New Roman" pitchFamily="18" charset="0"/>
              </a:rPr>
              <a:t>Слайд 2 (картинка)</a:t>
            </a:r>
            <a:endParaRPr lang="ru-RU" sz="1400" b="1" i="1" dirty="0"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en-US" sz="1400" dirty="0">
                <a:solidFill>
                  <a:srgbClr val="009999"/>
                </a:solidFill>
                <a:hlinkClick r:id="rId3"/>
              </a:rPr>
              <a:t>http://</a:t>
            </a:r>
            <a:r>
              <a:rPr lang="en-US" sz="1400" dirty="0" smtClean="0">
                <a:solidFill>
                  <a:srgbClr val="009999"/>
                </a:solidFill>
                <a:hlinkClick r:id="rId3"/>
              </a:rPr>
              <a:t>pultus.ucoz.ru/publ/ehto_interesno/zhzl/20</a:t>
            </a:r>
            <a:endParaRPr lang="ru-RU" sz="1400" dirty="0" smtClean="0">
              <a:solidFill>
                <a:srgbClr val="009999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ru-RU" sz="1400" dirty="0">
              <a:solidFill>
                <a:srgbClr val="009999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b="1" i="1" dirty="0" smtClean="0"/>
              <a:t>Слайд 3  (картинка)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en-US" sz="1400" dirty="0" smtClean="0">
                <a:solidFill>
                  <a:srgbClr val="009999"/>
                </a:solidFill>
              </a:rPr>
              <a:t>http</a:t>
            </a:r>
            <a:r>
              <a:rPr lang="en-US" sz="1400" dirty="0">
                <a:solidFill>
                  <a:srgbClr val="009999"/>
                </a:solidFill>
              </a:rPr>
              <a:t>://physik.ucoz.ru/load/flehsh_animacii/mekhanika/podborka_zadanij_quot_moment_sily_rychag_i_blok_zakon_sokhranenija_mekhanicheskoj_ehnergii_kpd_prostykh_mekhanizmov_quot/22-1-0-373</a:t>
            </a:r>
            <a:endParaRPr lang="ru-RU" sz="1400" dirty="0">
              <a:solidFill>
                <a:srgbClr val="009999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ru-RU" sz="1400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b="1" i="1" dirty="0" smtClean="0"/>
              <a:t>Слайд 20 (картинка)</a:t>
            </a:r>
            <a:r>
              <a:rPr lang="ru-RU" sz="1400" dirty="0" smtClean="0"/>
              <a:t>  </a:t>
            </a:r>
          </a:p>
          <a:p>
            <a:pPr eaLnBrk="1" hangingPunct="1">
              <a:buFontTx/>
              <a:buNone/>
              <a:defRPr/>
            </a:pPr>
            <a:r>
              <a:rPr lang="ru-RU" sz="1400" dirty="0" smtClean="0">
                <a:solidFill>
                  <a:srgbClr val="009999"/>
                </a:solidFill>
                <a:hlinkClick r:id="rId4"/>
              </a:rPr>
              <a:t>http://clubs.ya.ru/4611686018427420342/replies.xml?item_no=72641</a:t>
            </a:r>
            <a:endParaRPr lang="ru-RU" sz="1400" dirty="0" smtClean="0">
              <a:solidFill>
                <a:srgbClr val="009999"/>
              </a:solidFill>
            </a:endParaRPr>
          </a:p>
          <a:p>
            <a:pPr eaLnBrk="1" hangingPunct="1">
              <a:buFontTx/>
              <a:buNone/>
              <a:defRPr/>
            </a:pPr>
            <a:endParaRPr lang="ru-RU" sz="1400" dirty="0" smtClean="0">
              <a:solidFill>
                <a:srgbClr val="009999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b="1" i="1" dirty="0"/>
              <a:t>Слайд </a:t>
            </a:r>
            <a:r>
              <a:rPr lang="ru-RU" sz="1400" b="1" i="1" dirty="0" smtClean="0"/>
              <a:t>21 </a:t>
            </a:r>
            <a:r>
              <a:rPr lang="ru-RU" sz="1400" b="1" i="1" dirty="0"/>
              <a:t>(картинка)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ru-RU" sz="1400" dirty="0"/>
              <a:t> </a:t>
            </a:r>
            <a:r>
              <a:rPr lang="en-US" sz="1400" dirty="0">
                <a:hlinkClick r:id="rId5"/>
              </a:rPr>
              <a:t>http://900igr.net/kartinki/fizika/Rychagi-v-bytu/018-Ravnovesie-rychaga.html</a:t>
            </a:r>
            <a:endParaRPr lang="ru-RU" sz="1400" dirty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ru-RU" sz="1400" b="1" i="1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ru-RU" sz="1400" b="1" i="1" dirty="0" smtClean="0"/>
              <a:t>Слайд 22 (картинка)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sz="1400" dirty="0" smtClean="0"/>
              <a:t>  </a:t>
            </a:r>
            <a:r>
              <a:rPr lang="en-US" sz="1400" dirty="0" smtClean="0">
                <a:solidFill>
                  <a:srgbClr val="009999"/>
                </a:solidFill>
              </a:rPr>
              <a:t>http</a:t>
            </a:r>
            <a:r>
              <a:rPr lang="en-US" sz="1400" dirty="0">
                <a:solidFill>
                  <a:srgbClr val="009999"/>
                </a:solidFill>
              </a:rPr>
              <a:t>://animashky.ucoz.ru/photo/raznye/owlwht/8-0-635</a:t>
            </a:r>
            <a:endParaRPr lang="ru-RU" sz="1400" dirty="0">
              <a:solidFill>
                <a:srgbClr val="00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33400" y="-304800"/>
            <a:ext cx="8229600" cy="1143000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</a:rPr>
              <a:t>Задача №1</a:t>
            </a:r>
            <a:endParaRPr lang="ru-RU" sz="4000" smtClean="0"/>
          </a:p>
        </p:txBody>
      </p:sp>
      <p:pic>
        <p:nvPicPr>
          <p:cNvPr id="4099" name="Picture 2" descr="http://900igr.net/datai/fizika/Rychagi-v-bytu/0011-007-Ravnovesie-rychag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752600"/>
            <a:ext cx="5029200" cy="377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1143000" y="762000"/>
            <a:ext cx="7180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Сформулируйте задачу к данному рисунку.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33400" y="-76200"/>
            <a:ext cx="8229600" cy="1143000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Экспериментальная задача №2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257800"/>
            <a:ext cx="91440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21313346">
            <a:off x="1792288" y="3900488"/>
            <a:ext cx="5867400" cy="1128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0" y="5181600"/>
            <a:ext cx="481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О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14800" y="4114800"/>
            <a:ext cx="458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С</a:t>
            </a:r>
          </a:p>
        </p:txBody>
      </p:sp>
      <p:sp>
        <p:nvSpPr>
          <p:cNvPr id="8" name="Овал 7"/>
          <p:cNvSpPr/>
          <p:nvPr/>
        </p:nvSpPr>
        <p:spPr>
          <a:xfrm>
            <a:off x="4648200" y="44958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572000" y="4572000"/>
            <a:ext cx="228600" cy="1905000"/>
          </a:xfrm>
          <a:prstGeom prst="down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>
            <a:off x="7391400" y="2743200"/>
            <a:ext cx="228600" cy="9144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934200" y="1752600"/>
          <a:ext cx="13414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Формула" r:id="rId3" imgW="533169" imgH="393529" progId="Equation.3">
                  <p:embed/>
                </p:oleObj>
              </mc:Choice>
              <mc:Fallback>
                <p:oleObj name="Формула" r:id="rId3" imgW="533169" imgH="393529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752600"/>
                        <a:ext cx="13414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828800" y="4114800"/>
            <a:ext cx="5868988" cy="114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2" name="TextBox 12"/>
          <p:cNvSpPr txBox="1">
            <a:spLocks noChangeArrowheads="1"/>
          </p:cNvSpPr>
          <p:nvPr/>
        </p:nvSpPr>
        <p:spPr bwMode="auto">
          <a:xfrm>
            <a:off x="2209800" y="762000"/>
            <a:ext cx="5099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Как взвесить тяжелую книгу?</a:t>
            </a:r>
          </a:p>
        </p:txBody>
      </p:sp>
      <p:sp>
        <p:nvSpPr>
          <p:cNvPr id="5133" name="TextBox 14"/>
          <p:cNvSpPr txBox="1">
            <a:spLocks noChangeArrowheads="1"/>
          </p:cNvSpPr>
          <p:nvPr/>
        </p:nvSpPr>
        <p:spPr bwMode="auto">
          <a:xfrm>
            <a:off x="76200" y="1371600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/>
              <a:t>Оборудование: лабораторный динамометр, нитка.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800600" y="5943600"/>
          <a:ext cx="1524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Формула" r:id="rId5" imgW="571252" imgH="228501" progId="Equation.3">
                  <p:embed/>
                </p:oleObj>
              </mc:Choice>
              <mc:Fallback>
                <p:oleObj name="Формула" r:id="rId5" imgW="571252" imgH="228501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943600"/>
                        <a:ext cx="1524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 animBg="1"/>
      <p:bldP spid="10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Экспериментальная задача №3</a:t>
            </a: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838200" y="1981200"/>
            <a:ext cx="7543800" cy="76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AutoShape 8"/>
          <p:cNvSpPr>
            <a:spLocks noChangeArrowheads="1"/>
          </p:cNvSpPr>
          <p:nvPr/>
        </p:nvSpPr>
        <p:spPr bwMode="auto">
          <a:xfrm flipV="1">
            <a:off x="4495800" y="1981200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AutoShape 13"/>
          <p:cNvSpPr>
            <a:spLocks noChangeArrowheads="1"/>
          </p:cNvSpPr>
          <p:nvPr/>
        </p:nvSpPr>
        <p:spPr bwMode="auto">
          <a:xfrm>
            <a:off x="1219200" y="2362200"/>
            <a:ext cx="609600" cy="5334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AutoShape 14"/>
          <p:cNvSpPr>
            <a:spLocks noChangeArrowheads="1"/>
          </p:cNvSpPr>
          <p:nvPr/>
        </p:nvSpPr>
        <p:spPr bwMode="auto">
          <a:xfrm>
            <a:off x="7162800" y="2514600"/>
            <a:ext cx="914400" cy="5334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Line 15"/>
          <p:cNvSpPr>
            <a:spLocks noChangeShapeType="1"/>
          </p:cNvSpPr>
          <p:nvPr/>
        </p:nvSpPr>
        <p:spPr bwMode="auto">
          <a:xfrm>
            <a:off x="1524000" y="19812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" name="Line 17"/>
          <p:cNvSpPr>
            <a:spLocks noChangeShapeType="1"/>
          </p:cNvSpPr>
          <p:nvPr/>
        </p:nvSpPr>
        <p:spPr bwMode="auto">
          <a:xfrm>
            <a:off x="7620000" y="19812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3" name="Text Box 20"/>
          <p:cNvSpPr txBox="1">
            <a:spLocks noChangeArrowheads="1"/>
          </p:cNvSpPr>
          <p:nvPr/>
        </p:nvSpPr>
        <p:spPr bwMode="auto">
          <a:xfrm>
            <a:off x="1133475" y="2362200"/>
            <a:ext cx="619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1Н</a:t>
            </a:r>
          </a:p>
        </p:txBody>
      </p:sp>
      <p:sp>
        <p:nvSpPr>
          <p:cNvPr id="6154" name="Text Box 21"/>
          <p:cNvSpPr txBox="1">
            <a:spLocks noChangeArrowheads="1"/>
          </p:cNvSpPr>
          <p:nvPr/>
        </p:nvSpPr>
        <p:spPr bwMode="auto">
          <a:xfrm>
            <a:off x="7315200" y="2514600"/>
            <a:ext cx="619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3Н</a:t>
            </a:r>
          </a:p>
        </p:txBody>
      </p:sp>
      <p:sp>
        <p:nvSpPr>
          <p:cNvPr id="6155" name="Text Box 26"/>
          <p:cNvSpPr txBox="1">
            <a:spLocks noChangeArrowheads="1"/>
          </p:cNvSpPr>
          <p:nvPr/>
        </p:nvSpPr>
        <p:spPr bwMode="auto">
          <a:xfrm>
            <a:off x="4343400" y="15240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О</a:t>
            </a:r>
          </a:p>
        </p:txBody>
      </p:sp>
      <p:sp>
        <p:nvSpPr>
          <p:cNvPr id="81949" name="Text Box 29"/>
          <p:cNvSpPr txBox="1">
            <a:spLocks noChangeArrowheads="1"/>
          </p:cNvSpPr>
          <p:nvPr/>
        </p:nvSpPr>
        <p:spPr bwMode="auto">
          <a:xfrm>
            <a:off x="381000" y="3343275"/>
            <a:ext cx="8763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800"/>
              <a:t> Будет ли этот рычаг находиться в равновесии?</a:t>
            </a:r>
          </a:p>
          <a:p>
            <a:pPr>
              <a:buFontTx/>
              <a:buChar char="•"/>
            </a:pPr>
            <a:r>
              <a:rPr lang="ru-RU" sz="2800"/>
              <a:t> Как он будет двигаться?</a:t>
            </a:r>
          </a:p>
          <a:p>
            <a:pPr>
              <a:buFontTx/>
              <a:buChar char="•"/>
            </a:pPr>
            <a:r>
              <a:rPr lang="ru-RU" sz="2800"/>
              <a:t> Что нужно сделать (не прикасаясь к грузам), чтобы рычаг находился в равновесии?</a:t>
            </a:r>
          </a:p>
        </p:txBody>
      </p:sp>
      <p:sp>
        <p:nvSpPr>
          <p:cNvPr id="81952" name="Line 32"/>
          <p:cNvSpPr>
            <a:spLocks noChangeShapeType="1"/>
          </p:cNvSpPr>
          <p:nvPr/>
        </p:nvSpPr>
        <p:spPr bwMode="auto">
          <a:xfrm>
            <a:off x="2819400" y="2057400"/>
            <a:ext cx="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4" name="Line 34"/>
          <p:cNvSpPr>
            <a:spLocks noChangeShapeType="1"/>
          </p:cNvSpPr>
          <p:nvPr/>
        </p:nvSpPr>
        <p:spPr bwMode="auto">
          <a:xfrm flipV="1">
            <a:off x="6248400" y="990600"/>
            <a:ext cx="0" cy="990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1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2" grpId="0" animBg="1"/>
      <p:bldP spid="81952" grpId="1" animBg="1"/>
      <p:bldP spid="819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Правило моментов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172200" y="1189038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3600" i="1"/>
              <a:t>F</a:t>
            </a:r>
            <a:r>
              <a:rPr lang="en-US" sz="1800" i="1"/>
              <a:t>1</a:t>
            </a:r>
            <a:r>
              <a:rPr lang="en-US" sz="3600" i="1"/>
              <a:t>l</a:t>
            </a:r>
            <a:r>
              <a:rPr lang="en-US" sz="1800" i="1"/>
              <a:t>1</a:t>
            </a:r>
            <a:r>
              <a:rPr lang="en-US" sz="3600" i="1"/>
              <a:t>=F</a:t>
            </a:r>
            <a:r>
              <a:rPr lang="en-US" sz="1800" i="1"/>
              <a:t>2</a:t>
            </a:r>
            <a:r>
              <a:rPr lang="en-US" sz="3600" i="1"/>
              <a:t>l</a:t>
            </a:r>
            <a:r>
              <a:rPr lang="en-US" sz="1800" i="1"/>
              <a:t>2</a:t>
            </a:r>
            <a:r>
              <a:rPr lang="ru-RU" sz="1800">
                <a:latin typeface="Arial" charset="0"/>
              </a:rPr>
              <a:t> </a:t>
            </a:r>
            <a:r>
              <a:rPr lang="ru-RU" sz="2800" i="1">
                <a:latin typeface="Arial" charset="0"/>
              </a:rPr>
              <a:t>;</a:t>
            </a:r>
            <a:endParaRPr lang="ru-RU" sz="1800" i="1">
              <a:latin typeface="Arial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997575" y="3505200"/>
            <a:ext cx="2308225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800">
                <a:latin typeface="Arial" charset="0"/>
              </a:rPr>
              <a:t> </a:t>
            </a:r>
            <a:r>
              <a:rPr lang="ru-RU" sz="3600" i="1"/>
              <a:t>  М</a:t>
            </a:r>
            <a:r>
              <a:rPr lang="ru-RU" sz="1800" i="1"/>
              <a:t>1</a:t>
            </a:r>
            <a:r>
              <a:rPr lang="ru-RU" sz="3600" i="1"/>
              <a:t> = М</a:t>
            </a:r>
            <a:r>
              <a:rPr lang="ru-RU" sz="1800" i="1"/>
              <a:t>2</a:t>
            </a:r>
            <a:r>
              <a:rPr lang="ru-RU" sz="3600"/>
              <a:t> </a:t>
            </a:r>
            <a:r>
              <a:rPr lang="ru-RU" sz="1800">
                <a:latin typeface="Arial" charset="0"/>
              </a:rPr>
              <a:t>   </a:t>
            </a: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6858000" y="27432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6172200" y="21336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 i="1"/>
              <a:t>M = F</a:t>
            </a:r>
            <a:r>
              <a:rPr lang="en-US" sz="3600" i="1"/>
              <a:t>l</a:t>
            </a:r>
            <a:r>
              <a:rPr lang="ru-RU" sz="3600" i="1"/>
              <a:t>;</a:t>
            </a:r>
            <a:endParaRPr lang="en-US" sz="3600" i="1"/>
          </a:p>
        </p:txBody>
      </p:sp>
      <p:sp>
        <p:nvSpPr>
          <p:cNvPr id="7175" name="Rectangle 17"/>
          <p:cNvSpPr>
            <a:spLocks noChangeArrowheads="1"/>
          </p:cNvSpPr>
          <p:nvPr/>
        </p:nvSpPr>
        <p:spPr bwMode="auto">
          <a:xfrm>
            <a:off x="381000" y="1752600"/>
            <a:ext cx="4495800" cy="76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Line 18"/>
          <p:cNvSpPr>
            <a:spLocks noChangeShapeType="1"/>
          </p:cNvSpPr>
          <p:nvPr/>
        </p:nvSpPr>
        <p:spPr bwMode="auto">
          <a:xfrm flipV="1">
            <a:off x="1905000" y="8382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7" name="Line 20"/>
          <p:cNvSpPr>
            <a:spLocks noChangeShapeType="1"/>
          </p:cNvSpPr>
          <p:nvPr/>
        </p:nvSpPr>
        <p:spPr bwMode="auto">
          <a:xfrm>
            <a:off x="381000" y="1752600"/>
            <a:ext cx="0" cy="20574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4876800" y="1752600"/>
            <a:ext cx="0" cy="11430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9" name="Text Box 22"/>
          <p:cNvSpPr txBox="1">
            <a:spLocks noChangeArrowheads="1"/>
          </p:cNvSpPr>
          <p:nvPr/>
        </p:nvSpPr>
        <p:spPr bwMode="auto">
          <a:xfrm>
            <a:off x="228600" y="3886200"/>
            <a:ext cx="528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/>
              <a:t>F</a:t>
            </a:r>
            <a:r>
              <a:rPr lang="en-US" sz="1800" i="1">
                <a:latin typeface="Arial" charset="0"/>
              </a:rPr>
              <a:t>1</a:t>
            </a:r>
            <a:endParaRPr lang="ru-RU" sz="1800" i="1">
              <a:latin typeface="Arial" charset="0"/>
            </a:endParaRPr>
          </a:p>
        </p:txBody>
      </p:sp>
      <p:sp>
        <p:nvSpPr>
          <p:cNvPr id="7180" name="Text Box 23"/>
          <p:cNvSpPr txBox="1">
            <a:spLocks noChangeArrowheads="1"/>
          </p:cNvSpPr>
          <p:nvPr/>
        </p:nvSpPr>
        <p:spPr bwMode="auto">
          <a:xfrm>
            <a:off x="4648200" y="2986088"/>
            <a:ext cx="528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/>
              <a:t>F</a:t>
            </a:r>
            <a:r>
              <a:rPr lang="en-US" sz="1800" i="1">
                <a:latin typeface="Arial" charset="0"/>
              </a:rPr>
              <a:t>2</a:t>
            </a:r>
            <a:endParaRPr lang="ru-RU" sz="1800" i="1">
              <a:latin typeface="Arial" charset="0"/>
            </a:endParaRPr>
          </a:p>
        </p:txBody>
      </p:sp>
      <p:sp>
        <p:nvSpPr>
          <p:cNvPr id="7181" name="Text Box 25"/>
          <p:cNvSpPr txBox="1">
            <a:spLocks noChangeArrowheads="1"/>
          </p:cNvSpPr>
          <p:nvPr/>
        </p:nvSpPr>
        <p:spPr bwMode="auto">
          <a:xfrm>
            <a:off x="1676400" y="182880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O</a:t>
            </a:r>
            <a:endParaRPr lang="ru-RU" sz="1800">
              <a:latin typeface="Arial" charset="0"/>
            </a:endParaRPr>
          </a:p>
        </p:txBody>
      </p:sp>
      <p:sp>
        <p:nvSpPr>
          <p:cNvPr id="7182" name="Text Box 26"/>
          <p:cNvSpPr txBox="1">
            <a:spLocks noChangeArrowheads="1"/>
          </p:cNvSpPr>
          <p:nvPr/>
        </p:nvSpPr>
        <p:spPr bwMode="auto">
          <a:xfrm>
            <a:off x="898525" y="1295400"/>
            <a:ext cx="409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/>
              <a:t>l</a:t>
            </a:r>
            <a:r>
              <a:rPr lang="en-US" sz="1800" i="1">
                <a:latin typeface="Arial" charset="0"/>
              </a:rPr>
              <a:t>1</a:t>
            </a:r>
            <a:endParaRPr lang="ru-RU" sz="1800" i="1">
              <a:latin typeface="Arial" charset="0"/>
            </a:endParaRPr>
          </a:p>
        </p:txBody>
      </p:sp>
      <p:sp>
        <p:nvSpPr>
          <p:cNvPr id="7183" name="Text Box 27"/>
          <p:cNvSpPr txBox="1">
            <a:spLocks noChangeArrowheads="1"/>
          </p:cNvSpPr>
          <p:nvPr/>
        </p:nvSpPr>
        <p:spPr bwMode="auto">
          <a:xfrm>
            <a:off x="2803525" y="1295400"/>
            <a:ext cx="409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/>
              <a:t>l</a:t>
            </a:r>
            <a:r>
              <a:rPr lang="en-US" sz="1800" i="1">
                <a:latin typeface="Arial" charset="0"/>
              </a:rPr>
              <a:t>2</a:t>
            </a:r>
            <a:endParaRPr lang="ru-RU" sz="1800" i="1">
              <a:latin typeface="Arial" charset="0"/>
            </a:endParaRPr>
          </a:p>
        </p:txBody>
      </p:sp>
      <p:sp>
        <p:nvSpPr>
          <p:cNvPr id="29725" name="AutoShape 29"/>
          <p:cNvSpPr>
            <a:spLocks/>
          </p:cNvSpPr>
          <p:nvPr/>
        </p:nvSpPr>
        <p:spPr bwMode="auto">
          <a:xfrm>
            <a:off x="6019800" y="1371600"/>
            <a:ext cx="152400" cy="1295400"/>
          </a:xfrm>
          <a:prstGeom prst="leftBrace">
            <a:avLst>
              <a:gd name="adj1" fmla="val 105581"/>
              <a:gd name="adj2" fmla="val 5119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Line 30"/>
          <p:cNvSpPr>
            <a:spLocks noChangeShapeType="1"/>
          </p:cNvSpPr>
          <p:nvPr/>
        </p:nvSpPr>
        <p:spPr bwMode="auto">
          <a:xfrm>
            <a:off x="3810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6" name="Line 31"/>
          <p:cNvSpPr>
            <a:spLocks noChangeShapeType="1"/>
          </p:cNvSpPr>
          <p:nvPr/>
        </p:nvSpPr>
        <p:spPr bwMode="auto">
          <a:xfrm>
            <a:off x="4800600" y="3048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6096000" y="4419600"/>
            <a:ext cx="2101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СИ: </a:t>
            </a:r>
            <a:r>
              <a:rPr lang="en-US" sz="2800"/>
              <a:t>[M]=</a:t>
            </a:r>
            <a:r>
              <a:rPr lang="ru-RU" sz="2800"/>
              <a:t>Нм</a:t>
            </a:r>
          </a:p>
        </p:txBody>
      </p:sp>
      <p:graphicFrame>
        <p:nvGraphicFramePr>
          <p:cNvPr id="29729" name="Object 33"/>
          <p:cNvGraphicFramePr>
            <a:graphicFrameLocks noGrp="1" noChangeAspect="1"/>
          </p:cNvGraphicFramePr>
          <p:nvPr>
            <p:ph idx="1"/>
          </p:nvPr>
        </p:nvGraphicFramePr>
        <p:xfrm>
          <a:off x="1676400" y="2590800"/>
          <a:ext cx="167640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Формула" r:id="rId3" imgW="558558" imgH="431613" progId="Equation.3">
                  <p:embed/>
                </p:oleObj>
              </mc:Choice>
              <mc:Fallback>
                <p:oleObj name="Формула" r:id="rId3" imgW="558558" imgH="431613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90800"/>
                        <a:ext cx="1676400" cy="1296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32" name="Line 36"/>
          <p:cNvSpPr>
            <a:spLocks noChangeShapeType="1"/>
          </p:cNvSpPr>
          <p:nvPr/>
        </p:nvSpPr>
        <p:spPr bwMode="auto">
          <a:xfrm flipV="1">
            <a:off x="4876800" y="685800"/>
            <a:ext cx="0" cy="10668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3" grpId="0" animBg="1"/>
      <p:bldP spid="29705" grpId="0" animBg="1"/>
      <p:bldP spid="29717" grpId="0" animBg="1"/>
      <p:bldP spid="29717" grpId="1" animBg="1"/>
      <p:bldP spid="29725" grpId="0" animBg="1"/>
      <p:bldP spid="29728" grpId="0"/>
      <p:bldP spid="29732" grpId="0" animBg="1"/>
      <p:bldP spid="2973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Объект 3"/>
          <p:cNvGraphicFramePr>
            <a:graphicFrameLocks noChangeAspect="1"/>
          </p:cNvGraphicFramePr>
          <p:nvPr/>
        </p:nvGraphicFramePr>
        <p:xfrm>
          <a:off x="228600" y="1066800"/>
          <a:ext cx="869315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Документ" r:id="rId5" imgW="6082484" imgH="1967218" progId="Word.Document.12">
                  <p:embed/>
                </p:oleObj>
              </mc:Choice>
              <mc:Fallback>
                <p:oleObj name="Документ" r:id="rId5" imgW="6082484" imgH="1967218" progId="Word.Document.12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66800"/>
                        <a:ext cx="8693150" cy="350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Момент силы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305800" cy="220980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Характеризует вращательное действие силы</a:t>
            </a: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Складывается: </a:t>
            </a:r>
            <a:r>
              <a:rPr lang="ru-RU" sz="2800" smtClean="0">
                <a:solidFill>
                  <a:srgbClr val="0000FF"/>
                </a:solidFill>
                <a:latin typeface="Times New Roman" pitchFamily="18" charset="0"/>
              </a:rPr>
              <a:t>рычаг находится в равновесии, если </a:t>
            </a:r>
            <a:r>
              <a:rPr lang="ru-RU" sz="2800" smtClean="0">
                <a:solidFill>
                  <a:srgbClr val="FF0000"/>
                </a:solidFill>
                <a:latin typeface="Times New Roman" pitchFamily="18" charset="0"/>
              </a:rPr>
              <a:t>сумма</a:t>
            </a:r>
            <a:r>
              <a:rPr lang="ru-RU" sz="2800" smtClean="0">
                <a:solidFill>
                  <a:srgbClr val="0000FF"/>
                </a:solidFill>
                <a:latin typeface="Times New Roman" pitchFamily="18" charset="0"/>
              </a:rPr>
              <a:t> моментов сил, вращающих его по часовой стрелке, равна </a:t>
            </a:r>
            <a:r>
              <a:rPr lang="ru-RU" sz="2800" smtClean="0">
                <a:solidFill>
                  <a:srgbClr val="FF0000"/>
                </a:solidFill>
                <a:latin typeface="Times New Roman" pitchFamily="18" charset="0"/>
              </a:rPr>
              <a:t>сумме</a:t>
            </a:r>
            <a:r>
              <a:rPr lang="ru-RU" sz="2800" smtClean="0">
                <a:solidFill>
                  <a:srgbClr val="0000FF"/>
                </a:solidFill>
                <a:latin typeface="Times New Roman" pitchFamily="18" charset="0"/>
              </a:rPr>
              <a:t> моментов сил, вращающих его против часовой стрелки.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762000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Задачи: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№4. На рычаг действует сила 5 Н. Плечо силы равно 50 см. Чему равен момент этой силы?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33CC"/>
                </a:solidFill>
                <a:latin typeface="Times New Roman" pitchFamily="18" charset="0"/>
              </a:rPr>
              <a:t>Ответ: 2,5 Н м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№5. К невесомому рычагу приложены две силы. Их моменты равны. Будет ли рычаг находиться в равновесии?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1828800" y="4648200"/>
            <a:ext cx="5562600" cy="152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 flipV="1">
            <a:off x="4572000" y="3581400"/>
            <a:ext cx="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3962400" y="35814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1828800" y="4648200"/>
            <a:ext cx="0" cy="1371600"/>
          </a:xfrm>
          <a:prstGeom prst="line">
            <a:avLst/>
          </a:prstGeom>
          <a:noFill/>
          <a:ln w="57150">
            <a:solidFill>
              <a:srgbClr val="C41E75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 flipH="1" flipV="1">
            <a:off x="7391400" y="3352800"/>
            <a:ext cx="0" cy="1447800"/>
          </a:xfrm>
          <a:prstGeom prst="line">
            <a:avLst/>
          </a:prstGeom>
          <a:noFill/>
          <a:ln w="57150">
            <a:solidFill>
              <a:srgbClr val="C41E75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2422525" y="5105400"/>
            <a:ext cx="63404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0033CC"/>
                </a:solidFill>
              </a:rPr>
              <a:t>Ответ: рычаг не будет находиться в равновесии, т. к. обе силы вращают его против часовой стрелки.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 animBg="1"/>
      <p:bldP spid="38919" grpId="0" animBg="1"/>
      <p:bldP spid="38920" grpId="0" animBg="1"/>
      <p:bldP spid="38921" grpId="0" animBg="1"/>
      <p:bldP spid="38922" grpId="0" animBg="1"/>
      <p:bldP spid="3892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2827</TotalTime>
  <Words>597</Words>
  <Application>Microsoft Office PowerPoint</Application>
  <PresentationFormat>Экран (4:3)</PresentationFormat>
  <Paragraphs>132</Paragraphs>
  <Slides>23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Impact</vt:lpstr>
      <vt:lpstr>Times New Roman</vt:lpstr>
      <vt:lpstr>Оформление по умолчанию</vt:lpstr>
      <vt:lpstr>Формула</vt:lpstr>
      <vt:lpstr>Документ</vt:lpstr>
      <vt:lpstr>Презентация PowerPoint</vt:lpstr>
      <vt:lpstr>Презентация PowerPoint</vt:lpstr>
      <vt:lpstr>Задача №1</vt:lpstr>
      <vt:lpstr>Экспериментальная задача №2</vt:lpstr>
      <vt:lpstr>Экспериментальная задача №3</vt:lpstr>
      <vt:lpstr>Правило моментов</vt:lpstr>
      <vt:lpstr>Презентация PowerPoint</vt:lpstr>
      <vt:lpstr>Момент силы</vt:lpstr>
      <vt:lpstr>Задачи:</vt:lpstr>
      <vt:lpstr>Презентация PowerPoint</vt:lpstr>
      <vt:lpstr>Проверим свои знания</vt:lpstr>
      <vt:lpstr>Вопрос №1</vt:lpstr>
      <vt:lpstr>Вопрос №2  </vt:lpstr>
      <vt:lpstr>Вопрос №3</vt:lpstr>
      <vt:lpstr>Вопрос №4</vt:lpstr>
      <vt:lpstr>Вопрос №5</vt:lpstr>
      <vt:lpstr>Вопрос №6</vt:lpstr>
      <vt:lpstr>Вопрос №7</vt:lpstr>
      <vt:lpstr>Презентация PowerPoint</vt:lpstr>
      <vt:lpstr>Задание на дом</vt:lpstr>
      <vt:lpstr>Задача на «5»</vt:lpstr>
      <vt:lpstr>Презентация PowerPoint</vt:lpstr>
      <vt:lpstr>Используемые ресурсы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Fenix</dc:creator>
  <cp:lastModifiedBy>Комп-6</cp:lastModifiedBy>
  <cp:revision>71</cp:revision>
  <cp:lastPrinted>1601-01-01T00:00:00Z</cp:lastPrinted>
  <dcterms:created xsi:type="dcterms:W3CDTF">1601-01-01T00:00:00Z</dcterms:created>
  <dcterms:modified xsi:type="dcterms:W3CDTF">2020-03-26T08:13:27Z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