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4" r:id="rId7"/>
    <p:sldId id="265" r:id="rId8"/>
    <p:sldId id="260" r:id="rId9"/>
    <p:sldId id="266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FF0066"/>
    <a:srgbClr val="00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F4A-29CA-4421-8F94-57C07D77D3A3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5D0A-CC0E-4430-AAF3-1D24EF4070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F4A-29CA-4421-8F94-57C07D77D3A3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5D0A-CC0E-4430-AAF3-1D24EF4070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F4A-29CA-4421-8F94-57C07D77D3A3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5D0A-CC0E-4430-AAF3-1D24EF4070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F4A-29CA-4421-8F94-57C07D77D3A3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5D0A-CC0E-4430-AAF3-1D24EF4070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F4A-29CA-4421-8F94-57C07D77D3A3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5D0A-CC0E-4430-AAF3-1D24EF4070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F4A-29CA-4421-8F94-57C07D77D3A3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5D0A-CC0E-4430-AAF3-1D24EF4070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F4A-29CA-4421-8F94-57C07D77D3A3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5D0A-CC0E-4430-AAF3-1D24EF4070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F4A-29CA-4421-8F94-57C07D77D3A3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5D0A-CC0E-4430-AAF3-1D24EF4070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F4A-29CA-4421-8F94-57C07D77D3A3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5D0A-CC0E-4430-AAF3-1D24EF4070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F4A-29CA-4421-8F94-57C07D77D3A3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5D0A-CC0E-4430-AAF3-1D24EF4070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F4A-29CA-4421-8F94-57C07D77D3A3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5D0A-CC0E-4430-AAF3-1D24EF4070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8FF4A-29CA-4421-8F94-57C07D77D3A3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85D0A-CC0E-4430-AAF3-1D24EF4070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4" name="Picture 4" descr="http://www.edu54.ru/sites/default/files/userfiles/image/matematika_carica_nau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755576" y="548680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СЛОЖЕНИЕ И ВЫЧИТАНИЕ ВИДА </a:t>
            </a:r>
          </a:p>
          <a:p>
            <a:r>
              <a:rPr lang="ru-RU" sz="2800" b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   10 + 7, 17 – 7, 17 – 10 </a:t>
            </a:r>
            <a:endParaRPr lang="ru-RU" sz="2800" b="1" dirty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52120" y="3501008"/>
            <a:ext cx="36693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Презентация к уроку математики,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класс, УМК «Школа России».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Подготовила учитель начальных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классов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Лопырева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Е. Ю.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82" name="Picture 2" descr="http://metodist.edu54.ru/sites/default/files/resize/userfiles/image/fokina_l__p__shablon_1-400x3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55576" y="1052736"/>
            <a:ext cx="6624736" cy="359691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4">
              <a:avLst/>
            </a:prstTxWarp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Молодцы,</a:t>
            </a:r>
          </a:p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Так держать!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6" descr="http://pedsovet.su/_ld/306/7084640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187624" y="188640"/>
            <a:ext cx="45237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Логическая разминка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836712"/>
            <a:ext cx="784887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Катя, Галя и Оля спрятали игрушки медвежонка, зайчика и слоника. Кто какую игрушку спрятал, если известно, что Оля не прятала ни зайчика ни медвежонка, а Катя не прятала зайчика?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ru-RU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(Оля – слоника,</a:t>
            </a:r>
          </a:p>
          <a:p>
            <a:r>
              <a:rPr lang="ru-RU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                                 Катя – медвежонка,</a:t>
            </a:r>
          </a:p>
          <a:p>
            <a:r>
              <a:rPr lang="ru-RU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                                 Галя – зайчика.)</a:t>
            </a:r>
          </a:p>
          <a:p>
            <a:pPr>
              <a:buFont typeface="Wingdings" pitchFamily="2" charset="2"/>
              <a:buChar char="§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 Тани было 5 орехов. Когда она отдала один,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орех брату, у них стало поровну орехов.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      Сколько орехов было у брата?</a:t>
            </a:r>
          </a:p>
          <a:p>
            <a:r>
              <a:rPr lang="ru-RU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(3)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482" name="Picture 2" descr="http://metodist.edu54.ru/sites/default/files/resize/userfiles/image/fokina_l__p__shablon_1-400x3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60483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Дополни число до 10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411760" y="2492896"/>
          <a:ext cx="5007990" cy="1944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1598"/>
                <a:gridCol w="1014626"/>
                <a:gridCol w="988570"/>
                <a:gridCol w="1001598"/>
                <a:gridCol w="1001598"/>
              </a:tblGrid>
              <a:tr h="972108">
                <a:tc>
                  <a:txBody>
                    <a:bodyPr/>
                    <a:lstStyle/>
                    <a:p>
                      <a:r>
                        <a:rPr lang="ru-RU" sz="4800" dirty="0" smtClean="0">
                          <a:latin typeface="Times New Roman" pitchFamily="18" charset="0"/>
                          <a:cs typeface="Times New Roman" pitchFamily="18" charset="0"/>
                        </a:rPr>
                        <a:t>  8</a:t>
                      </a:r>
                      <a:endParaRPr lang="ru-RU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>
                          <a:latin typeface="Times New Roman" pitchFamily="18" charset="0"/>
                          <a:cs typeface="Times New Roman" pitchFamily="18" charset="0"/>
                        </a:rPr>
                        <a:t>  3</a:t>
                      </a:r>
                      <a:endParaRPr lang="ru-RU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>
                          <a:latin typeface="Times New Roman" pitchFamily="18" charset="0"/>
                          <a:cs typeface="Times New Roman" pitchFamily="18" charset="0"/>
                        </a:rPr>
                        <a:t>  5</a:t>
                      </a:r>
                      <a:endParaRPr lang="ru-RU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2108">
                <a:tc>
                  <a:txBody>
                    <a:bodyPr/>
                    <a:lstStyle/>
                    <a:p>
                      <a:endParaRPr lang="ru-RU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4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4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4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4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27584" y="2996952"/>
            <a:ext cx="11079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rgbClr val="FF0066"/>
                </a:solidFill>
                <a:latin typeface="Arial Black" pitchFamily="34" charset="0"/>
              </a:rPr>
              <a:t>10</a:t>
            </a:r>
            <a:endParaRPr lang="ru-RU" sz="5400" dirty="0">
              <a:solidFill>
                <a:srgbClr val="FF0066"/>
              </a:solidFill>
              <a:latin typeface="Arial Black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27784" y="3501008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35896" y="2492896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4008" y="3501008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24128" y="2492896"/>
            <a:ext cx="4320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32240" y="3501008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http://ya-umni4ka.ru/wp-content/uploads/2012/01/shabl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6" descr="http://pedsovet.su/_ld/306/708464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83568" y="332656"/>
            <a:ext cx="60104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Добавь к задаче второй вопрос.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1124744"/>
            <a:ext cx="763284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подарок положили 6 леденцов, а шоколадных конфет – на 3 больше. Сколько шоколадных конфет положили в подарок?</a:t>
            </a:r>
          </a:p>
          <a:p>
            <a:pPr>
              <a:buFont typeface="Arial" pitchFamily="34" charset="0"/>
              <a:buChar char="•"/>
            </a:pPr>
            <a:r>
              <a:rPr lang="ru-RU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(Сколько всего конфет положили в подарок?)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763688" y="3501008"/>
            <a:ext cx="619268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8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Оля купила 5 тетрадей в линейку, а в клетку -  на 2 меньше. Сколько тетрадей в клетку купила Оля?</a:t>
            </a:r>
          </a:p>
          <a:p>
            <a:pPr>
              <a:buFont typeface="Arial" pitchFamily="34" charset="0"/>
              <a:buChar char="•"/>
            </a:pPr>
            <a:r>
              <a:rPr lang="ru-RU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(Сколько всего тетрадей купила     Оля?)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 descr="http://ya-umni4ka.ru/wp-content/uploads/2012/08/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27584" y="260648"/>
            <a:ext cx="6768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Прочитай  числа в порядке</a:t>
            </a:r>
          </a:p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возрастания.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7624" y="980728"/>
            <a:ext cx="59503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</a:p>
          <a:p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</a:p>
          <a:p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19</a:t>
            </a:r>
          </a:p>
          <a:p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endParaRPr 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39752" y="1196752"/>
            <a:ext cx="59503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r>
              <a:rPr lang="ru-RU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r>
              <a:rPr lang="ru-RU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r>
              <a:rPr lang="ru-RU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r>
              <a:rPr lang="ru-RU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ru-RU" sz="32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47864" y="2492896"/>
            <a:ext cx="561662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Расскажи о числах, сколько в каждом десятков, а сколько отдельных единиц?</a:t>
            </a:r>
          </a:p>
          <a:p>
            <a:pPr>
              <a:buFont typeface="Wingdings" pitchFamily="2" charset="2"/>
              <a:buChar char="§"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Увеличь наибольшее из записанных чисел на 1.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63688" y="5013176"/>
            <a:ext cx="585596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Прочитайте разными способами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19+1=20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ya-umni4ka.ru/wp-content/uploads/2012/08/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051720" y="260648"/>
            <a:ext cx="38444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Прочитай:    </a:t>
            </a:r>
            <a:r>
              <a:rPr lang="ru-RU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10+5</a:t>
            </a:r>
            <a:endParaRPr lang="ru-RU" sz="36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980728"/>
            <a:ext cx="81562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Положи перед собой 1 десяток красных кружков.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187624" y="1628800"/>
            <a:ext cx="648072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979712" y="1628800"/>
            <a:ext cx="648072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843808" y="1628800"/>
            <a:ext cx="648072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635896" y="1628800"/>
            <a:ext cx="648072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4427984" y="1628800"/>
            <a:ext cx="648072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5220072" y="1628800"/>
            <a:ext cx="648072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6012160" y="1628800"/>
            <a:ext cx="648072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6804248" y="1628800"/>
            <a:ext cx="648072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596336" y="1628800"/>
            <a:ext cx="648072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395536" y="1628800"/>
            <a:ext cx="648072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683568" y="2420888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 1 десятку надо прибавить 5 единиц. Положите ниже 5 синих кружков.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395536" y="3356992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1187624" y="3356992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1979712" y="3356992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2843808" y="3356992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3635896" y="3356992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1439144" y="3933056"/>
            <a:ext cx="77048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Какое число составляют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1 десяток и 5 единиц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? Из 15 уберём 5 единиц (5 синих кружков), останется …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Из 15 уберём 1 десяток (10 красных кружков), останется …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580112" y="4725144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95936" y="558924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Блок-схема: процесс 29"/>
          <p:cNvSpPr/>
          <p:nvPr/>
        </p:nvSpPr>
        <p:spPr>
          <a:xfrm>
            <a:off x="395536" y="1556792"/>
            <a:ext cx="7992888" cy="75666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Блок-схема: процесс 30"/>
          <p:cNvSpPr/>
          <p:nvPr/>
        </p:nvSpPr>
        <p:spPr>
          <a:xfrm>
            <a:off x="395536" y="3356992"/>
            <a:ext cx="7992888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3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4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" dur="1600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27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4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1600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770" decel="100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770" decel="100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9" dur="77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1" dur="77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31" grpId="0" animBg="1"/>
      <p:bldP spid="31" grpId="1" animBg="1"/>
      <p:bldP spid="31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Picture 2" descr="http://metodist.edu54.ru/sites/default/files/resize/userfiles/image/fokina_l__p__shablon_1-400x30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555776" y="260648"/>
            <a:ext cx="21467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Ы В О Д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836712"/>
            <a:ext cx="763284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Если из суммы двух слагаемых вычесть первое слагаемое, то останется второе слагаемое.</a:t>
            </a:r>
          </a:p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Если вычесть второе слагаемое, то останется первое слагаемое. 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75656" y="4797152"/>
            <a:ext cx="60226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Поработаем с учебником, стр. 52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37890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2771800" y="2636912"/>
            <a:ext cx="13644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BatangChe" pitchFamily="49" charset="-127"/>
                <a:ea typeface="BatangChe" pitchFamily="49" charset="-127"/>
              </a:rPr>
              <a:t>10 +</a:t>
            </a:r>
            <a:r>
              <a:rPr lang="ru-RU" sz="4000" b="1" dirty="0" smtClean="0">
                <a:solidFill>
                  <a:srgbClr val="002060"/>
                </a:solidFill>
                <a:latin typeface="BatangChe" pitchFamily="49" charset="-127"/>
                <a:ea typeface="BatangChe" pitchFamily="49" charset="-127"/>
              </a:rPr>
              <a:t> </a:t>
            </a:r>
            <a:endParaRPr lang="ru-RU" sz="4000" b="1" dirty="0">
              <a:solidFill>
                <a:srgbClr val="002060"/>
              </a:solidFill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67944" y="2636912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BatangChe" pitchFamily="49" charset="-127"/>
                <a:ea typeface="BatangChe" pitchFamily="49" charset="-127"/>
              </a:rPr>
              <a:t>5</a:t>
            </a:r>
            <a:r>
              <a:rPr lang="ru-RU" sz="4000" b="1" dirty="0" smtClean="0">
                <a:solidFill>
                  <a:srgbClr val="C00000"/>
                </a:solidFill>
                <a:latin typeface="BatangChe" pitchFamily="49" charset="-127"/>
                <a:ea typeface="BatangChe" pitchFamily="49" charset="-127"/>
              </a:rPr>
              <a:t> </a:t>
            </a:r>
            <a:r>
              <a:rPr lang="ru-RU" sz="4000" b="1" dirty="0" smtClean="0">
                <a:latin typeface="BatangChe" pitchFamily="49" charset="-127"/>
                <a:ea typeface="BatangChe" pitchFamily="49" charset="-127"/>
              </a:rPr>
              <a:t>=</a:t>
            </a:r>
            <a:r>
              <a:rPr lang="ru-RU" sz="4000" dirty="0" smtClean="0">
                <a:latin typeface="BatangChe" pitchFamily="49" charset="-127"/>
                <a:ea typeface="BatangChe" pitchFamily="49" charset="-127"/>
              </a:rPr>
              <a:t> </a:t>
            </a:r>
            <a:endParaRPr lang="ru-RU" sz="4000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04048" y="2636912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BatangChe" pitchFamily="49" charset="-127"/>
                <a:ea typeface="BatangChe" pitchFamily="49" charset="-127"/>
              </a:rPr>
              <a:t>1</a:t>
            </a:r>
            <a:r>
              <a:rPr lang="ru-RU" sz="3600" b="1" dirty="0" smtClean="0">
                <a:solidFill>
                  <a:srgbClr val="C00000"/>
                </a:solidFill>
                <a:latin typeface="BatangChe" pitchFamily="49" charset="-127"/>
                <a:ea typeface="BatangChe" pitchFamily="49" charset="-127"/>
              </a:rPr>
              <a:t>5</a:t>
            </a:r>
            <a:endParaRPr lang="ru-RU" sz="3600" b="1" dirty="0">
              <a:solidFill>
                <a:srgbClr val="C00000"/>
              </a:solidFill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71800" y="3284984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BatangChe" pitchFamily="49" charset="-127"/>
                <a:ea typeface="BatangChe" pitchFamily="49" charset="-127"/>
              </a:rPr>
              <a:t>1</a:t>
            </a:r>
            <a:r>
              <a:rPr lang="ru-RU" sz="3600" b="1" dirty="0" smtClean="0">
                <a:solidFill>
                  <a:srgbClr val="C00000"/>
                </a:solidFill>
                <a:latin typeface="BatangChe" pitchFamily="49" charset="-127"/>
                <a:ea typeface="BatangChe" pitchFamily="49" charset="-127"/>
              </a:rPr>
              <a:t>5</a:t>
            </a:r>
            <a:r>
              <a:rPr lang="ru-RU" sz="3600" dirty="0" smtClean="0">
                <a:latin typeface="BatangChe" pitchFamily="49" charset="-127"/>
                <a:ea typeface="BatangChe" pitchFamily="49" charset="-127"/>
              </a:rPr>
              <a:t> </a:t>
            </a:r>
            <a:r>
              <a:rPr lang="ru-RU" sz="3600" b="1" dirty="0" smtClean="0">
                <a:latin typeface="BatangChe" pitchFamily="49" charset="-127"/>
                <a:ea typeface="BatangChe" pitchFamily="49" charset="-127"/>
              </a:rPr>
              <a:t>-</a:t>
            </a:r>
            <a:endParaRPr lang="ru-RU" sz="3600" b="1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51920" y="3284984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BatangChe" pitchFamily="49" charset="-127"/>
                <a:ea typeface="BatangChe" pitchFamily="49" charset="-127"/>
              </a:rPr>
              <a:t>10</a:t>
            </a:r>
            <a:r>
              <a:rPr lang="ru-RU" sz="3600" dirty="0" smtClean="0">
                <a:latin typeface="BatangChe" pitchFamily="49" charset="-127"/>
                <a:ea typeface="BatangChe" pitchFamily="49" charset="-127"/>
              </a:rPr>
              <a:t> </a:t>
            </a:r>
            <a:r>
              <a:rPr lang="ru-RU" sz="3600" b="1" dirty="0" smtClean="0">
                <a:latin typeface="BatangChe" pitchFamily="49" charset="-127"/>
                <a:ea typeface="BatangChe" pitchFamily="49" charset="-127"/>
              </a:rPr>
              <a:t>=</a:t>
            </a:r>
            <a:endParaRPr lang="ru-RU" sz="3600" b="1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76056" y="3284984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BatangChe" pitchFamily="49" charset="-127"/>
                <a:ea typeface="BatangChe" pitchFamily="49" charset="-127"/>
              </a:rPr>
              <a:t>5</a:t>
            </a:r>
            <a:endParaRPr lang="ru-RU" sz="3600" dirty="0">
              <a:solidFill>
                <a:srgbClr val="C00000"/>
              </a:solidFill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771800" y="3933056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BatangChe" pitchFamily="49" charset="-127"/>
                <a:ea typeface="BatangChe" pitchFamily="49" charset="-127"/>
              </a:rPr>
              <a:t>1</a:t>
            </a:r>
            <a:r>
              <a:rPr lang="ru-RU" sz="3600" b="1" dirty="0" smtClean="0">
                <a:solidFill>
                  <a:srgbClr val="C00000"/>
                </a:solidFill>
                <a:latin typeface="BatangChe" pitchFamily="49" charset="-127"/>
                <a:ea typeface="BatangChe" pitchFamily="49" charset="-127"/>
              </a:rPr>
              <a:t>5</a:t>
            </a:r>
            <a:r>
              <a:rPr lang="ru-RU" sz="3600" dirty="0" smtClean="0">
                <a:latin typeface="BatangChe" pitchFamily="49" charset="-127"/>
                <a:ea typeface="BatangChe" pitchFamily="49" charset="-127"/>
              </a:rPr>
              <a:t> </a:t>
            </a:r>
            <a:r>
              <a:rPr lang="ru-RU" sz="3600" b="1" dirty="0" smtClean="0">
                <a:latin typeface="BatangChe" pitchFamily="49" charset="-127"/>
                <a:ea typeface="BatangChe" pitchFamily="49" charset="-127"/>
              </a:rPr>
              <a:t>-</a:t>
            </a:r>
            <a:endParaRPr lang="ru-RU" sz="3600" b="1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67944" y="3933056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BatangChe" pitchFamily="49" charset="-127"/>
                <a:ea typeface="BatangChe" pitchFamily="49" charset="-127"/>
              </a:rPr>
              <a:t>5 </a:t>
            </a:r>
            <a:r>
              <a:rPr lang="ru-RU" sz="3600" b="1" dirty="0" smtClean="0">
                <a:latin typeface="BatangChe" pitchFamily="49" charset="-127"/>
                <a:ea typeface="BatangChe" pitchFamily="49" charset="-127"/>
              </a:rPr>
              <a:t>=</a:t>
            </a:r>
            <a:endParaRPr lang="ru-RU" sz="3600" b="1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04048" y="386104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BatangChe" pitchFamily="49" charset="-127"/>
                <a:ea typeface="BatangChe" pitchFamily="49" charset="-127"/>
              </a:rPr>
              <a:t>10</a:t>
            </a:r>
            <a:endParaRPr lang="ru-RU" sz="3600" b="1" dirty="0">
              <a:solidFill>
                <a:srgbClr val="002060"/>
              </a:solidFill>
              <a:latin typeface="BatangChe" pitchFamily="49" charset="-127"/>
              <a:ea typeface="BatangChe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http://ya-umni4ka.ru/wp-content/uploads/2012/01/shablon.jpg">
            <a:hlinkClick r:id="" action="ppaction://noaction" highlightClick="1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76200">
            <a:solidFill>
              <a:srgbClr val="00206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827584" y="476672"/>
            <a:ext cx="36883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УЧЕБНИК,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стр. 52 №2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1196752"/>
            <a:ext cx="74562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Прочитайте задачи.  Посмотрите на схемы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115616" y="2204864"/>
            <a:ext cx="504056" cy="43204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763688" y="2204864"/>
            <a:ext cx="504056" cy="43204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411760" y="2204864"/>
            <a:ext cx="504056" cy="43204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059832" y="2204864"/>
            <a:ext cx="504056" cy="43204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707904" y="2204864"/>
            <a:ext cx="504056" cy="43204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355976" y="2204864"/>
            <a:ext cx="504056" cy="43204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5148064" y="2204864"/>
            <a:ext cx="504056" cy="43204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5796136" y="2204864"/>
            <a:ext cx="504056" cy="43204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1115616" y="3284984"/>
            <a:ext cx="504056" cy="43204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763688" y="3284984"/>
            <a:ext cx="504056" cy="43204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2411760" y="3284984"/>
            <a:ext cx="504056" cy="43204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3059832" y="3284984"/>
            <a:ext cx="504056" cy="43204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3635896" y="3284984"/>
            <a:ext cx="504056" cy="43204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4355976" y="3284984"/>
            <a:ext cx="504056" cy="43204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5148064" y="3284984"/>
            <a:ext cx="504056" cy="43204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5868144" y="3284984"/>
            <a:ext cx="504056" cy="43204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flipH="1">
            <a:off x="4283968" y="3140968"/>
            <a:ext cx="576064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>
            <a:off x="3635896" y="3140968"/>
            <a:ext cx="576064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491880" y="34290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2987824" y="3140968"/>
            <a:ext cx="576064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H="1">
            <a:off x="5076056" y="3140968"/>
            <a:ext cx="576064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H="1">
            <a:off x="5868144" y="3140968"/>
            <a:ext cx="504056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99592" y="4221088"/>
            <a:ext cx="706276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Какая схема подходит к первой задаче?</a:t>
            </a:r>
          </a:p>
          <a:p>
            <a:pPr>
              <a:buFont typeface="Wingdings" pitchFamily="2" charset="2"/>
              <a:buChar char="§"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Какая схема  подходит ко второй задаче?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ya-umni4ka.ru/wp-content/uploads/2012/01/shablon.jpg">
            <a:hlinkClick r:id="" action="ppaction://noaction" highlightClick="1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539552" y="476672"/>
            <a:ext cx="79677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Самостоятельная работа.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УЧЕБНИК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стр. 52 №5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55776" y="2780928"/>
            <a:ext cx="28461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ПРОВЕРЬ СЕБЯ.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92" y="3717032"/>
            <a:ext cx="571021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1, 3 ряд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13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 ря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 –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1         8         18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 ряд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7         16         6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9552" y="1052736"/>
            <a:ext cx="751276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1. 3 ряды выполняют </a:t>
            </a:r>
            <a:r>
              <a:rPr lang="ru-RU" sz="2800" i="1" u="sng" dirty="0" smtClean="0">
                <a:latin typeface="Times New Roman" pitchFamily="18" charset="0"/>
                <a:cs typeface="Times New Roman" pitchFamily="18" charset="0"/>
              </a:rPr>
              <a:t>первую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строку примеров, </a:t>
            </a:r>
          </a:p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2 ряд – </a:t>
            </a:r>
            <a:r>
              <a:rPr lang="ru-RU" sz="2800" i="1" u="sng" dirty="0" smtClean="0">
                <a:latin typeface="Times New Roman" pitchFamily="18" charset="0"/>
                <a:cs typeface="Times New Roman" pitchFamily="18" charset="0"/>
              </a:rPr>
              <a:t>вторую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строку примеров, </a:t>
            </a:r>
          </a:p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4 ряд – </a:t>
            </a:r>
            <a:r>
              <a:rPr lang="ru-RU" sz="2800" i="1" u="sng" dirty="0" smtClean="0">
                <a:latin typeface="Times New Roman" pitchFamily="18" charset="0"/>
                <a:cs typeface="Times New Roman" pitchFamily="18" charset="0"/>
              </a:rPr>
              <a:t>третью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строку примеров.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464</Words>
  <Application>Microsoft Office PowerPoint</Application>
  <PresentationFormat>Экран (4:3)</PresentationFormat>
  <Paragraphs>86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Текон</dc:creator>
  <cp:lastModifiedBy>Текон</cp:lastModifiedBy>
  <cp:revision>57</cp:revision>
  <dcterms:created xsi:type="dcterms:W3CDTF">2013-03-16T08:14:10Z</dcterms:created>
  <dcterms:modified xsi:type="dcterms:W3CDTF">2013-03-17T13:01:10Z</dcterms:modified>
</cp:coreProperties>
</file>